
<file path=[Content_Types].xml><?xml version="1.0" encoding="utf-8"?>
<Types xmlns="http://schemas.openxmlformats.org/package/2006/content-types">
  <Default Extension="png" ContentType="image/png"/>
  <Default Extension="jpeg" ContentType="image/jpeg"/>
  <Default Extension="JPG" ContentType="image/.jp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xml" ContentType="application/vnd.openxmlformats-officedocument.presentationml.notesSlide+xml"/>
  <Override PartName="/ppt/notesSlides/notesSlide40.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xml" ContentType="application/vnd.openxmlformats-officedocument.presentationml.slide+xml"/>
  <Override PartName="/ppt/slides/slide40.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heme/theme1.xml" ContentType="application/vnd.openxmlformats-officedocument.theme+xml"/>
  <Override PartName="/ppt/theme/theme2.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3" Type="http://schemas.openxmlformats.org/package/2006/relationships/metadata/core-properties" Target="docProps/core.xml"/><Relationship Id="rId2" Type="http://schemas.openxmlformats.org/officeDocument/2006/relationships/extended-properties" Target="docProps/app.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notesMasterIdLst>
    <p:notesMasterId r:id="rId4"/>
  </p:notesMasterIdLst>
  <p:sldIdLst>
    <p:sldId id="256" r:id="rId3"/>
    <p:sldId id="257" r:id="rId5"/>
    <p:sldId id="258" r:id="rId6"/>
    <p:sldId id="259" r:id="rId7"/>
    <p:sldId id="260" r:id="rId8"/>
    <p:sldId id="261" r:id="rId9"/>
    <p:sldId id="262" r:id="rId10"/>
    <p:sldId id="263" r:id="rId11"/>
    <p:sldId id="264" r:id="rId12"/>
    <p:sldId id="265" r:id="rId13"/>
    <p:sldId id="266" r:id="rId14"/>
    <p:sldId id="267" r:id="rId15"/>
    <p:sldId id="268" r:id="rId16"/>
    <p:sldId id="269" r:id="rId17"/>
    <p:sldId id="270" r:id="rId18"/>
    <p:sldId id="271" r:id="rId19"/>
    <p:sldId id="272" r:id="rId20"/>
    <p:sldId id="273" r:id="rId21"/>
    <p:sldId id="274" r:id="rId22"/>
    <p:sldId id="276" r:id="rId23"/>
    <p:sldId id="278" r:id="rId24"/>
    <p:sldId id="279" r:id="rId25"/>
    <p:sldId id="280" r:id="rId26"/>
    <p:sldId id="281" r:id="rId27"/>
    <p:sldId id="282" r:id="rId28"/>
    <p:sldId id="283" r:id="rId29"/>
    <p:sldId id="284" r:id="rId30"/>
    <p:sldId id="285" r:id="rId31"/>
    <p:sldId id="286" r:id="rId32"/>
    <p:sldId id="287" r:id="rId33"/>
    <p:sldId id="288" r:id="rId34"/>
    <p:sldId id="289" r:id="rId35"/>
    <p:sldId id="291" r:id="rId36"/>
    <p:sldId id="292" r:id="rId37"/>
    <p:sldId id="293" r:id="rId38"/>
    <p:sldId id="294" r:id="rId39"/>
    <p:sldId id="295" r:id="rId40"/>
    <p:sldId id="296" r:id="rId41"/>
    <p:sldId id="297" r:id="rId42"/>
    <p:sldId id="298" r:id="rId43"/>
  </p:sldIdLst>
  <p:sldSz cx="12192000" cy="6858000"/>
  <p:notesSz cx="6858000" cy="12192000"/>
  <p:defaultTextStyle>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611"/>
    <p:restoredTop sz="94610"/>
  </p:normalViewPr>
  <p:slideViewPr>
    <p:cSldViewPr snapToGrid="0" snapToObjects="1">
      <p:cViewPr varScale="1">
        <p:scale>
          <a:sx n="114" d="100"/>
          <a:sy n="114" d="100"/>
        </p:scale>
        <p:origin x="438" y="10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6.xml"/><Relationship Id="rId8" Type="http://schemas.openxmlformats.org/officeDocument/2006/relationships/slide" Target="slides/slide5.xml"/><Relationship Id="rId7" Type="http://schemas.openxmlformats.org/officeDocument/2006/relationships/slide" Target="slides/slide4.xml"/><Relationship Id="rId6" Type="http://schemas.openxmlformats.org/officeDocument/2006/relationships/slide" Target="slides/slide3.xml"/><Relationship Id="rId5" Type="http://schemas.openxmlformats.org/officeDocument/2006/relationships/slide" Target="slides/slide2.xml"/><Relationship Id="rId46" Type="http://schemas.openxmlformats.org/officeDocument/2006/relationships/tableStyles" Target="tableStyles.xml"/><Relationship Id="rId45" Type="http://schemas.openxmlformats.org/officeDocument/2006/relationships/viewProps" Target="viewProps.xml"/><Relationship Id="rId44" Type="http://schemas.openxmlformats.org/officeDocument/2006/relationships/presProps" Target="presProps.xml"/><Relationship Id="rId43" Type="http://schemas.openxmlformats.org/officeDocument/2006/relationships/slide" Target="slides/slide40.xml"/><Relationship Id="rId42" Type="http://schemas.openxmlformats.org/officeDocument/2006/relationships/slide" Target="slides/slide39.xml"/><Relationship Id="rId41" Type="http://schemas.openxmlformats.org/officeDocument/2006/relationships/slide" Target="slides/slide38.xml"/><Relationship Id="rId40" Type="http://schemas.openxmlformats.org/officeDocument/2006/relationships/slide" Target="slides/slide37.xml"/><Relationship Id="rId4" Type="http://schemas.openxmlformats.org/officeDocument/2006/relationships/notesMaster" Target="notesMasters/notesMaster1.xml"/><Relationship Id="rId39" Type="http://schemas.openxmlformats.org/officeDocument/2006/relationships/slide" Target="slides/slide36.xml"/><Relationship Id="rId38" Type="http://schemas.openxmlformats.org/officeDocument/2006/relationships/slide" Target="slides/slide35.xml"/><Relationship Id="rId37" Type="http://schemas.openxmlformats.org/officeDocument/2006/relationships/slide" Target="slides/slide34.xml"/><Relationship Id="rId36" Type="http://schemas.openxmlformats.org/officeDocument/2006/relationships/slide" Target="slides/slide33.xml"/><Relationship Id="rId35" Type="http://schemas.openxmlformats.org/officeDocument/2006/relationships/slide" Target="slides/slide32.xml"/><Relationship Id="rId34" Type="http://schemas.openxmlformats.org/officeDocument/2006/relationships/slide" Target="slides/slide31.xml"/><Relationship Id="rId33" Type="http://schemas.openxmlformats.org/officeDocument/2006/relationships/slide" Target="slides/slide30.xml"/><Relationship Id="rId32" Type="http://schemas.openxmlformats.org/officeDocument/2006/relationships/slide" Target="slides/slide29.xml"/><Relationship Id="rId31" Type="http://schemas.openxmlformats.org/officeDocument/2006/relationships/slide" Target="slides/slide28.xml"/><Relationship Id="rId30" Type="http://schemas.openxmlformats.org/officeDocument/2006/relationships/slide" Target="slides/slide27.xml"/><Relationship Id="rId3" Type="http://schemas.openxmlformats.org/officeDocument/2006/relationships/slide" Target="slides/slide1.xml"/><Relationship Id="rId29" Type="http://schemas.openxmlformats.org/officeDocument/2006/relationships/slide" Target="slides/slide26.xml"/><Relationship Id="rId28" Type="http://schemas.openxmlformats.org/officeDocument/2006/relationships/slide" Target="slides/slide25.xml"/><Relationship Id="rId27" Type="http://schemas.openxmlformats.org/officeDocument/2006/relationships/slide" Target="slides/slide24.xml"/><Relationship Id="rId26" Type="http://schemas.openxmlformats.org/officeDocument/2006/relationships/slide" Target="slides/slide23.xml"/><Relationship Id="rId25" Type="http://schemas.openxmlformats.org/officeDocument/2006/relationships/slide" Target="slides/slide22.xml"/><Relationship Id="rId24" Type="http://schemas.openxmlformats.org/officeDocument/2006/relationships/slide" Target="slides/slide21.xml"/><Relationship Id="rId23" Type="http://schemas.openxmlformats.org/officeDocument/2006/relationships/slide" Target="slides/slide20.xml"/><Relationship Id="rId22" Type="http://schemas.openxmlformats.org/officeDocument/2006/relationships/slide" Target="slides/slide19.xml"/><Relationship Id="rId21" Type="http://schemas.openxmlformats.org/officeDocument/2006/relationships/slide" Target="slides/slide18.xml"/><Relationship Id="rId20" Type="http://schemas.openxmlformats.org/officeDocument/2006/relationships/slide" Target="slides/slide17.xml"/><Relationship Id="rId2" Type="http://schemas.openxmlformats.org/officeDocument/2006/relationships/theme" Target="theme/theme1.xml"/><Relationship Id="rId19" Type="http://schemas.openxmlformats.org/officeDocument/2006/relationships/slide" Target="slides/slide16.xml"/><Relationship Id="rId18" Type="http://schemas.openxmlformats.org/officeDocument/2006/relationships/slide" Target="slides/slide15.xml"/><Relationship Id="rId17" Type="http://schemas.openxmlformats.org/officeDocument/2006/relationships/slide" Target="slides/slide14.xml"/><Relationship Id="rId16" Type="http://schemas.openxmlformats.org/officeDocument/2006/relationships/slide" Target="slides/slide13.xml"/><Relationship Id="rId15" Type="http://schemas.openxmlformats.org/officeDocument/2006/relationships/slide" Target="slides/slide12.xml"/><Relationship Id="rId14" Type="http://schemas.openxmlformats.org/officeDocument/2006/relationships/slide" Target="slides/slide11.xml"/><Relationship Id="rId13" Type="http://schemas.openxmlformats.org/officeDocument/2006/relationships/slide" Target="slides/slide10.xml"/><Relationship Id="rId12" Type="http://schemas.openxmlformats.org/officeDocument/2006/relationships/slide" Target="slides/slide9.xml"/><Relationship Id="rId11" Type="http://schemas.openxmlformats.org/officeDocument/2006/relationships/slide" Target="slides/slide8.xml"/><Relationship Id="rId10" Type="http://schemas.openxmlformats.org/officeDocument/2006/relationships/slide" Target="slides/slide7.xml"/><Relationship Id="rId1" Type="http://schemas.openxmlformats.org/officeDocument/2006/relationships/slideMaster" Target="slideMasters/slide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5.xml"/></Relationships>
</file>

<file path=ppt/notesSlides/_rels/notesSlide1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6.xml"/></Relationships>
</file>

<file path=ppt/notesSlides/_rels/notesSlide1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7.xml"/></Relationships>
</file>

<file path=ppt/notesSlides/_rels/notesSlide1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8.xml"/></Relationships>
</file>

<file path=ppt/notesSlides/_rels/notesSlide1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9.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0.xml"/></Relationships>
</file>

<file path=ppt/notesSlides/_rels/notesSlide2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1.xml"/></Relationships>
</file>

<file path=ppt/notesSlides/_rels/notesSlide2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2.xml"/></Relationships>
</file>

<file path=ppt/notesSlides/_rels/notesSlide2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3.xml"/></Relationships>
</file>

<file path=ppt/notesSlides/_rels/notesSlide2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4.xml"/></Relationships>
</file>

<file path=ppt/notesSlides/_rels/notesSlide2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5.xml"/></Relationships>
</file>

<file path=ppt/notesSlides/_rels/notesSlide2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6.xml"/></Relationships>
</file>

<file path=ppt/notesSlides/_rels/notesSlide2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7.xml"/></Relationships>
</file>

<file path=ppt/notesSlides/_rels/notesSlide2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8.xml"/></Relationships>
</file>

<file path=ppt/notesSlides/_rels/notesSlide2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9.xml"/></Relationships>
</file>

<file path=ppt/notesSlides/_rels/notesSlide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xml"/></Relationships>
</file>

<file path=ppt/notesSlides/_rels/notesSlide3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0.xml"/></Relationships>
</file>

<file path=ppt/notesSlides/_rels/notesSlide3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1.xml"/></Relationships>
</file>

<file path=ppt/notesSlides/_rels/notesSlide3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2.xml"/></Relationships>
</file>

<file path=ppt/notesSlides/_rels/notesSlide3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3.xml"/></Relationships>
</file>

<file path=ppt/notesSlides/_rels/notesSlide3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4.xml"/></Relationships>
</file>

<file path=ppt/notesSlides/_rels/notesSlide3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5.xml"/></Relationships>
</file>

<file path=ppt/notesSlides/_rels/notesSlide3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6.xml"/></Relationships>
</file>

<file path=ppt/notesSlides/_rels/notesSlide3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7.xml"/></Relationships>
</file>

<file path=ppt/notesSlides/_rels/notesSlide3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8.xml"/></Relationships>
</file>

<file path=ppt/notesSlides/_rels/notesSlide3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9.xml"/></Relationships>
</file>

<file path=ppt/notesSlides/_rels/notesSlide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xml"/></Relationships>
</file>

<file path=ppt/notesSlides/_rels/notesSlide4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0.xml"/></Relationships>
</file>

<file path=ppt/notesSlides/_rels/notesSlide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fld>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fld>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fld>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fld>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fld>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fld>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fld>
            <a:endParaRPr 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fld>
            <a:endParaRPr 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fld>
            <a:endParaRPr 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fld>
            <a:endParaRPr 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fld>
            <a:endParaRPr 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fld>
            <a:endParaRPr 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fld>
            <a:endParaRPr 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fld>
            <a:endParaRPr 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fld>
            <a:endParaRPr 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fld>
            <a:endParaRPr lang="en-US"/>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fld>
            <a:endParaRPr lang="en-US"/>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fld>
            <a:endParaRPr lang="en-US"/>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fld>
            <a:endParaRPr lang="en-US"/>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fld>
            <a:endParaRPr lang="en-US"/>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fld>
            <a:endParaRPr lang="en-US"/>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fld>
            <a:endParaRPr lang="en-US"/>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fld>
            <a:endParaRPr lang="en-US"/>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fld>
            <a:endParaRPr lang="en-US"/>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fld>
            <a:endParaRPr lang="en-US"/>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fld>
            <a:endParaRPr lang="en-US"/>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fld>
            <a:endParaRPr lang="en-US"/>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fld>
            <a:endParaRPr lang="en-US"/>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fld>
            <a:endParaRPr lang="en-US"/>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4" Type="http://schemas.openxmlformats.org/officeDocument/2006/relationships/image" Target="../media/image6.png"/><Relationship Id="rId3" Type="http://schemas.openxmlformats.org/officeDocument/2006/relationships/slide" Target="../slides/slide4.xml"/><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DEFAULT">
    <p:bg>
      <p:bgRef idx="1001">
        <a:schemeClr val="bg1"/>
      </p:bgRef>
    </p:bg>
    <p:spTree>
      <p:nvGrpSpPr>
        <p:cNvPr id="1" name=""/>
        <p:cNvGrpSpPr/>
        <p:nvPr/>
      </p:nvGrpSpPr>
      <p:grpSpPr>
        <a:xfrm>
          <a:off x="0" y="0"/>
          <a:ext cx="0" cy="0"/>
          <a:chOff x="0" y="0"/>
          <a:chExt cx="0" cy="0"/>
        </a:xfrm>
      </p:grpSpPr>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hexin?subject=physics#pid=678633f902dd36cfead7b08e#tid=6790bd8458ebf60009e44359#sourcefrom=">
    <p:spTree>
      <p:nvGrpSpPr>
        <p:cNvPr id="1" name=""/>
        <p:cNvGrpSpPr/>
        <p:nvPr/>
      </p:nvGrpSpPr>
      <p:grpSpPr>
        <a:xfrm>
          <a:off x="0" y="0"/>
          <a:ext cx="0" cy="0"/>
          <a:chOff x="0" y="0"/>
          <a:chExt cx="0" cy="0"/>
        </a:xfrm>
      </p:grpSpPr>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Cover1">
    <p:spTree>
      <p:nvGrpSpPr>
        <p:cNvPr id="1" name=""/>
        <p:cNvGrpSpPr/>
        <p:nvPr/>
      </p:nvGrpSpPr>
      <p:grpSpPr>
        <a:xfrm>
          <a:off x="0" y="0"/>
          <a:ext cx="0" cy="0"/>
          <a:chOff x="0" y="0"/>
          <a:chExt cx="0" cy="0"/>
        </a:xfrm>
      </p:grpSpPr>
      <p:pic>
        <p:nvPicPr>
          <p:cNvPr id="2" name="MasterShapeName" descr="preencoded.png"/>
          <p:cNvPicPr>
            <a:picLocks noChangeAspect="1"/>
          </p:cNvPicPr>
          <p:nvPr/>
        </p:nvPicPr>
        <p:blipFill>
          <a:blip r:embed="rId2"/>
          <a:stretch>
            <a:fillRect/>
          </a:stretch>
        </p:blipFill>
        <p:spPr>
          <a:xfrm>
            <a:off x="0" y="0"/>
            <a:ext cx="12188952" cy="6858000"/>
          </a:xfrm>
          <a:prstGeom prst="rect">
            <a:avLst/>
          </a:prstGeom>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Cover">
    <p:spTree>
      <p:nvGrpSpPr>
        <p:cNvPr id="1" name=""/>
        <p:cNvGrpSpPr/>
        <p:nvPr/>
      </p:nvGrpSpPr>
      <p:grpSpPr>
        <a:xfrm>
          <a:off x="0" y="0"/>
          <a:ext cx="0" cy="0"/>
          <a:chOff x="0" y="0"/>
          <a:chExt cx="0" cy="0"/>
        </a:xfrm>
      </p:grpSpPr>
      <p:pic>
        <p:nvPicPr>
          <p:cNvPr id="2" name="MasterShapeName" descr="preencoded.png"/>
          <p:cNvPicPr>
            <a:picLocks noChangeAspect="1"/>
          </p:cNvPicPr>
          <p:nvPr/>
        </p:nvPicPr>
        <p:blipFill>
          <a:blip r:embed="rId2"/>
          <a:stretch>
            <a:fillRect/>
          </a:stretch>
        </p:blipFill>
        <p:spPr>
          <a:xfrm>
            <a:off x="0" y="0"/>
            <a:ext cx="12188952" cy="6858000"/>
          </a:xfrm>
          <a:prstGeom prst="rect">
            <a:avLst/>
          </a:prstGeom>
        </p:spPr>
      </p:pic>
      <p:sp>
        <p:nvSpPr>
          <p:cNvPr id="3" name="MasterShapeName"/>
          <p:cNvSpPr/>
          <p:nvPr/>
        </p:nvSpPr>
        <p:spPr>
          <a:xfrm>
            <a:off x="10186416" y="5138928"/>
            <a:ext cx="1746504" cy="768096"/>
          </a:xfrm>
          <a:prstGeom prst="rect">
            <a:avLst/>
          </a:prstGeom>
          <a:noFill/>
        </p:spPr>
        <p:txBody>
          <a:bodyPr wrap="square" lIns="0" tIns="0" rIns="0" bIns="0" rtlCol="0" anchor="ctr"/>
          <a:lstStyle/>
          <a:p>
            <a:pPr algn="ctr">
              <a:lnSpc>
                <a:spcPct val="100000"/>
              </a:lnSpc>
            </a:pPr>
            <a:r>
              <a:rPr lang="en-US" sz="4400" b="1" i="0" dirty="0">
                <a:solidFill>
                  <a:srgbClr val="000000"/>
                </a:solidFill>
                <a:latin typeface="微软雅黑" panose="020B0503020204020204" pitchFamily="34" charset="-122"/>
                <a:ea typeface="微软雅黑" panose="020B0503020204020204" pitchFamily="34" charset="-122"/>
                <a:cs typeface="微软雅黑" panose="020B0503020204020204" pitchFamily="34" charset="-120"/>
              </a:rPr>
              <a:t>物理</a:t>
            </a:r>
            <a:endParaRPr lang="en-US" sz="4400" dirty="0"/>
          </a:p>
        </p:txBody>
      </p:sp>
      <p:sp>
        <p:nvSpPr>
          <p:cNvPr id="4" name="MasterShapeName"/>
          <p:cNvSpPr/>
          <p:nvPr/>
        </p:nvSpPr>
        <p:spPr>
          <a:xfrm>
            <a:off x="10479024" y="5897880"/>
            <a:ext cx="1115568" cy="402336"/>
          </a:xfrm>
          <a:prstGeom prst="rect">
            <a:avLst/>
          </a:prstGeom>
          <a:solidFill>
            <a:srgbClr val="FF6600"/>
          </a:solidFill>
        </p:spPr>
        <p:txBody>
          <a:bodyPr/>
          <a:lstStyle/>
          <a:p>
            <a:endParaRPr lang="zh-CN" altLang="en-US"/>
          </a:p>
        </p:txBody>
      </p:sp>
      <p:sp>
        <p:nvSpPr>
          <p:cNvPr id="5" name="MasterShapeName"/>
          <p:cNvSpPr/>
          <p:nvPr/>
        </p:nvSpPr>
        <p:spPr>
          <a:xfrm>
            <a:off x="10479024" y="5907024"/>
            <a:ext cx="1106424" cy="402336"/>
          </a:xfrm>
          <a:prstGeom prst="rect">
            <a:avLst/>
          </a:prstGeom>
          <a:noFill/>
        </p:spPr>
        <p:txBody>
          <a:bodyPr wrap="square" lIns="0" tIns="0" rIns="0" bIns="0" rtlCol="0" anchor="ctr"/>
          <a:lstStyle/>
          <a:p>
            <a:pPr algn="ctr">
              <a:lnSpc>
                <a:spcPct val="100000"/>
              </a:lnSpc>
            </a:pPr>
            <a:r>
              <a:rPr lang="en-US" sz="2000" b="1" i="0" dirty="0">
                <a:solidFill>
                  <a:srgbClr val="FFFFFF"/>
                </a:solidFill>
                <a:latin typeface="微软雅黑" panose="020B0503020204020204" pitchFamily="34" charset="-122"/>
                <a:ea typeface="微软雅黑" panose="020B0503020204020204" pitchFamily="34" charset="-122"/>
                <a:cs typeface="微软雅黑" panose="020B0503020204020204" pitchFamily="34" charset="-120"/>
              </a:rPr>
              <a:t>新教材</a:t>
            </a:r>
            <a:endParaRPr lang="en-US" sz="2000"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标题">
    <p:spTree>
      <p:nvGrpSpPr>
        <p:cNvPr id="1" name=""/>
        <p:cNvGrpSpPr/>
        <p:nvPr/>
      </p:nvGrpSpPr>
      <p:grpSpPr>
        <a:xfrm>
          <a:off x="0" y="0"/>
          <a:ext cx="0" cy="0"/>
          <a:chOff x="0" y="0"/>
          <a:chExt cx="0" cy="0"/>
        </a:xfrm>
      </p:grpSpPr>
      <p:pic>
        <p:nvPicPr>
          <p:cNvPr id="2" name="MasterShapeName" descr="preencoded.png"/>
          <p:cNvPicPr>
            <a:picLocks noChangeAspect="1"/>
          </p:cNvPicPr>
          <p:nvPr/>
        </p:nvPicPr>
        <p:blipFill>
          <a:blip r:embed="rId2"/>
          <a:stretch>
            <a:fillRect/>
          </a:stretch>
        </p:blipFill>
        <p:spPr>
          <a:xfrm>
            <a:off x="0" y="0"/>
            <a:ext cx="12188952" cy="6858000"/>
          </a:xfrm>
          <a:prstGeom prst="rect">
            <a:avLst/>
          </a:prstGeom>
        </p:spPr>
      </p:pic>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目录">
    <p:spTree>
      <p:nvGrpSpPr>
        <p:cNvPr id="1" name=""/>
        <p:cNvGrpSpPr/>
        <p:nvPr/>
      </p:nvGrpSpPr>
      <p:grpSpPr>
        <a:xfrm>
          <a:off x="0" y="0"/>
          <a:ext cx="0" cy="0"/>
          <a:chOff x="0" y="0"/>
          <a:chExt cx="0" cy="0"/>
        </a:xfrm>
      </p:grpSpPr>
      <p:pic>
        <p:nvPicPr>
          <p:cNvPr id="2" name="MasterShapeName" descr="preencoded.png"/>
          <p:cNvPicPr>
            <a:picLocks noChangeAspect="1"/>
          </p:cNvPicPr>
          <p:nvPr/>
        </p:nvPicPr>
        <p:blipFill>
          <a:blip r:embed="rId2"/>
          <a:stretch>
            <a:fillRect/>
          </a:stretch>
        </p:blipFill>
        <p:spPr>
          <a:xfrm>
            <a:off x="0" y="0"/>
            <a:ext cx="12188952" cy="6858000"/>
          </a:xfrm>
          <a:prstGeom prst="rect">
            <a:avLst/>
          </a:prstGeom>
        </p:spPr>
      </p:pic>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内容">
    <p:spTree>
      <p:nvGrpSpPr>
        <p:cNvPr id="1" name=""/>
        <p:cNvGrpSpPr/>
        <p:nvPr/>
      </p:nvGrpSpPr>
      <p:grpSpPr>
        <a:xfrm>
          <a:off x="0" y="0"/>
          <a:ext cx="0" cy="0"/>
          <a:chOff x="0" y="0"/>
          <a:chExt cx="0" cy="0"/>
        </a:xfrm>
      </p:grpSpPr>
      <p:pic>
        <p:nvPicPr>
          <p:cNvPr id="2" name="MasterShapeName" descr="preencoded.png"/>
          <p:cNvPicPr>
            <a:picLocks noChangeAspect="1"/>
          </p:cNvPicPr>
          <p:nvPr/>
        </p:nvPicPr>
        <p:blipFill>
          <a:blip r:embed="rId2"/>
          <a:stretch>
            <a:fillRect/>
          </a:stretch>
        </p:blipFill>
        <p:spPr>
          <a:xfrm>
            <a:off x="0" y="0"/>
            <a:ext cx="12188952" cy="6858000"/>
          </a:xfrm>
          <a:prstGeom prst="rect">
            <a:avLst/>
          </a:prstGeom>
        </p:spPr>
      </p:pic>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内容1">
    <p:spTree>
      <p:nvGrpSpPr>
        <p:cNvPr id="1" name=""/>
        <p:cNvGrpSpPr/>
        <p:nvPr/>
      </p:nvGrpSpPr>
      <p:grpSpPr>
        <a:xfrm>
          <a:off x="0" y="0"/>
          <a:ext cx="0" cy="0"/>
          <a:chOff x="0" y="0"/>
          <a:chExt cx="0" cy="0"/>
        </a:xfrm>
      </p:grpSpPr>
      <p:pic>
        <p:nvPicPr>
          <p:cNvPr id="2" name="MasterShapeName" descr="preencoded.png"/>
          <p:cNvPicPr>
            <a:picLocks noChangeAspect="1"/>
          </p:cNvPicPr>
          <p:nvPr/>
        </p:nvPicPr>
        <p:blipFill>
          <a:blip r:embed="rId2"/>
          <a:stretch>
            <a:fillRect/>
          </a:stretch>
        </p:blipFill>
        <p:spPr>
          <a:xfrm>
            <a:off x="0" y="0"/>
            <a:ext cx="12188952" cy="6858000"/>
          </a:xfrm>
          <a:prstGeom prst="rect">
            <a:avLst/>
          </a:prstGeom>
        </p:spPr>
      </p:pic>
      <p:pic>
        <p:nvPicPr>
          <p:cNvPr id="3" name="MasterShapeName?linknodeid=back_to_first_catalog" descr="preencoded.png">
            <a:hlinkClick r:id="rId3" action="ppaction://hlinksldjump"/>
          </p:cNvPr>
          <p:cNvPicPr>
            <a:picLocks noChangeAspect="1"/>
          </p:cNvPicPr>
          <p:nvPr/>
        </p:nvPicPr>
        <p:blipFill>
          <a:blip r:embed="rId4"/>
          <a:stretch>
            <a:fillRect/>
          </a:stretch>
        </p:blipFill>
        <p:spPr>
          <a:xfrm>
            <a:off x="10360152" y="6272784"/>
            <a:ext cx="1508760" cy="429768"/>
          </a:xfrm>
          <a:prstGeom prst="rect">
            <a:avLst/>
          </a:prstGeom>
        </p:spPr>
      </p:pic>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theme" Target="../theme/theme1.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Lst>
  <p:hf sldNum="0"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4" Type="http://schemas.openxmlformats.org/officeDocument/2006/relationships/notesSlide" Target="../notesSlides/notesSlide11.xml"/><Relationship Id="rId3" Type="http://schemas.openxmlformats.org/officeDocument/2006/relationships/slideLayout" Target="../slideLayouts/slideLayout8.xml"/><Relationship Id="rId2" Type="http://schemas.openxmlformats.org/officeDocument/2006/relationships/image" Target="../media/image11.jpeg"/><Relationship Id="rId1" Type="http://schemas.openxmlformats.org/officeDocument/2006/relationships/image" Target="../media/image10.png"/></Relationships>
</file>

<file path=ppt/slides/_rels/slide12.xml.rels><?xml version="1.0" encoding="UTF-8" standalone="yes"?>
<Relationships xmlns="http://schemas.openxmlformats.org/package/2006/relationships"><Relationship Id="rId4" Type="http://schemas.openxmlformats.org/officeDocument/2006/relationships/notesSlide" Target="../notesSlides/notesSlide12.xml"/><Relationship Id="rId3" Type="http://schemas.openxmlformats.org/officeDocument/2006/relationships/slideLayout" Target="../slideLayouts/slideLayout8.xml"/><Relationship Id="rId2" Type="http://schemas.openxmlformats.org/officeDocument/2006/relationships/image" Target="../media/image13.png"/><Relationship Id="rId1" Type="http://schemas.openxmlformats.org/officeDocument/2006/relationships/image" Target="../media/image12.png"/></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8.xml"/><Relationship Id="rId1" Type="http://schemas.openxmlformats.org/officeDocument/2006/relationships/image" Target="../media/image14.png"/></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8.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6" Type="http://schemas.openxmlformats.org/officeDocument/2006/relationships/notesSlide" Target="../notesSlides/notesSlide16.xml"/><Relationship Id="rId5" Type="http://schemas.openxmlformats.org/officeDocument/2006/relationships/slideLayout" Target="../slideLayouts/slideLayout8.xml"/><Relationship Id="rId4" Type="http://schemas.openxmlformats.org/officeDocument/2006/relationships/image" Target="../media/image18.jpeg"/><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image" Target="../media/image15.jpeg"/></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8.xml"/></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18.xml"/><Relationship Id="rId2" Type="http://schemas.openxmlformats.org/officeDocument/2006/relationships/slideLayout" Target="../slideLayouts/slideLayout8.xml"/><Relationship Id="rId1" Type="http://schemas.openxmlformats.org/officeDocument/2006/relationships/image" Target="../media/image19.jpeg"/></Relationships>
</file>

<file path=ppt/slides/_rels/slide19.xml.rels><?xml version="1.0" encoding="UTF-8" standalone="yes"?>
<Relationships xmlns="http://schemas.openxmlformats.org/package/2006/relationships"><Relationship Id="rId5" Type="http://schemas.openxmlformats.org/officeDocument/2006/relationships/notesSlide" Target="../notesSlides/notesSlide19.xml"/><Relationship Id="rId4" Type="http://schemas.openxmlformats.org/officeDocument/2006/relationships/slideLayout" Target="../slideLayouts/slideLayout8.xml"/><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image" Target="../media/image20.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8.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8.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8.xml"/></Relationships>
</file>

<file path=ppt/slides/_rels/slide23.xml.rels><?xml version="1.0" encoding="UTF-8" standalone="yes"?>
<Relationships xmlns="http://schemas.openxmlformats.org/package/2006/relationships"><Relationship Id="rId3" Type="http://schemas.openxmlformats.org/officeDocument/2006/relationships/notesSlide" Target="../notesSlides/notesSlide23.xml"/><Relationship Id="rId2" Type="http://schemas.openxmlformats.org/officeDocument/2006/relationships/slideLayout" Target="../slideLayouts/slideLayout8.xml"/><Relationship Id="rId1" Type="http://schemas.openxmlformats.org/officeDocument/2006/relationships/image" Target="../media/image23.png"/></Relationships>
</file>

<file path=ppt/slides/_rels/slide24.xml.rels><?xml version="1.0" encoding="UTF-8" standalone="yes"?>
<Relationships xmlns="http://schemas.openxmlformats.org/package/2006/relationships"><Relationship Id="rId4" Type="http://schemas.openxmlformats.org/officeDocument/2006/relationships/notesSlide" Target="../notesSlides/notesSlide24.xml"/><Relationship Id="rId3" Type="http://schemas.openxmlformats.org/officeDocument/2006/relationships/slideLayout" Target="../slideLayouts/slideLayout8.xml"/><Relationship Id="rId2" Type="http://schemas.openxmlformats.org/officeDocument/2006/relationships/image" Target="../media/image25.png"/><Relationship Id="rId1" Type="http://schemas.openxmlformats.org/officeDocument/2006/relationships/image" Target="../media/image24.png"/></Relationships>
</file>

<file path=ppt/slides/_rels/slide25.xml.rels><?xml version="1.0" encoding="UTF-8" standalone="yes"?>
<Relationships xmlns="http://schemas.openxmlformats.org/package/2006/relationships"><Relationship Id="rId3" Type="http://schemas.openxmlformats.org/officeDocument/2006/relationships/notesSlide" Target="../notesSlides/notesSlide25.xml"/><Relationship Id="rId2" Type="http://schemas.openxmlformats.org/officeDocument/2006/relationships/slideLayout" Target="../slideLayouts/slideLayout8.xml"/><Relationship Id="rId1" Type="http://schemas.openxmlformats.org/officeDocument/2006/relationships/image" Target="../media/image26.png"/></Relationships>
</file>

<file path=ppt/slides/_rels/slide26.xml.rels><?xml version="1.0" encoding="UTF-8" standalone="yes"?>
<Relationships xmlns="http://schemas.openxmlformats.org/package/2006/relationships"><Relationship Id="rId5" Type="http://schemas.openxmlformats.org/officeDocument/2006/relationships/notesSlide" Target="../notesSlides/notesSlide26.xml"/><Relationship Id="rId4" Type="http://schemas.openxmlformats.org/officeDocument/2006/relationships/slideLayout" Target="../slideLayouts/slideLayout8.xml"/><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image" Target="../media/image27.jpeg"/></Relationships>
</file>

<file path=ppt/slides/_rels/slide27.xml.rels><?xml version="1.0" encoding="UTF-8" standalone="yes"?>
<Relationships xmlns="http://schemas.openxmlformats.org/package/2006/relationships"><Relationship Id="rId3" Type="http://schemas.openxmlformats.org/officeDocument/2006/relationships/notesSlide" Target="../notesSlides/notesSlide27.xml"/><Relationship Id="rId2" Type="http://schemas.openxmlformats.org/officeDocument/2006/relationships/slideLayout" Target="../slideLayouts/slideLayout8.xml"/><Relationship Id="rId1" Type="http://schemas.openxmlformats.org/officeDocument/2006/relationships/image" Target="../media/image30.png"/></Relationships>
</file>

<file path=ppt/slides/_rels/slide28.xml.rels><?xml version="1.0" encoding="UTF-8" standalone="yes"?>
<Relationships xmlns="http://schemas.openxmlformats.org/package/2006/relationships"><Relationship Id="rId3" Type="http://schemas.openxmlformats.org/officeDocument/2006/relationships/notesSlide" Target="../notesSlides/notesSlide28.xml"/><Relationship Id="rId2" Type="http://schemas.openxmlformats.org/officeDocument/2006/relationships/slideLayout" Target="../slideLayouts/slideLayout8.xml"/><Relationship Id="rId1" Type="http://schemas.openxmlformats.org/officeDocument/2006/relationships/image" Target="../media/image31.png"/></Relationships>
</file>

<file path=ppt/slides/_rels/slide29.xml.rels><?xml version="1.0" encoding="UTF-8" standalone="yes"?>
<Relationships xmlns="http://schemas.openxmlformats.org/package/2006/relationships"><Relationship Id="rId4" Type="http://schemas.openxmlformats.org/officeDocument/2006/relationships/notesSlide" Target="../notesSlides/notesSlide29.xml"/><Relationship Id="rId3" Type="http://schemas.openxmlformats.org/officeDocument/2006/relationships/slideLayout" Target="../slideLayouts/slideLayout8.xml"/><Relationship Id="rId2" Type="http://schemas.openxmlformats.org/officeDocument/2006/relationships/image" Target="../media/image33.png"/><Relationship Id="rId1" Type="http://schemas.openxmlformats.org/officeDocument/2006/relationships/image" Target="../media/image32.jpe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5.xml"/></Relationships>
</file>

<file path=ppt/slides/_rels/slide30.xml.rels><?xml version="1.0" encoding="UTF-8" standalone="yes"?>
<Relationships xmlns="http://schemas.openxmlformats.org/package/2006/relationships"><Relationship Id="rId3" Type="http://schemas.openxmlformats.org/officeDocument/2006/relationships/notesSlide" Target="../notesSlides/notesSlide30.xml"/><Relationship Id="rId2" Type="http://schemas.openxmlformats.org/officeDocument/2006/relationships/slideLayout" Target="../slideLayouts/slideLayout8.xml"/><Relationship Id="rId1" Type="http://schemas.openxmlformats.org/officeDocument/2006/relationships/image" Target="../media/image34.png"/></Relationships>
</file>

<file path=ppt/slides/_rels/slide31.xml.rels><?xml version="1.0" encoding="UTF-8" standalone="yes"?>
<Relationships xmlns="http://schemas.openxmlformats.org/package/2006/relationships"><Relationship Id="rId3" Type="http://schemas.openxmlformats.org/officeDocument/2006/relationships/notesSlide" Target="../notesSlides/notesSlide31.xml"/><Relationship Id="rId2" Type="http://schemas.openxmlformats.org/officeDocument/2006/relationships/slideLayout" Target="../slideLayouts/slideLayout8.xml"/><Relationship Id="rId1" Type="http://schemas.openxmlformats.org/officeDocument/2006/relationships/image" Target="../media/image35.png"/></Relationships>
</file>

<file path=ppt/slides/_rels/slide32.xml.rels><?xml version="1.0" encoding="UTF-8" standalone="yes"?>
<Relationships xmlns="http://schemas.openxmlformats.org/package/2006/relationships"><Relationship Id="rId3" Type="http://schemas.openxmlformats.org/officeDocument/2006/relationships/notesSlide" Target="../notesSlides/notesSlide32.xml"/><Relationship Id="rId2" Type="http://schemas.openxmlformats.org/officeDocument/2006/relationships/slideLayout" Target="../slideLayouts/slideLayout8.xml"/><Relationship Id="rId1" Type="http://schemas.openxmlformats.org/officeDocument/2006/relationships/image" Target="../media/image36.png"/></Relationships>
</file>

<file path=ppt/slides/_rels/slide33.xml.rels><?xml version="1.0" encoding="UTF-8" standalone="yes"?>
<Relationships xmlns="http://schemas.openxmlformats.org/package/2006/relationships"><Relationship Id="rId3" Type="http://schemas.openxmlformats.org/officeDocument/2006/relationships/notesSlide" Target="../notesSlides/notesSlide33.xml"/><Relationship Id="rId2" Type="http://schemas.openxmlformats.org/officeDocument/2006/relationships/slideLayout" Target="../slideLayouts/slideLayout8.xml"/><Relationship Id="rId1" Type="http://schemas.openxmlformats.org/officeDocument/2006/relationships/image" Target="../media/image37.jpeg"/></Relationships>
</file>

<file path=ppt/slides/_rels/slide34.xml.rels><?xml version="1.0" encoding="UTF-8" standalone="yes"?>
<Relationships xmlns="http://schemas.openxmlformats.org/package/2006/relationships"><Relationship Id="rId4" Type="http://schemas.openxmlformats.org/officeDocument/2006/relationships/notesSlide" Target="../notesSlides/notesSlide34.xml"/><Relationship Id="rId3" Type="http://schemas.openxmlformats.org/officeDocument/2006/relationships/slideLayout" Target="../slideLayouts/slideLayout8.xml"/><Relationship Id="rId2" Type="http://schemas.openxmlformats.org/officeDocument/2006/relationships/image" Target="../media/image39.png"/><Relationship Id="rId1" Type="http://schemas.openxmlformats.org/officeDocument/2006/relationships/image" Target="../media/image38.png"/></Relationships>
</file>

<file path=ppt/slides/_rels/slide35.xml.rels><?xml version="1.0" encoding="UTF-8" standalone="yes"?>
<Relationships xmlns="http://schemas.openxmlformats.org/package/2006/relationships"><Relationship Id="rId3" Type="http://schemas.openxmlformats.org/officeDocument/2006/relationships/notesSlide" Target="../notesSlides/notesSlide35.xml"/><Relationship Id="rId2" Type="http://schemas.openxmlformats.org/officeDocument/2006/relationships/slideLayout" Target="../slideLayouts/slideLayout8.xml"/><Relationship Id="rId1" Type="http://schemas.openxmlformats.org/officeDocument/2006/relationships/image" Target="../media/image40.png"/></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8.xml"/></Relationships>
</file>

<file path=ppt/slides/_rels/slide37.xml.rels><?xml version="1.0" encoding="UTF-8" standalone="yes"?>
<Relationships xmlns="http://schemas.openxmlformats.org/package/2006/relationships"><Relationship Id="rId5" Type="http://schemas.openxmlformats.org/officeDocument/2006/relationships/notesSlide" Target="../notesSlides/notesSlide37.xml"/><Relationship Id="rId4" Type="http://schemas.openxmlformats.org/officeDocument/2006/relationships/slideLayout" Target="../slideLayouts/slideLayout8.xml"/><Relationship Id="rId3" Type="http://schemas.openxmlformats.org/officeDocument/2006/relationships/image" Target="../media/image43.jpeg"/><Relationship Id="rId2" Type="http://schemas.openxmlformats.org/officeDocument/2006/relationships/image" Target="../media/image42.jpeg"/><Relationship Id="rId1" Type="http://schemas.openxmlformats.org/officeDocument/2006/relationships/image" Target="../media/image41.png"/></Relationships>
</file>

<file path=ppt/slides/_rels/slide38.xml.rels><?xml version="1.0" encoding="UTF-8" standalone="yes"?>
<Relationships xmlns="http://schemas.openxmlformats.org/package/2006/relationships"><Relationship Id="rId5" Type="http://schemas.openxmlformats.org/officeDocument/2006/relationships/notesSlide" Target="../notesSlides/notesSlide38.xml"/><Relationship Id="rId4" Type="http://schemas.openxmlformats.org/officeDocument/2006/relationships/slideLayout" Target="../slideLayouts/slideLayout8.xml"/><Relationship Id="rId3" Type="http://schemas.openxmlformats.org/officeDocument/2006/relationships/image" Target="../media/image46.png"/><Relationship Id="rId2" Type="http://schemas.openxmlformats.org/officeDocument/2006/relationships/image" Target="../media/image45.png"/><Relationship Id="rId1" Type="http://schemas.openxmlformats.org/officeDocument/2006/relationships/image" Target="../media/image44.png"/></Relationships>
</file>

<file path=ppt/slides/_rels/slide39.xml.rels><?xml version="1.0" encoding="UTF-8" standalone="yes"?>
<Relationships xmlns="http://schemas.openxmlformats.org/package/2006/relationships"><Relationship Id="rId5" Type="http://schemas.openxmlformats.org/officeDocument/2006/relationships/notesSlide" Target="../notesSlides/notesSlide39.xml"/><Relationship Id="rId4" Type="http://schemas.openxmlformats.org/officeDocument/2006/relationships/slideLayout" Target="../slideLayouts/slideLayout8.xml"/><Relationship Id="rId3" Type="http://schemas.openxmlformats.org/officeDocument/2006/relationships/image" Target="../media/image49.png"/><Relationship Id="rId2" Type="http://schemas.openxmlformats.org/officeDocument/2006/relationships/image" Target="../media/image48.png"/><Relationship Id="rId1" Type="http://schemas.openxmlformats.org/officeDocument/2006/relationships/image" Target="../media/image47.png"/></Relationships>
</file>

<file path=ppt/slides/_rels/slide4.xml.rels><?xml version="1.0" encoding="UTF-8" standalone="yes"?>
<Relationships xmlns="http://schemas.openxmlformats.org/package/2006/relationships"><Relationship Id="rId5" Type="http://schemas.openxmlformats.org/officeDocument/2006/relationships/notesSlide" Target="../notesSlides/notesSlide4.xml"/><Relationship Id="rId4" Type="http://schemas.openxmlformats.org/officeDocument/2006/relationships/slideLayout" Target="../slideLayouts/slideLayout6.xml"/><Relationship Id="rId3" Type="http://schemas.openxmlformats.org/officeDocument/2006/relationships/slide" Target="slide15.xml"/><Relationship Id="rId2" Type="http://schemas.openxmlformats.org/officeDocument/2006/relationships/image" Target="../media/image7.png"/><Relationship Id="rId1" Type="http://schemas.openxmlformats.org/officeDocument/2006/relationships/slide" Target="slide6.xml"/></Relationships>
</file>

<file path=ppt/slides/_rels/slide40.xml.rels><?xml version="1.0" encoding="UTF-8" standalone="yes"?>
<Relationships xmlns="http://schemas.openxmlformats.org/package/2006/relationships"><Relationship Id="rId5" Type="http://schemas.openxmlformats.org/officeDocument/2006/relationships/notesSlide" Target="../notesSlides/notesSlide40.xml"/><Relationship Id="rId4" Type="http://schemas.openxmlformats.org/officeDocument/2006/relationships/slideLayout" Target="../slideLayouts/slideLayout8.xml"/><Relationship Id="rId3" Type="http://schemas.openxmlformats.org/officeDocument/2006/relationships/image" Target="../media/image52.png"/><Relationship Id="rId2" Type="http://schemas.openxmlformats.org/officeDocument/2006/relationships/image" Target="../media/image51.png"/><Relationship Id="rId1" Type="http://schemas.openxmlformats.org/officeDocument/2006/relationships/image" Target="../media/image50.pn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4" Type="http://schemas.openxmlformats.org/officeDocument/2006/relationships/notesSlide" Target="../notesSlides/notesSlide9.xml"/><Relationship Id="rId3" Type="http://schemas.openxmlformats.org/officeDocument/2006/relationships/slideLayout" Target="../slideLayouts/slideLayout8.xml"/><Relationship Id="rId2" Type="http://schemas.openxmlformats.org/officeDocument/2006/relationships/image" Target="../media/image9.png"/><Relationship Id="rId1" Type="http://schemas.openxmlformats.org/officeDocument/2006/relationships/image" Target="../media/image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transition>
    <p:split dir="in"/>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QB_5_BD.15_1#33eed28b4?sp=1&amp;pid=7693533ec&amp;color=0,0,0&amp;vtp=1&amp;bt=1&amp;bbb=1"/>
          <p:cNvSpPr/>
          <p:nvPr/>
        </p:nvSpPr>
        <p:spPr>
          <a:xfrm>
            <a:off x="612648" y="486000"/>
            <a:ext cx="10963656" cy="1592199"/>
          </a:xfrm>
          <a:prstGeom prst="rect">
            <a:avLst/>
          </a:prstGeom>
          <a:noFill/>
        </p:spPr>
        <p:txBody>
          <a:bodyPr wrap="none" lIns="0" tIns="0" rIns="0" bIns="0" rtlCol="0" anchor="t"/>
          <a:lstStyle/>
          <a:p>
            <a:pPr algn="l" latinLnBrk="1">
              <a:lnSpc>
                <a:spcPts val="4400"/>
              </a:lnSpc>
            </a:pPr>
            <a:r>
              <a:rPr lang="en-US" altLang="zh-CN" sz="2400" b="1" i="0" dirty="0">
                <a:solidFill>
                  <a:srgbClr val="AE8CBB"/>
                </a:solidFill>
                <a:latin typeface="Times New Roman" panose="02020603050405020304" pitchFamily="34" charset="0"/>
                <a:ea typeface="微软雅黑" panose="020B0503020204020204" pitchFamily="34" charset="-122"/>
                <a:cs typeface="Times New Roman" panose="02020603050405020304" pitchFamily="34" charset="-120"/>
              </a:rPr>
              <a:t>3</a:t>
            </a:r>
            <a:r>
              <a:rPr lang="en-US" altLang="zh-CN" sz="2400" b="1" i="0">
                <a:solidFill>
                  <a:srgbClr val="AE8CBB"/>
                </a:solidFill>
                <a:latin typeface="Times New Roman" panose="02020603050405020304" pitchFamily="34" charset="0"/>
                <a:ea typeface="微软雅黑" panose="020B0503020204020204" pitchFamily="34" charset="-122"/>
                <a:cs typeface="Times New Roman" panose="02020603050405020304" pitchFamily="34" charset="-120"/>
              </a:rPr>
              <a:t>.</a:t>
            </a:r>
            <a:r>
              <a:rPr lang="en-US" altLang="zh-CN" sz="2400" b="1" i="0">
                <a:solidFill>
                  <a:srgbClr val="AE8CBB"/>
                </a:solidFill>
                <a:latin typeface="宋体" panose="02010600030101010101" pitchFamily="2" charset="-122"/>
                <a:ea typeface="宋体" panose="02010600030101010101" pitchFamily="2" charset="-122"/>
                <a:cs typeface="宋体" panose="02010600030101010101" pitchFamily="34" charset="-120"/>
              </a:rPr>
              <a:t> </a:t>
            </a:r>
            <a:r>
              <a:rPr lang="en-US" altLang="zh-CN" sz="2400" b="0" i="0">
                <a:solidFill>
                  <a:srgbClr val="000000"/>
                </a:solidFill>
                <a:latin typeface="Times New Roman" panose="02020603050405020304" pitchFamily="34" charset="0"/>
                <a:ea typeface="微软雅黑" panose="020B0503020204020204" pitchFamily="34" charset="-122"/>
                <a:cs typeface="Times New Roman" panose="02020603050405020304" pitchFamily="34" charset="-120"/>
              </a:rPr>
              <a:t>速率和平均速率</a:t>
            </a:r>
            <a:endParaRPr lang="en-US" altLang="zh-CN" sz="2400" b="0" i="0">
              <a:solidFill>
                <a:srgbClr val="000000"/>
              </a:solidFill>
              <a:latin typeface="Times New Roman" panose="02020603050405020304" pitchFamily="34" charset="0"/>
              <a:ea typeface="微软雅黑" panose="020B0503020204020204" pitchFamily="34" charset="-122"/>
              <a:cs typeface="Times New Roman" panose="02020603050405020304" pitchFamily="34" charset="-120"/>
            </a:endParaRPr>
          </a:p>
          <a:p>
            <a:pPr marL="0" marR="0" lvl="0" indent="0" defTabSz="914400" rtl="0" eaLnBrk="1" fontAlgn="auto" latinLnBrk="1" hangingPunct="1">
              <a:lnSpc>
                <a:spcPts val="4400"/>
              </a:lnSpc>
              <a:spcBef>
                <a:spcPts val="0"/>
              </a:spcBef>
              <a:spcAft>
                <a:spcPts val="0"/>
              </a:spcAft>
              <a:buClrTx/>
              <a:buSzTx/>
              <a:buFontTx/>
              <a:buNone/>
              <a:defRPr/>
            </a:pPr>
            <a:r>
              <a:rPr kumimoji="0" lang="en-US" altLang="zh-CN" sz="2400" b="0" i="0" u="none" strike="noStrike" kern="1200" cap="none" spc="0" normalizeH="0" baseline="0" noProof="0">
                <a:ln>
                  <a:noFill/>
                </a:ln>
                <a:solidFill>
                  <a:srgbClr val="000000"/>
                </a:solidFill>
                <a:effectLst/>
                <a:uLnTx/>
                <a:uFillTx/>
                <a:latin typeface="Times New Roman" panose="02020603050405020304" pitchFamily="34" charset="0"/>
                <a:ea typeface="微软雅黑" panose="020B0503020204020204" pitchFamily="34" charset="-122"/>
                <a:cs typeface="Times New Roman" panose="02020603050405020304" pitchFamily="34" charset="-120"/>
              </a:rPr>
              <a:t>（1）速率：</a:t>
            </a:r>
            <a:r>
              <a:rPr kumimoji="0" lang="en-US" altLang="zh-CN" sz="2400" b="0" i="0" u="none" strike="noStrike" kern="1200" cap="none" spc="0" normalizeH="0" baseline="0" noProof="0">
                <a:ln>
                  <a:noFill/>
                </a:ln>
                <a:solidFill>
                  <a:srgbClr val="000000"/>
                </a:solidFill>
                <a:effectLst/>
                <a:uLnTx/>
                <a:uFillTx/>
                <a:latin typeface="宋体" panose="02010600030101010101" pitchFamily="2" charset="-122"/>
                <a:ea typeface="宋体" panose="02010600030101010101" pitchFamily="2" charset="-122"/>
                <a:cs typeface="宋体" panose="02010600030101010101" pitchFamily="34" charset="-120"/>
              </a:rPr>
              <a:t>__________</a:t>
            </a:r>
            <a:r>
              <a:rPr kumimoji="0" lang="en-US" altLang="zh-CN" sz="2400" b="0" i="0" u="none" strike="noStrike" kern="1200" cap="none" spc="0" normalizeH="0" baseline="0" noProof="0">
                <a:ln>
                  <a:noFill/>
                </a:ln>
                <a:solidFill>
                  <a:srgbClr val="000000"/>
                </a:solidFill>
                <a:effectLst/>
                <a:uLnTx/>
                <a:uFillTx/>
                <a:latin typeface="Times New Roman" panose="02020603050405020304" pitchFamily="34" charset="0"/>
                <a:ea typeface="微软雅黑" panose="020B0503020204020204" pitchFamily="34" charset="-122"/>
                <a:cs typeface="Times New Roman" panose="02020603050405020304" pitchFamily="34" charset="-120"/>
              </a:rPr>
              <a:t>的大小，是标量。</a:t>
            </a:r>
            <a:endParaRPr kumimoji="0" lang="en-US" altLang="zh-CN" sz="24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a:p>
            <a:pPr marL="0" marR="0" lvl="0" indent="0" defTabSz="914400" rtl="0" eaLnBrk="1" fontAlgn="auto" latinLnBrk="1" hangingPunct="1">
              <a:lnSpc>
                <a:spcPts val="4200"/>
              </a:lnSpc>
              <a:spcBef>
                <a:spcPts val="0"/>
              </a:spcBef>
              <a:spcAft>
                <a:spcPts val="0"/>
              </a:spcAft>
              <a:buClrTx/>
              <a:buSzTx/>
              <a:buFontTx/>
              <a:buNone/>
              <a:defRPr/>
            </a:pPr>
            <a:r>
              <a:rPr kumimoji="0" lang="en-US" altLang="zh-CN" sz="2400" b="0" i="0" u="none" strike="noStrike" kern="1200" cap="none" spc="0" normalizeH="0" baseline="0" noProof="0">
                <a:ln>
                  <a:noFill/>
                </a:ln>
                <a:solidFill>
                  <a:srgbClr val="000000"/>
                </a:solidFill>
                <a:effectLst/>
                <a:uLnTx/>
                <a:uFillTx/>
                <a:latin typeface="Times New Roman" panose="02020603050405020304" pitchFamily="34" charset="0"/>
                <a:ea typeface="微软雅黑" panose="020B0503020204020204" pitchFamily="34" charset="-122"/>
                <a:cs typeface="Times New Roman" panose="02020603050405020304" pitchFamily="34" charset="-120"/>
              </a:rPr>
              <a:t>（2）平均速率：</a:t>
            </a:r>
            <a:r>
              <a:rPr kumimoji="0" lang="en-US" altLang="zh-CN" sz="2400" b="0" i="0" u="none" strike="noStrike" kern="1200" cap="none" spc="0" normalizeH="0" baseline="0" noProof="0">
                <a:ln>
                  <a:noFill/>
                </a:ln>
                <a:solidFill>
                  <a:srgbClr val="000000"/>
                </a:solidFill>
                <a:effectLst/>
                <a:uLnTx/>
                <a:uFillTx/>
                <a:latin typeface="宋体" panose="02010600030101010101" pitchFamily="2" charset="-122"/>
                <a:ea typeface="宋体" panose="02010600030101010101" pitchFamily="2" charset="-122"/>
                <a:cs typeface="宋体" panose="02010600030101010101" pitchFamily="34" charset="-120"/>
              </a:rPr>
              <a:t>______</a:t>
            </a:r>
            <a:r>
              <a:rPr kumimoji="0" lang="en-US" altLang="zh-CN" sz="2400" b="0" i="0" u="none" strike="noStrike" kern="1200" cap="none" spc="0" normalizeH="0" baseline="0" noProof="0">
                <a:ln>
                  <a:noFill/>
                </a:ln>
                <a:solidFill>
                  <a:srgbClr val="000000"/>
                </a:solidFill>
                <a:effectLst/>
                <a:uLnTx/>
                <a:uFillTx/>
                <a:latin typeface="Times New Roman" panose="02020603050405020304" pitchFamily="34" charset="0"/>
                <a:ea typeface="微软雅黑" panose="020B0503020204020204" pitchFamily="34" charset="-122"/>
                <a:cs typeface="Times New Roman" panose="02020603050405020304" pitchFamily="34" charset="-120"/>
              </a:rPr>
              <a:t>与</a:t>
            </a:r>
            <a:r>
              <a:rPr kumimoji="0" lang="en-US" altLang="zh-CN" sz="2400" b="0" i="0" u="none" strike="noStrike" kern="1200" cap="none" spc="0" normalizeH="0" baseline="0" noProof="0">
                <a:ln>
                  <a:noFill/>
                </a:ln>
                <a:solidFill>
                  <a:srgbClr val="000000"/>
                </a:solidFill>
                <a:effectLst/>
                <a:uLnTx/>
                <a:uFillTx/>
                <a:latin typeface="宋体" panose="02010600030101010101" pitchFamily="2" charset="-122"/>
                <a:ea typeface="宋体" panose="02010600030101010101" pitchFamily="2" charset="-122"/>
                <a:cs typeface="宋体" panose="02010600030101010101" pitchFamily="34" charset="-120"/>
              </a:rPr>
              <a:t>______</a:t>
            </a:r>
            <a:r>
              <a:rPr kumimoji="0" lang="en-US" altLang="zh-CN" sz="2400" b="0" i="0" u="none" strike="noStrike" kern="1200" cap="none" spc="0" normalizeH="0" baseline="0" noProof="0">
                <a:ln>
                  <a:noFill/>
                </a:ln>
                <a:solidFill>
                  <a:srgbClr val="000000"/>
                </a:solidFill>
                <a:effectLst/>
                <a:uLnTx/>
                <a:uFillTx/>
                <a:latin typeface="Times New Roman" panose="02020603050405020304" pitchFamily="34" charset="0"/>
                <a:ea typeface="微软雅黑" panose="020B0503020204020204" pitchFamily="34" charset="-122"/>
                <a:cs typeface="Times New Roman" panose="02020603050405020304" pitchFamily="34" charset="-120"/>
              </a:rPr>
              <a:t>的比值，不一定等于平均速度的大小。</a:t>
            </a:r>
            <a:endParaRPr lang="en-US" altLang="zh-CN" sz="2400" dirty="0"/>
          </a:p>
        </p:txBody>
      </p:sp>
      <p:sp>
        <p:nvSpPr>
          <p:cNvPr id="5" name="QB_5_AN.16_1#33eed28b4.blank?pid=7693533ec&amp;color=0,0,0&amp;vpa=11&amp;vtp=1&amp;bbb=1"/>
          <p:cNvSpPr/>
          <p:nvPr/>
        </p:nvSpPr>
        <p:spPr>
          <a:xfrm>
            <a:off x="2305717" y="1016860"/>
            <a:ext cx="1446213" cy="474599"/>
          </a:xfrm>
          <a:prstGeom prst="rect">
            <a:avLst/>
          </a:prstGeom>
          <a:noFill/>
        </p:spPr>
        <p:txBody>
          <a:bodyPr wrap="none" lIns="0" tIns="0" rIns="0" bIns="0" rtlCol="0" anchor="t"/>
          <a:lstStyle/>
          <a:p>
            <a:pPr algn="ctr" latinLnBrk="1">
              <a:lnSpc>
                <a:spcPts val="4200"/>
              </a:lnSpc>
            </a:pPr>
            <a:r>
              <a:rPr lang="en-US" altLang="zh-CN" sz="2400" b="1" i="0" dirty="0">
                <a:solidFill>
                  <a:srgbClr val="FF0000"/>
                </a:solidFill>
                <a:latin typeface="Times New Roman" panose="02020603050405020304" pitchFamily="34" charset="0"/>
                <a:ea typeface="楷体" panose="02010609060101010101" pitchFamily="34" charset="-122"/>
                <a:cs typeface="Times New Roman" panose="02020603050405020304" pitchFamily="34" charset="-120"/>
              </a:rPr>
              <a:t>瞬时速度</a:t>
            </a:r>
            <a:endParaRPr lang="en-US" altLang="zh-CN" sz="2400" dirty="0"/>
          </a:p>
        </p:txBody>
      </p:sp>
      <p:sp>
        <p:nvSpPr>
          <p:cNvPr id="6" name="QB_5_AN.17_1#33eed28b4.blank?pid=7693533ec&amp;color=0,0,0&amp;vpa=12&amp;vtp=1&amp;bbb=1"/>
          <p:cNvSpPr/>
          <p:nvPr/>
        </p:nvSpPr>
        <p:spPr>
          <a:xfrm>
            <a:off x="2915317" y="1554070"/>
            <a:ext cx="833438" cy="474599"/>
          </a:xfrm>
          <a:prstGeom prst="rect">
            <a:avLst/>
          </a:prstGeom>
          <a:noFill/>
        </p:spPr>
        <p:txBody>
          <a:bodyPr wrap="none" lIns="0" tIns="0" rIns="0" bIns="0" rtlCol="0" anchor="t"/>
          <a:lstStyle/>
          <a:p>
            <a:pPr algn="ctr" latinLnBrk="1">
              <a:lnSpc>
                <a:spcPts val="4200"/>
              </a:lnSpc>
            </a:pPr>
            <a:r>
              <a:rPr lang="en-US" altLang="zh-CN" sz="2400" b="1" i="0" dirty="0">
                <a:solidFill>
                  <a:srgbClr val="FF0000"/>
                </a:solidFill>
                <a:latin typeface="Times New Roman" panose="02020603050405020304" pitchFamily="34" charset="0"/>
                <a:ea typeface="楷体" panose="02010609060101010101" pitchFamily="34" charset="-122"/>
                <a:cs typeface="Times New Roman" panose="02020603050405020304" pitchFamily="34" charset="-120"/>
              </a:rPr>
              <a:t>路程</a:t>
            </a:r>
            <a:endParaRPr lang="en-US" altLang="zh-CN" sz="2400" dirty="0"/>
          </a:p>
        </p:txBody>
      </p:sp>
      <p:sp>
        <p:nvSpPr>
          <p:cNvPr id="7" name="QB_5_AN.18_1#33eed28b4.blank?pid=7693533ec&amp;color=0,0,0&amp;vpa=13&amp;vtp=1&amp;bbb=1"/>
          <p:cNvSpPr/>
          <p:nvPr/>
        </p:nvSpPr>
        <p:spPr>
          <a:xfrm>
            <a:off x="4134516" y="1554070"/>
            <a:ext cx="833438" cy="474599"/>
          </a:xfrm>
          <a:prstGeom prst="rect">
            <a:avLst/>
          </a:prstGeom>
          <a:noFill/>
        </p:spPr>
        <p:txBody>
          <a:bodyPr wrap="none" lIns="0" tIns="0" rIns="0" bIns="0" rtlCol="0" anchor="t"/>
          <a:lstStyle/>
          <a:p>
            <a:pPr algn="ctr" latinLnBrk="1">
              <a:lnSpc>
                <a:spcPts val="4200"/>
              </a:lnSpc>
            </a:pPr>
            <a:r>
              <a:rPr lang="en-US" altLang="zh-CN" sz="2400" b="1" i="0" dirty="0">
                <a:solidFill>
                  <a:srgbClr val="FF0000"/>
                </a:solidFill>
                <a:latin typeface="Times New Roman" panose="02020603050405020304" pitchFamily="34" charset="0"/>
                <a:ea typeface="楷体" panose="02010609060101010101" pitchFamily="34" charset="-122"/>
                <a:cs typeface="Times New Roman" panose="02020603050405020304" pitchFamily="34" charset="-120"/>
              </a:rPr>
              <a:t>时间</a:t>
            </a:r>
            <a:endParaRPr lang="en-US" altLang="zh-CN" sz="2400" dirty="0"/>
          </a:p>
        </p:txBody>
      </p:sp>
      <p:sp>
        <p:nvSpPr>
          <p:cNvPr id="8" name="P_5#de6c3b572?sp=1&amp;pid=7693533ec&amp;color=0,0,0&amp;vtp=1&amp;bbb=1&amp;hb=1"/>
          <p:cNvSpPr/>
          <p:nvPr/>
        </p:nvSpPr>
        <p:spPr>
          <a:xfrm>
            <a:off x="612648" y="2143223"/>
            <a:ext cx="10963656" cy="3268599"/>
          </a:xfrm>
          <a:prstGeom prst="rect">
            <a:avLst/>
          </a:prstGeom>
          <a:noFill/>
        </p:spPr>
        <p:txBody>
          <a:bodyPr wrap="none" lIns="0" tIns="0" rIns="0" bIns="0" rtlCol="0" anchor="t"/>
          <a:lstStyle/>
          <a:p>
            <a:pPr algn="l" latinLnBrk="1">
              <a:lnSpc>
                <a:spcPts val="4400"/>
              </a:lnSpc>
            </a:pPr>
            <a:r>
              <a:rPr lang="en-US" altLang="zh-CN" sz="2400" b="1" i="0" dirty="0">
                <a:solidFill>
                  <a:srgbClr val="000000"/>
                </a:solidFill>
                <a:latin typeface="Times New Roman" panose="02020603050405020304" pitchFamily="34" charset="0"/>
                <a:ea typeface="微软雅黑" panose="020B0503020204020204" pitchFamily="34" charset="-122"/>
                <a:cs typeface="Times New Roman" panose="02020603050405020304" pitchFamily="34" charset="-120"/>
              </a:rPr>
              <a:t>点</a:t>
            </a:r>
            <a:r>
              <a:rPr lang="en-US" altLang="zh-CN" sz="2400" b="1" i="0" dirty="0">
                <a:solidFill>
                  <a:srgbClr val="000000"/>
                </a:solidFill>
                <a:latin typeface="宋体" panose="02010600030101010101" pitchFamily="2" charset="-122"/>
                <a:ea typeface="宋体" panose="02010600030101010101" pitchFamily="2" charset="-122"/>
                <a:cs typeface="宋体" panose="02010600030101010101" pitchFamily="34" charset="-120"/>
              </a:rPr>
              <a:t> </a:t>
            </a:r>
            <a:r>
              <a:rPr lang="en-US" altLang="zh-CN" sz="2400" b="1" i="0" dirty="0">
                <a:solidFill>
                  <a:srgbClr val="000000"/>
                </a:solidFill>
                <a:latin typeface="Times New Roman" panose="02020603050405020304" pitchFamily="34" charset="0"/>
                <a:ea typeface="微软雅黑" panose="020B0503020204020204" pitchFamily="34" charset="-122"/>
                <a:cs typeface="Times New Roman" panose="02020603050405020304" pitchFamily="34" charset="-120"/>
              </a:rPr>
              <a:t>拨</a:t>
            </a:r>
            <a:endParaRPr lang="en-US" altLang="zh-CN" sz="2400" dirty="0"/>
          </a:p>
          <a:p>
            <a:pPr algn="ctr" latinLnBrk="1">
              <a:lnSpc>
                <a:spcPts val="4400"/>
              </a:lnSpc>
            </a:pPr>
            <a:r>
              <a:rPr lang="en-US" altLang="zh-CN" sz="2400" b="0" i="0">
                <a:solidFill>
                  <a:srgbClr val="000000"/>
                </a:solidFill>
                <a:latin typeface="宋体" panose="02010600030101010101" pitchFamily="2" charset="-122"/>
                <a:ea typeface="微软雅黑" panose="020B0503020204020204" pitchFamily="34" charset="-122"/>
                <a:cs typeface="Times New Roman" panose="02020603050405020304" pitchFamily="34" charset="-120"/>
              </a:rPr>
              <a:t>    </a:t>
            </a:r>
            <a:r>
              <a:rPr lang="en-US" altLang="zh-CN" sz="2400" b="0" i="0">
                <a:solidFill>
                  <a:srgbClr val="000000"/>
                </a:solidFill>
                <a:latin typeface="Times New Roman" panose="02020603050405020304" pitchFamily="34" charset="0"/>
                <a:ea typeface="微软雅黑" panose="020B0503020204020204" pitchFamily="34" charset="-122"/>
                <a:cs typeface="Times New Roman" panose="02020603050405020304" pitchFamily="34" charset="-120"/>
              </a:rPr>
              <a:t>矢量和标量</a:t>
            </a:r>
            <a:endParaRPr lang="en-US" altLang="zh-CN" sz="2400" dirty="0"/>
          </a:p>
          <a:p>
            <a:pPr latinLnBrk="1">
              <a:lnSpc>
                <a:spcPts val="4400"/>
              </a:lnSpc>
            </a:pPr>
            <a:r>
              <a:rPr lang="en-US" altLang="zh-CN" sz="2400" b="0" i="0">
                <a:solidFill>
                  <a:srgbClr val="000000"/>
                </a:solidFill>
                <a:latin typeface="Times New Roman" panose="02020603050405020304" pitchFamily="34" charset="0"/>
                <a:ea typeface="微软雅黑" panose="020B0503020204020204" pitchFamily="34" charset="-122"/>
                <a:cs typeface="Times New Roman" panose="02020603050405020304" pitchFamily="34" charset="-120"/>
              </a:rPr>
              <a:t>（</a:t>
            </a:r>
            <a:r>
              <a:rPr lang="en-US" altLang="zh-CN" sz="2400" b="0" i="0" dirty="0">
                <a:solidFill>
                  <a:srgbClr val="000000"/>
                </a:solidFill>
                <a:latin typeface="Times New Roman" panose="02020603050405020304" pitchFamily="34" charset="0"/>
                <a:ea typeface="微软雅黑" panose="020B0503020204020204" pitchFamily="34" charset="-122"/>
                <a:cs typeface="Times New Roman" panose="02020603050405020304" pitchFamily="34" charset="-120"/>
              </a:rPr>
              <a:t>1）</a:t>
            </a:r>
            <a:r>
              <a:rPr lang="en-US" altLang="zh-CN" sz="2400" b="0" i="0" dirty="0">
                <a:solidFill>
                  <a:srgbClr val="000000"/>
                </a:solidFill>
                <a:latin typeface="Times New Roman" panose="02020603050405020304" pitchFamily="34" charset="0"/>
                <a:ea typeface="楷体" panose="02010609060101010101" pitchFamily="34" charset="-122"/>
                <a:cs typeface="Times New Roman" panose="02020603050405020304" pitchFamily="34" charset="-120"/>
              </a:rPr>
              <a:t>矢量</a:t>
            </a:r>
            <a:r>
              <a:rPr lang="en-US" altLang="zh-CN" sz="2400" b="0" i="0" dirty="0">
                <a:solidFill>
                  <a:srgbClr val="000000"/>
                </a:solidFill>
                <a:latin typeface="Times New Roman" panose="02020603050405020304" pitchFamily="34" charset="0"/>
                <a:ea typeface="微软雅黑" panose="020B0503020204020204" pitchFamily="34" charset="-122"/>
                <a:cs typeface="Times New Roman" panose="02020603050405020304" pitchFamily="34" charset="-120"/>
              </a:rPr>
              <a:t>：</a:t>
            </a:r>
            <a:r>
              <a:rPr lang="en-US" altLang="zh-CN" sz="2400" b="0" i="0" dirty="0">
                <a:solidFill>
                  <a:srgbClr val="000000"/>
                </a:solidFill>
                <a:latin typeface="Times New Roman" panose="02020603050405020304" pitchFamily="34" charset="0"/>
                <a:ea typeface="楷体" panose="02010609060101010101" pitchFamily="34" charset="-122"/>
                <a:cs typeface="Times New Roman" panose="02020603050405020304" pitchFamily="34" charset="-120"/>
              </a:rPr>
              <a:t>既有大小又有方向</a:t>
            </a:r>
            <a:r>
              <a:rPr lang="en-US" altLang="zh-CN" sz="2400" b="0" i="0" dirty="0">
                <a:solidFill>
                  <a:srgbClr val="000000"/>
                </a:solidFill>
                <a:latin typeface="Times New Roman" panose="02020603050405020304" pitchFamily="34" charset="0"/>
                <a:ea typeface="微软雅黑" panose="020B0503020204020204" pitchFamily="34" charset="-122"/>
                <a:cs typeface="Times New Roman" panose="02020603050405020304" pitchFamily="34" charset="-120"/>
              </a:rPr>
              <a:t>，</a:t>
            </a:r>
            <a:r>
              <a:rPr lang="en-US" altLang="zh-CN" sz="2400" b="0" i="0" dirty="0">
                <a:solidFill>
                  <a:srgbClr val="000000"/>
                </a:solidFill>
                <a:latin typeface="Times New Roman" panose="02020603050405020304" pitchFamily="34" charset="0"/>
                <a:ea typeface="楷体" panose="02010609060101010101" pitchFamily="34" charset="-122"/>
                <a:cs typeface="Times New Roman" panose="02020603050405020304" pitchFamily="34" charset="-120"/>
              </a:rPr>
              <a:t>遵循平行四边形定则的物理量</a:t>
            </a:r>
            <a:r>
              <a:rPr lang="en-US" altLang="zh-CN" sz="2400" b="0" i="0" dirty="0">
                <a:solidFill>
                  <a:srgbClr val="000000"/>
                </a:solidFill>
                <a:latin typeface="Times New Roman" panose="02020603050405020304" pitchFamily="34" charset="0"/>
                <a:ea typeface="微软雅黑" panose="020B0503020204020204" pitchFamily="34" charset="-122"/>
                <a:cs typeface="Times New Roman" panose="02020603050405020304" pitchFamily="34" charset="-120"/>
              </a:rPr>
              <a:t>，</a:t>
            </a:r>
            <a:r>
              <a:rPr lang="en-US" altLang="zh-CN" sz="2400" b="0" i="0" dirty="0">
                <a:solidFill>
                  <a:srgbClr val="000000"/>
                </a:solidFill>
                <a:latin typeface="Times New Roman" panose="02020603050405020304" pitchFamily="34" charset="0"/>
                <a:ea typeface="楷体" panose="02010609060101010101" pitchFamily="34" charset="-122"/>
                <a:cs typeface="Times New Roman" panose="02020603050405020304" pitchFamily="34" charset="-120"/>
              </a:rPr>
              <a:t>例如</a:t>
            </a:r>
            <a:r>
              <a:rPr lang="en-US" altLang="zh-CN" sz="2400" b="0" i="0" dirty="0">
                <a:solidFill>
                  <a:srgbClr val="000000"/>
                </a:solidFill>
                <a:latin typeface="Times New Roman" panose="02020603050405020304" pitchFamily="34" charset="0"/>
                <a:ea typeface="微软雅黑" panose="020B0503020204020204" pitchFamily="34" charset="-122"/>
                <a:cs typeface="Times New Roman" panose="02020603050405020304" pitchFamily="34" charset="-120"/>
              </a:rPr>
              <a:t>：</a:t>
            </a:r>
            <a:r>
              <a:rPr lang="en-US" altLang="zh-CN" sz="2400" b="0" i="0" dirty="0">
                <a:solidFill>
                  <a:srgbClr val="000000"/>
                </a:solidFill>
                <a:latin typeface="Times New Roman" panose="02020603050405020304" pitchFamily="34" charset="0"/>
                <a:ea typeface="楷体" panose="02010609060101010101" pitchFamily="34" charset="-122"/>
                <a:cs typeface="Times New Roman" panose="02020603050405020304" pitchFamily="34" charset="-120"/>
              </a:rPr>
              <a:t>位移</a:t>
            </a:r>
            <a:r>
              <a:rPr lang="en-US" altLang="zh-CN" sz="2400" b="0" i="0">
                <a:solidFill>
                  <a:srgbClr val="000000"/>
                </a:solidFill>
                <a:latin typeface="Times New Roman" panose="02020603050405020304" pitchFamily="34" charset="0"/>
                <a:ea typeface="微软雅黑" panose="020B0503020204020204" pitchFamily="34" charset="-122"/>
                <a:cs typeface="Times New Roman" panose="02020603050405020304" pitchFamily="34" charset="-120"/>
              </a:rPr>
              <a:t>、</a:t>
            </a:r>
            <a:r>
              <a:rPr lang="en-US" altLang="zh-CN" sz="2400" b="0" i="0">
                <a:solidFill>
                  <a:srgbClr val="000000"/>
                </a:solidFill>
                <a:latin typeface="Times New Roman" panose="02020603050405020304" pitchFamily="34" charset="0"/>
                <a:ea typeface="楷体" panose="02010609060101010101" pitchFamily="34" charset="-122"/>
                <a:cs typeface="Times New Roman" panose="02020603050405020304" pitchFamily="34" charset="-120"/>
              </a:rPr>
              <a:t>速</a:t>
            </a:r>
            <a:endParaRPr lang="en-US" altLang="zh-CN" sz="2400" b="0" i="0">
              <a:solidFill>
                <a:srgbClr val="000000"/>
              </a:solidFill>
              <a:latin typeface="Times New Roman" panose="02020603050405020304" pitchFamily="34" charset="0"/>
              <a:ea typeface="楷体" panose="02010609060101010101" pitchFamily="34" charset="-122"/>
              <a:cs typeface="Times New Roman" panose="02020603050405020304" pitchFamily="34" charset="-120"/>
            </a:endParaRPr>
          </a:p>
          <a:p>
            <a:pPr latinLnBrk="1">
              <a:lnSpc>
                <a:spcPts val="4400"/>
              </a:lnSpc>
            </a:pPr>
            <a:r>
              <a:rPr lang="en-US" altLang="zh-CN" sz="2400" b="0" i="0">
                <a:solidFill>
                  <a:srgbClr val="000000"/>
                </a:solidFill>
                <a:latin typeface="Times New Roman" panose="02020603050405020304" pitchFamily="34" charset="0"/>
                <a:ea typeface="楷体" panose="02010609060101010101" pitchFamily="34" charset="-122"/>
                <a:cs typeface="Times New Roman" panose="02020603050405020304" pitchFamily="34" charset="-120"/>
              </a:rPr>
              <a:t>度等</a:t>
            </a:r>
            <a:r>
              <a:rPr lang="en-US" altLang="zh-CN" sz="2400" b="0" i="0" dirty="0">
                <a:solidFill>
                  <a:srgbClr val="000000"/>
                </a:solidFill>
                <a:latin typeface="Times New Roman" panose="02020603050405020304" pitchFamily="34" charset="0"/>
                <a:ea typeface="微软雅黑" panose="020B0503020204020204" pitchFamily="34" charset="-122"/>
                <a:cs typeface="Times New Roman" panose="02020603050405020304" pitchFamily="34" charset="-120"/>
              </a:rPr>
              <a:t>。</a:t>
            </a:r>
            <a:endParaRPr lang="en-US" altLang="zh-CN" sz="2400" dirty="0"/>
          </a:p>
          <a:p>
            <a:pPr latinLnBrk="1">
              <a:lnSpc>
                <a:spcPts val="4400"/>
              </a:lnSpc>
            </a:pPr>
            <a:r>
              <a:rPr lang="en-US" altLang="zh-CN" sz="2400" b="0" i="0">
                <a:solidFill>
                  <a:srgbClr val="000000"/>
                </a:solidFill>
                <a:latin typeface="Times New Roman" panose="02020603050405020304" pitchFamily="34" charset="0"/>
                <a:ea typeface="微软雅黑" panose="020B0503020204020204" pitchFamily="34" charset="-122"/>
                <a:cs typeface="Times New Roman" panose="02020603050405020304" pitchFamily="34" charset="-120"/>
              </a:rPr>
              <a:t>（</a:t>
            </a:r>
            <a:r>
              <a:rPr lang="en-US" altLang="zh-CN" sz="2400" b="0" i="0" dirty="0">
                <a:solidFill>
                  <a:srgbClr val="000000"/>
                </a:solidFill>
                <a:latin typeface="Times New Roman" panose="02020603050405020304" pitchFamily="34" charset="0"/>
                <a:ea typeface="微软雅黑" panose="020B0503020204020204" pitchFamily="34" charset="-122"/>
                <a:cs typeface="Times New Roman" panose="02020603050405020304" pitchFamily="34" charset="-120"/>
              </a:rPr>
              <a:t>2）</a:t>
            </a:r>
            <a:r>
              <a:rPr lang="en-US" altLang="zh-CN" sz="2400" b="0" i="0" dirty="0">
                <a:solidFill>
                  <a:srgbClr val="000000"/>
                </a:solidFill>
                <a:latin typeface="Times New Roman" panose="02020603050405020304" pitchFamily="34" charset="0"/>
                <a:ea typeface="楷体" panose="02010609060101010101" pitchFamily="34" charset="-122"/>
                <a:cs typeface="Times New Roman" panose="02020603050405020304" pitchFamily="34" charset="-120"/>
              </a:rPr>
              <a:t>标量</a:t>
            </a:r>
            <a:r>
              <a:rPr lang="en-US" altLang="zh-CN" sz="2400" b="0" i="0" dirty="0">
                <a:solidFill>
                  <a:srgbClr val="000000"/>
                </a:solidFill>
                <a:latin typeface="Times New Roman" panose="02020603050405020304" pitchFamily="34" charset="0"/>
                <a:ea typeface="微软雅黑" panose="020B0503020204020204" pitchFamily="34" charset="-122"/>
                <a:cs typeface="Times New Roman" panose="02020603050405020304" pitchFamily="34" charset="-120"/>
              </a:rPr>
              <a:t>：</a:t>
            </a:r>
            <a:r>
              <a:rPr lang="en-US" altLang="zh-CN" sz="2400" b="0" i="0" dirty="0">
                <a:solidFill>
                  <a:srgbClr val="000000"/>
                </a:solidFill>
                <a:latin typeface="Times New Roman" panose="02020603050405020304" pitchFamily="34" charset="0"/>
                <a:ea typeface="楷体" panose="02010609060101010101" pitchFamily="34" charset="-122"/>
                <a:cs typeface="Times New Roman" panose="02020603050405020304" pitchFamily="34" charset="-120"/>
              </a:rPr>
              <a:t>只有大小没有方向</a:t>
            </a:r>
            <a:r>
              <a:rPr lang="en-US" altLang="zh-CN" sz="2400" b="0" i="0" dirty="0">
                <a:solidFill>
                  <a:srgbClr val="000000"/>
                </a:solidFill>
                <a:latin typeface="Times New Roman" panose="02020603050405020304" pitchFamily="34" charset="0"/>
                <a:ea typeface="微软雅黑" panose="020B0503020204020204" pitchFamily="34" charset="-122"/>
                <a:cs typeface="Times New Roman" panose="02020603050405020304" pitchFamily="34" charset="-120"/>
              </a:rPr>
              <a:t>，</a:t>
            </a:r>
            <a:r>
              <a:rPr lang="en-US" altLang="zh-CN" sz="2400" b="0" i="0" dirty="0">
                <a:solidFill>
                  <a:srgbClr val="000000"/>
                </a:solidFill>
                <a:latin typeface="Times New Roman" panose="02020603050405020304" pitchFamily="34" charset="0"/>
                <a:ea typeface="楷体" panose="02010609060101010101" pitchFamily="34" charset="-122"/>
                <a:cs typeface="Times New Roman" panose="02020603050405020304" pitchFamily="34" charset="-120"/>
              </a:rPr>
              <a:t>遵循代数运算法则的物理量</a:t>
            </a:r>
            <a:r>
              <a:rPr lang="en-US" altLang="zh-CN" sz="2400" b="0" i="0" dirty="0">
                <a:solidFill>
                  <a:srgbClr val="000000"/>
                </a:solidFill>
                <a:latin typeface="Times New Roman" panose="02020603050405020304" pitchFamily="34" charset="0"/>
                <a:ea typeface="微软雅黑" panose="020B0503020204020204" pitchFamily="34" charset="-122"/>
                <a:cs typeface="Times New Roman" panose="02020603050405020304" pitchFamily="34" charset="-120"/>
              </a:rPr>
              <a:t>，</a:t>
            </a:r>
            <a:r>
              <a:rPr lang="en-US" altLang="zh-CN" sz="2400" b="0" i="0" dirty="0">
                <a:solidFill>
                  <a:srgbClr val="000000"/>
                </a:solidFill>
                <a:latin typeface="Times New Roman" panose="02020603050405020304" pitchFamily="34" charset="0"/>
                <a:ea typeface="楷体" panose="02010609060101010101" pitchFamily="34" charset="-122"/>
                <a:cs typeface="Times New Roman" panose="02020603050405020304" pitchFamily="34" charset="-120"/>
              </a:rPr>
              <a:t>例如</a:t>
            </a:r>
            <a:r>
              <a:rPr lang="en-US" altLang="zh-CN" sz="2400" b="0" i="0" dirty="0">
                <a:solidFill>
                  <a:srgbClr val="000000"/>
                </a:solidFill>
                <a:latin typeface="Times New Roman" panose="02020603050405020304" pitchFamily="34" charset="0"/>
                <a:ea typeface="微软雅黑" panose="020B0503020204020204" pitchFamily="34" charset="-122"/>
                <a:cs typeface="Times New Roman" panose="02020603050405020304" pitchFamily="34" charset="-120"/>
              </a:rPr>
              <a:t>：</a:t>
            </a:r>
            <a:r>
              <a:rPr lang="en-US" altLang="zh-CN" sz="2400" b="0" i="0" dirty="0">
                <a:solidFill>
                  <a:srgbClr val="000000"/>
                </a:solidFill>
                <a:latin typeface="Times New Roman" panose="02020603050405020304" pitchFamily="34" charset="0"/>
                <a:ea typeface="楷体" panose="02010609060101010101" pitchFamily="34" charset="-122"/>
                <a:cs typeface="Times New Roman" panose="02020603050405020304" pitchFamily="34" charset="-120"/>
              </a:rPr>
              <a:t>时间</a:t>
            </a:r>
            <a:r>
              <a:rPr lang="en-US" altLang="zh-CN" sz="2400" b="0" i="0" dirty="0">
                <a:solidFill>
                  <a:srgbClr val="000000"/>
                </a:solidFill>
                <a:latin typeface="Times New Roman" panose="02020603050405020304" pitchFamily="34" charset="0"/>
                <a:ea typeface="微软雅黑" panose="020B0503020204020204" pitchFamily="34" charset="-122"/>
                <a:cs typeface="Times New Roman" panose="02020603050405020304" pitchFamily="34" charset="-120"/>
              </a:rPr>
              <a:t>、</a:t>
            </a:r>
            <a:r>
              <a:rPr lang="en-US" altLang="zh-CN" sz="2400" b="0" i="0">
                <a:solidFill>
                  <a:srgbClr val="000000"/>
                </a:solidFill>
                <a:latin typeface="Times New Roman" panose="02020603050405020304" pitchFamily="34" charset="0"/>
                <a:ea typeface="楷体" panose="02010609060101010101" pitchFamily="34" charset="-122"/>
                <a:cs typeface="Times New Roman" panose="02020603050405020304" pitchFamily="34" charset="-120"/>
              </a:rPr>
              <a:t>温度</a:t>
            </a:r>
            <a:r>
              <a:rPr lang="en-US" altLang="zh-CN" sz="2400" b="0" i="0">
                <a:solidFill>
                  <a:srgbClr val="000000"/>
                </a:solidFill>
                <a:latin typeface="Times New Roman" panose="02020603050405020304" pitchFamily="34" charset="0"/>
                <a:ea typeface="微软雅黑" panose="020B0503020204020204" pitchFamily="34" charset="-122"/>
                <a:cs typeface="Times New Roman" panose="02020603050405020304" pitchFamily="34" charset="-120"/>
              </a:rPr>
              <a:t>、</a:t>
            </a:r>
            <a:endParaRPr lang="en-US" altLang="zh-CN" sz="2400" b="0" i="0">
              <a:solidFill>
                <a:srgbClr val="000000"/>
              </a:solidFill>
              <a:latin typeface="Times New Roman" panose="02020603050405020304" pitchFamily="34" charset="0"/>
              <a:ea typeface="微软雅黑" panose="020B0503020204020204" pitchFamily="34" charset="-122"/>
              <a:cs typeface="Times New Roman" panose="02020603050405020304" pitchFamily="34" charset="-120"/>
            </a:endParaRPr>
          </a:p>
          <a:p>
            <a:pPr latinLnBrk="1">
              <a:lnSpc>
                <a:spcPts val="4200"/>
              </a:lnSpc>
            </a:pPr>
            <a:r>
              <a:rPr lang="en-US" altLang="zh-CN" sz="2400" b="0" i="0">
                <a:solidFill>
                  <a:srgbClr val="000000"/>
                </a:solidFill>
                <a:latin typeface="Times New Roman" panose="02020603050405020304" pitchFamily="34" charset="0"/>
                <a:ea typeface="楷体" panose="02010609060101010101" pitchFamily="34" charset="-122"/>
                <a:cs typeface="Times New Roman" panose="02020603050405020304" pitchFamily="34" charset="-120"/>
              </a:rPr>
              <a:t>路程等</a:t>
            </a:r>
            <a:r>
              <a:rPr lang="en-US" altLang="zh-CN" sz="2400" b="0" i="0" dirty="0">
                <a:solidFill>
                  <a:srgbClr val="000000"/>
                </a:solidFill>
                <a:latin typeface="Times New Roman" panose="02020603050405020304" pitchFamily="34" charset="0"/>
                <a:ea typeface="微软雅黑" panose="020B0503020204020204" pitchFamily="34" charset="-122"/>
                <a:cs typeface="Times New Roman" panose="02020603050405020304" pitchFamily="34" charset="-120"/>
              </a:rPr>
              <a:t>。</a:t>
            </a:r>
            <a:endParaRPr lang="en-US" altLang="zh-CN" sz="2400" dirty="0"/>
          </a:p>
        </p:txBody>
      </p:sp>
    </p:spTree>
  </p:cSld>
  <p:clrMapOvr>
    <a:masterClrMapping/>
  </p:clrMapOvr>
  <p:transition>
    <p:split dir="in"/>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5">
                                            <p:bg/>
                                          </p:spTgt>
                                        </p:tgtEl>
                                        <p:attrNameLst>
                                          <p:attrName>style.visibility</p:attrName>
                                        </p:attrNameLst>
                                      </p:cBhvr>
                                      <p:to>
                                        <p:strVal val="visible"/>
                                      </p:to>
                                    </p:set>
                                    <p:animEffect transition="in" filter="wipe(left)">
                                      <p:cBhvr>
                                        <p:cTn id="7" dur="500"/>
                                        <p:tgtEl>
                                          <p:spTgt spid="5">
                                            <p:bg/>
                                          </p:spTgt>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5">
                                            <p:txEl>
                                              <p:pRg st="0" end="0"/>
                                            </p:txEl>
                                          </p:spTgt>
                                        </p:tgtEl>
                                        <p:attrNameLst>
                                          <p:attrName>style.visibility</p:attrName>
                                        </p:attrNameLst>
                                      </p:cBhvr>
                                      <p:to>
                                        <p:strVal val="visible"/>
                                      </p:to>
                                    </p:set>
                                    <p:animEffect transition="in" filter="wipe(left)">
                                      <p:cBhvr>
                                        <p:cTn id="10" dur="500"/>
                                        <p:tgtEl>
                                          <p:spTgt spid="5">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8" fill="hold" grpId="0" nodeType="clickEffect">
                                  <p:stCondLst>
                                    <p:cond delay="0"/>
                                  </p:stCondLst>
                                  <p:childTnLst>
                                    <p:set>
                                      <p:cBhvr>
                                        <p:cTn id="14" dur="1" fill="hold">
                                          <p:stCondLst>
                                            <p:cond delay="0"/>
                                          </p:stCondLst>
                                        </p:cTn>
                                        <p:tgtEl>
                                          <p:spTgt spid="6">
                                            <p:bg/>
                                          </p:spTgt>
                                        </p:tgtEl>
                                        <p:attrNameLst>
                                          <p:attrName>style.visibility</p:attrName>
                                        </p:attrNameLst>
                                      </p:cBhvr>
                                      <p:to>
                                        <p:strVal val="visible"/>
                                      </p:to>
                                    </p:set>
                                    <p:animEffect transition="in" filter="wipe(left)">
                                      <p:cBhvr>
                                        <p:cTn id="15" dur="500"/>
                                        <p:tgtEl>
                                          <p:spTgt spid="6">
                                            <p:bg/>
                                          </p:spTgt>
                                        </p:tgtEl>
                                      </p:cBhvr>
                                    </p:animEffect>
                                  </p:childTnLst>
                                </p:cTn>
                              </p:par>
                              <p:par>
                                <p:cTn id="16" presetID="22" presetClass="entr" presetSubtype="8" fill="hold" grpId="0" nodeType="withEffect">
                                  <p:stCondLst>
                                    <p:cond delay="0"/>
                                  </p:stCondLst>
                                  <p:childTnLst>
                                    <p:set>
                                      <p:cBhvr>
                                        <p:cTn id="17" dur="1" fill="hold">
                                          <p:stCondLst>
                                            <p:cond delay="0"/>
                                          </p:stCondLst>
                                        </p:cTn>
                                        <p:tgtEl>
                                          <p:spTgt spid="6">
                                            <p:txEl>
                                              <p:pRg st="0" end="0"/>
                                            </p:txEl>
                                          </p:spTgt>
                                        </p:tgtEl>
                                        <p:attrNameLst>
                                          <p:attrName>style.visibility</p:attrName>
                                        </p:attrNameLst>
                                      </p:cBhvr>
                                      <p:to>
                                        <p:strVal val="visible"/>
                                      </p:to>
                                    </p:set>
                                    <p:animEffect transition="in" filter="wipe(left)">
                                      <p:cBhvr>
                                        <p:cTn id="18" dur="500"/>
                                        <p:tgtEl>
                                          <p:spTgt spid="6">
                                            <p:txEl>
                                              <p:pRg st="0" end="0"/>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8" fill="hold" grpId="0" nodeType="clickEffect">
                                  <p:stCondLst>
                                    <p:cond delay="0"/>
                                  </p:stCondLst>
                                  <p:childTnLst>
                                    <p:set>
                                      <p:cBhvr>
                                        <p:cTn id="22" dur="1" fill="hold">
                                          <p:stCondLst>
                                            <p:cond delay="0"/>
                                          </p:stCondLst>
                                        </p:cTn>
                                        <p:tgtEl>
                                          <p:spTgt spid="7">
                                            <p:bg/>
                                          </p:spTgt>
                                        </p:tgtEl>
                                        <p:attrNameLst>
                                          <p:attrName>style.visibility</p:attrName>
                                        </p:attrNameLst>
                                      </p:cBhvr>
                                      <p:to>
                                        <p:strVal val="visible"/>
                                      </p:to>
                                    </p:set>
                                    <p:animEffect transition="in" filter="wipe(left)">
                                      <p:cBhvr>
                                        <p:cTn id="23" dur="500"/>
                                        <p:tgtEl>
                                          <p:spTgt spid="7">
                                            <p:bg/>
                                          </p:spTgt>
                                        </p:tgtEl>
                                      </p:cBhvr>
                                    </p:animEffect>
                                  </p:childTnLst>
                                </p:cTn>
                              </p:par>
                              <p:par>
                                <p:cTn id="24" presetID="22" presetClass="entr" presetSubtype="8" fill="hold" grpId="0" nodeType="withEffect">
                                  <p:stCondLst>
                                    <p:cond delay="0"/>
                                  </p:stCondLst>
                                  <p:childTnLst>
                                    <p:set>
                                      <p:cBhvr>
                                        <p:cTn id="25" dur="1" fill="hold">
                                          <p:stCondLst>
                                            <p:cond delay="0"/>
                                          </p:stCondLst>
                                        </p:cTn>
                                        <p:tgtEl>
                                          <p:spTgt spid="7">
                                            <p:txEl>
                                              <p:pRg st="0" end="0"/>
                                            </p:txEl>
                                          </p:spTgt>
                                        </p:tgtEl>
                                        <p:attrNameLst>
                                          <p:attrName>style.visibility</p:attrName>
                                        </p:attrNameLst>
                                      </p:cBhvr>
                                      <p:to>
                                        <p:strVal val="visible"/>
                                      </p:to>
                                    </p:set>
                                    <p:animEffect transition="in" filter="wipe(left)">
                                      <p:cBhvr>
                                        <p:cTn id="26" dur="500"/>
                                        <p:tgtEl>
                                          <p:spTgt spid="7">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build="p"/>
      <p:bldP spid="6" grpId="0" animBg="1" build="p"/>
      <p:bldP spid="7" grpId="0" animBg="1"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mc:Choice xmlns:a14="http://schemas.microsoft.com/office/drawing/2010/main" Requires="a14">
          <p:sp>
            <p:nvSpPr>
              <p:cNvPr id="2" name="QO_5_BD.19_1#29625ebc6?pid=7693533ec&amp;color=0,0,0&amp;vtp=1&amp;bt=1&amp;bbb=1&amp;hb=1"/>
              <p:cNvSpPr/>
              <p:nvPr/>
            </p:nvSpPr>
            <p:spPr>
              <a:xfrm>
                <a:off x="612648" y="486000"/>
                <a:ext cx="10963656" cy="2155190"/>
              </a:xfrm>
              <a:prstGeom prst="rect">
                <a:avLst/>
              </a:prstGeom>
              <a:noFill/>
            </p:spPr>
            <p:txBody>
              <a:bodyPr wrap="none" lIns="0" tIns="0" rIns="0" bIns="0" rtlCol="0" anchor="t"/>
              <a:lstStyle/>
              <a:p>
                <a:pPr algn="l" latinLnBrk="1">
                  <a:lnSpc>
                    <a:spcPts val="4400"/>
                  </a:lnSpc>
                </a:pPr>
                <a:r>
                  <a:rPr lang="en-US" altLang="zh-CN" sz="2400" b="1" i="0" dirty="0">
                    <a:solidFill>
                      <a:srgbClr val="AE8CBB"/>
                    </a:solidFill>
                    <a:latin typeface="Times New Roman" panose="02020603050405020304" pitchFamily="34" charset="0"/>
                    <a:ea typeface="微软雅黑" panose="020B0503020204020204" pitchFamily="34" charset="-122"/>
                    <a:cs typeface="Times New Roman" panose="02020603050405020304" pitchFamily="34" charset="-120"/>
                  </a:rPr>
                  <a:t>教材挖掘</a:t>
                </a:r>
                <a:r>
                  <a:rPr lang="en-US" altLang="zh-CN" sz="2400" b="1" i="0" dirty="0">
                    <a:solidFill>
                      <a:srgbClr val="AE8CBB"/>
                    </a:solidFill>
                    <a:latin typeface="宋体" panose="02010600030101010101" pitchFamily="2" charset="-122"/>
                    <a:ea typeface="宋体" panose="02010600030101010101" pitchFamily="2" charset="-122"/>
                    <a:cs typeface="宋体" panose="02010600030101010101" pitchFamily="34" charset="-120"/>
                  </a:rPr>
                  <a:t> </a:t>
                </a:r>
                <a:r>
                  <a:rPr lang="en-US" altLang="zh-CN" sz="2400" b="0" i="0" dirty="0">
                    <a:solidFill>
                      <a:srgbClr val="000000"/>
                    </a:solidFill>
                    <a:latin typeface="Times New Roman" panose="02020603050405020304" pitchFamily="34" charset="0"/>
                    <a:ea typeface="微软雅黑" panose="020B0503020204020204" pitchFamily="34" charset="-122"/>
                    <a:cs typeface="Times New Roman" panose="02020603050405020304" pitchFamily="34" charset="-120"/>
                  </a:rPr>
                  <a:t>（</a:t>
                </a:r>
                <a:r>
                  <a:rPr lang="en-US" altLang="zh-CN" sz="2400" b="0" i="0" dirty="0">
                    <a:solidFill>
                      <a:srgbClr val="000000"/>
                    </a:solidFill>
                    <a:latin typeface="Times New Roman" panose="02020603050405020304" pitchFamily="34" charset="0"/>
                    <a:ea typeface="楷体" panose="02010609060101010101" pitchFamily="34" charset="-122"/>
                    <a:cs typeface="Times New Roman" panose="02020603050405020304" pitchFamily="34" charset="-120"/>
                  </a:rPr>
                  <a:t>人教版必修第一册第一章</a:t>
                </a:r>
                <a:r>
                  <a:rPr lang="en-US" altLang="zh-CN" sz="2400" b="0" i="0" dirty="0">
                    <a:solidFill>
                      <a:srgbClr val="000000"/>
                    </a:solidFill>
                    <a:latin typeface="Times New Roman" panose="02020603050405020304" pitchFamily="34" charset="0"/>
                    <a:ea typeface="微软雅黑" panose="020B0503020204020204" pitchFamily="34" charset="-122"/>
                    <a:cs typeface="Times New Roman" panose="02020603050405020304" pitchFamily="34" charset="-120"/>
                  </a:rPr>
                  <a:t>“</a:t>
                </a:r>
                <a:r>
                  <a:rPr lang="en-US" altLang="zh-CN" sz="2400" b="0" i="0" dirty="0">
                    <a:solidFill>
                      <a:srgbClr val="000000"/>
                    </a:solidFill>
                    <a:latin typeface="Times New Roman" panose="02020603050405020304" pitchFamily="34" charset="0"/>
                    <a:ea typeface="楷体" panose="02010609060101010101" pitchFamily="34" charset="-122"/>
                    <a:cs typeface="Times New Roman" panose="02020603050405020304" pitchFamily="34" charset="-120"/>
                  </a:rPr>
                  <a:t>复习与提高</a:t>
                </a:r>
                <a:r>
                  <a:rPr lang="en-US" altLang="zh-CN" sz="2400" b="0" i="0" dirty="0">
                    <a:solidFill>
                      <a:srgbClr val="000000"/>
                    </a:solidFill>
                    <a:latin typeface="Times New Roman" panose="02020603050405020304" pitchFamily="34" charset="0"/>
                    <a:ea typeface="微软雅黑" panose="020B0503020204020204" pitchFamily="34" charset="-122"/>
                    <a:cs typeface="Times New Roman" panose="02020603050405020304" pitchFamily="34" charset="-120"/>
                  </a:rPr>
                  <a:t>”）</a:t>
                </a:r>
                <a:endParaRPr lang="en-US" altLang="zh-CN" sz="2400" dirty="0"/>
              </a:p>
              <a:p>
                <a:pPr latinLnBrk="1">
                  <a:lnSpc>
                    <a:spcPts val="4400"/>
                  </a:lnSpc>
                </a:pPr>
                <a:r>
                  <a:rPr lang="en-US" altLang="zh-CN" sz="2400" b="0" i="0">
                    <a:solidFill>
                      <a:srgbClr val="000000"/>
                    </a:solidFill>
                    <a:latin typeface="宋体" panose="02010600030101010101" pitchFamily="2" charset="-122"/>
                    <a:ea typeface="微软雅黑" panose="020B0503020204020204" pitchFamily="34" charset="-122"/>
                    <a:cs typeface="Times New Roman" panose="02020603050405020304" pitchFamily="34" charset="-120"/>
                  </a:rPr>
                  <a:t>    </a:t>
                </a:r>
                <a:r>
                  <a:rPr lang="en-US" altLang="zh-CN" sz="2400" b="0" i="0">
                    <a:solidFill>
                      <a:srgbClr val="000000"/>
                    </a:solidFill>
                    <a:latin typeface="Times New Roman" panose="02020603050405020304" pitchFamily="34" charset="0"/>
                    <a:ea typeface="微软雅黑" panose="020B0503020204020204" pitchFamily="34" charset="-122"/>
                    <a:cs typeface="Times New Roman" panose="02020603050405020304" pitchFamily="34" charset="-120"/>
                  </a:rPr>
                  <a:t>小李讲了龟兔沿直线赛道赛跑的故事</a:t>
                </a:r>
                <a:r>
                  <a:rPr lang="en-US" altLang="zh-CN" sz="2400" b="0" i="0" dirty="0">
                    <a:solidFill>
                      <a:srgbClr val="000000"/>
                    </a:solidFill>
                    <a:latin typeface="Times New Roman" panose="02020603050405020304" pitchFamily="34" charset="0"/>
                    <a:ea typeface="微软雅黑" panose="020B0503020204020204" pitchFamily="34" charset="-122"/>
                    <a:cs typeface="Times New Roman" panose="02020603050405020304" pitchFamily="34" charset="-120"/>
                  </a:rPr>
                  <a:t>，故事情节中兔子和乌龟运动的</a:t>
                </a:r>
                <a14:m>
                  <m:oMath xmlns:m="http://schemas.openxmlformats.org/officeDocument/2006/math">
                    <m:r>
                      <a:rPr lang="en-US" altLang="zh-CN" sz="2400" b="0" i="0" dirty="0">
                        <a:solidFill>
                          <a:srgbClr val="000000"/>
                        </a:solidFill>
                        <a:latin typeface="Cambria Math" panose="02040503050406030204" pitchFamily="18" charset="0"/>
                        <a:ea typeface="微软雅黑" panose="020B0503020204020204" pitchFamily="34" charset="-122"/>
                        <a:cs typeface="Times New Roman" panose="02020603050405020304" pitchFamily="34" charset="-120"/>
                      </a:rPr>
                      <m:t>𝑥</m:t>
                    </m:r>
                    <m:r>
                      <a:rPr lang="en-US" altLang="zh-CN" sz="2400" b="0" i="0" dirty="0">
                        <a:solidFill>
                          <a:srgbClr val="000000"/>
                        </a:solidFill>
                        <a:latin typeface="Cambria Math" panose="02040503050406030204" pitchFamily="18" charset="0"/>
                        <a:ea typeface="微软雅黑" panose="020B0503020204020204" pitchFamily="34" charset="-122"/>
                        <a:cs typeface="Times New Roman" panose="02020603050405020304" pitchFamily="34" charset="-120"/>
                      </a:rPr>
                      <m:t>−</m:t>
                    </m:r>
                    <m:r>
                      <a:rPr lang="en-US" altLang="zh-CN" sz="2400" b="0" i="0" dirty="0">
                        <a:solidFill>
                          <a:srgbClr val="000000"/>
                        </a:solidFill>
                        <a:latin typeface="Cambria Math" panose="02040503050406030204" pitchFamily="18" charset="0"/>
                        <a:ea typeface="微软雅黑" panose="020B0503020204020204" pitchFamily="34" charset="-122"/>
                        <a:cs typeface="Times New Roman" panose="02020603050405020304" pitchFamily="34" charset="-120"/>
                      </a:rPr>
                      <m:t>𝑡</m:t>
                    </m:r>
                  </m:oMath>
                </a14:m>
                <a:r>
                  <a:rPr lang="en-US" altLang="zh-CN" sz="100" b="0" i="0" kern="0" spc="-99900" dirty="0">
                    <a:solidFill>
                      <a:srgbClr val="FFFFFF"/>
                    </a:solidFill>
                    <a:latin typeface="Times New Roman" panose="02020603050405020304" pitchFamily="34" charset="0"/>
                    <a:ea typeface="微软雅黑" panose="020B0503020204020204" pitchFamily="34" charset="-122"/>
                    <a:cs typeface="Times New Roman" panose="02020603050405020304" pitchFamily="34" charset="-120"/>
                  </a:rPr>
                  <a:t> </a:t>
                </a:r>
                <a:r>
                  <a:rPr lang="en-US" altLang="zh-CN" sz="2400" b="0" i="0">
                    <a:solidFill>
                      <a:srgbClr val="000000"/>
                    </a:solidFill>
                    <a:latin typeface="Times New Roman" panose="02020603050405020304" pitchFamily="34" charset="0"/>
                    <a:ea typeface="微软雅黑" panose="020B0503020204020204" pitchFamily="34" charset="-122"/>
                    <a:cs typeface="Times New Roman" panose="02020603050405020304" pitchFamily="34" charset="-120"/>
                  </a:rPr>
                  <a:t>图</a:t>
                </a:r>
                <a:endParaRPr lang="en-US" altLang="zh-CN" sz="2400" b="0" i="0">
                  <a:solidFill>
                    <a:srgbClr val="000000"/>
                  </a:solidFill>
                  <a:latin typeface="Times New Roman" panose="02020603050405020304" pitchFamily="34" charset="0"/>
                  <a:ea typeface="微软雅黑" panose="020B0503020204020204" pitchFamily="34" charset="-122"/>
                  <a:cs typeface="Times New Roman" panose="02020603050405020304" pitchFamily="34" charset="-120"/>
                </a:endParaRPr>
              </a:p>
              <a:p>
                <a:pPr latinLnBrk="1">
                  <a:lnSpc>
                    <a:spcPts val="4400"/>
                  </a:lnSpc>
                </a:pPr>
                <a:r>
                  <a:rPr lang="en-US" altLang="zh-CN" sz="2400" b="0" i="0">
                    <a:solidFill>
                      <a:srgbClr val="000000"/>
                    </a:solidFill>
                    <a:latin typeface="Times New Roman" panose="02020603050405020304" pitchFamily="34" charset="0"/>
                    <a:ea typeface="微软雅黑" panose="020B0503020204020204" pitchFamily="34" charset="-122"/>
                    <a:cs typeface="Times New Roman" panose="02020603050405020304" pitchFamily="34" charset="-120"/>
                  </a:rPr>
                  <a:t>像如图所示</a:t>
                </a:r>
                <a:r>
                  <a:rPr lang="en-US" altLang="zh-CN" sz="2400" b="0" i="0" dirty="0">
                    <a:solidFill>
                      <a:srgbClr val="000000"/>
                    </a:solidFill>
                    <a:latin typeface="Times New Roman" panose="02020603050405020304" pitchFamily="34" charset="0"/>
                    <a:ea typeface="微软雅黑" panose="020B0503020204020204" pitchFamily="34" charset="-122"/>
                    <a:cs typeface="Times New Roman" panose="02020603050405020304" pitchFamily="34" charset="-120"/>
                  </a:rPr>
                  <a:t>。你认为乌龟和兔子谁跑得更快？谁的平均速度大</a:t>
                </a:r>
                <a:r>
                  <a:rPr lang="en-US" altLang="zh-CN" sz="2400" b="0" i="0">
                    <a:solidFill>
                      <a:srgbClr val="000000"/>
                    </a:solidFill>
                    <a:latin typeface="Times New Roman" panose="02020603050405020304" pitchFamily="34" charset="0"/>
                    <a:ea typeface="微软雅黑" panose="020B0503020204020204" pitchFamily="34" charset="-122"/>
                    <a:cs typeface="Times New Roman" panose="02020603050405020304" pitchFamily="34" charset="-120"/>
                  </a:rPr>
                  <a:t>？如果乌龟和兔子</a:t>
                </a:r>
                <a:endParaRPr lang="en-US" altLang="zh-CN" sz="2400" b="0" i="0">
                  <a:solidFill>
                    <a:srgbClr val="000000"/>
                  </a:solidFill>
                  <a:latin typeface="Times New Roman" panose="02020603050405020304" pitchFamily="34" charset="0"/>
                  <a:ea typeface="微软雅黑" panose="020B0503020204020204" pitchFamily="34" charset="-122"/>
                  <a:cs typeface="Times New Roman" panose="02020603050405020304" pitchFamily="34" charset="-120"/>
                </a:endParaRPr>
              </a:p>
              <a:p>
                <a:pPr latinLnBrk="1">
                  <a:lnSpc>
                    <a:spcPts val="4200"/>
                  </a:lnSpc>
                </a:pPr>
                <a:r>
                  <a:rPr lang="en-US" altLang="zh-CN" sz="2400" b="0" i="0">
                    <a:solidFill>
                      <a:srgbClr val="000000"/>
                    </a:solidFill>
                    <a:latin typeface="Times New Roman" panose="02020603050405020304" pitchFamily="34" charset="0"/>
                    <a:ea typeface="微软雅黑" panose="020B0503020204020204" pitchFamily="34" charset="-122"/>
                    <a:cs typeface="Times New Roman" panose="02020603050405020304" pitchFamily="34" charset="-120"/>
                  </a:rPr>
                  <a:t>再按原路分别全力跑回出发点</a:t>
                </a:r>
                <a:r>
                  <a:rPr lang="en-US" altLang="zh-CN" sz="2400" b="0" i="0" dirty="0">
                    <a:solidFill>
                      <a:srgbClr val="000000"/>
                    </a:solidFill>
                    <a:latin typeface="Times New Roman" panose="02020603050405020304" pitchFamily="34" charset="0"/>
                    <a:ea typeface="微软雅黑" panose="020B0503020204020204" pitchFamily="34" charset="-122"/>
                    <a:cs typeface="Times New Roman" panose="02020603050405020304" pitchFamily="34" charset="-120"/>
                  </a:rPr>
                  <a:t>，在整个折返跑过程中，谁的平均速度大？</a:t>
                </a:r>
                <a:endParaRPr lang="en-US" altLang="zh-CN" sz="2400" dirty="0"/>
              </a:p>
            </p:txBody>
          </p:sp>
        </mc:Choice>
        <mc:Fallback>
          <p:sp>
            <p:nvSpPr>
              <p:cNvPr id="2" name="QO_5_BD.19_1#29625ebc6?pid=7693533ec&amp;color=0,0,0&amp;vtp=1&amp;bt=1&amp;bbb=1&amp;hb=1"/>
              <p:cNvSpPr>
                <a:spLocks noRot="1" noChangeAspect="1" noMove="1" noResize="1" noEditPoints="1" noAdjustHandles="1" noChangeArrowheads="1" noChangeShapeType="1" noTextEdit="1"/>
              </p:cNvSpPr>
              <p:nvPr/>
            </p:nvSpPr>
            <p:spPr>
              <a:xfrm>
                <a:off x="612648" y="486000"/>
                <a:ext cx="10963656" cy="2155190"/>
              </a:xfrm>
              <a:prstGeom prst="rect">
                <a:avLst/>
              </a:prstGeom>
              <a:blipFill rotWithShape="1">
                <a:blip r:embed="rId1"/>
                <a:stretch>
                  <a:fillRect l="-5" t="-10" r="2" b="-2523"/>
                </a:stretch>
              </a:blipFill>
            </p:spPr>
            <p:txBody>
              <a:bodyPr/>
              <a:lstStyle/>
              <a:p>
                <a:r>
                  <a:rPr lang="zh-CN" altLang="en-US">
                    <a:noFill/>
                  </a:rPr>
                  <a:t> </a:t>
                </a:r>
              </a:p>
            </p:txBody>
          </p:sp>
        </mc:Fallback>
      </mc:AlternateContent>
      <p:pic>
        <p:nvPicPr>
          <p:cNvPr id="3" name="QO_5_BD.19_2#29625ebc6?pid=7693533ec&amp;color=0,0,0&amp;tib=255,255,255&amp;vtp=1" descr="preencoded.png"/>
          <p:cNvPicPr>
            <a:picLocks noChangeAspect="1"/>
          </p:cNvPicPr>
          <p:nvPr/>
        </p:nvPicPr>
        <p:blipFill>
          <a:blip r:embed="rId2">
            <a:clrChange>
              <a:clrFrom>
                <a:srgbClr val="FFFFFF"/>
              </a:clrFrom>
              <a:clrTo>
                <a:srgbClr val="FFFFFF">
                  <a:alpha val="0"/>
                </a:srgbClr>
              </a:clrTo>
            </a:clrChange>
          </a:blip>
          <a:stretch>
            <a:fillRect/>
          </a:stretch>
        </p:blipFill>
        <p:spPr>
          <a:xfrm>
            <a:off x="4297680" y="2753712"/>
            <a:ext cx="3593592" cy="2660904"/>
          </a:xfrm>
          <a:prstGeom prst="rect">
            <a:avLst/>
          </a:prstGeom>
          <a:noFill/>
          <a:extLst>
            <a:ext uri="{909E8E84-426E-40DD-AFC4-6F175D3DCCD1}">
              <a14:hiddenFill xmlns:a14="http://schemas.microsoft.com/office/drawing/2010/main">
                <a:solidFill>
                  <a:schemeClr val="accent1">
                    <a:alpha val="0"/>
                  </a:schemeClr>
                </a:solidFill>
              </a14:hiddenFill>
            </a:ext>
          </a:extLst>
        </p:spPr>
      </p:pic>
      <p:sp>
        <p:nvSpPr>
          <p:cNvPr id="4" name="QO_5_AN.20_1#29625ebc6?pid=7693533ec&amp;color=0,0,0&amp;vtp=1&amp;bbb=1"/>
          <p:cNvSpPr/>
          <p:nvPr/>
        </p:nvSpPr>
        <p:spPr>
          <a:xfrm>
            <a:off x="612648" y="5547712"/>
            <a:ext cx="10963656" cy="478790"/>
          </a:xfrm>
          <a:prstGeom prst="rect">
            <a:avLst/>
          </a:prstGeom>
          <a:noFill/>
        </p:spPr>
        <p:txBody>
          <a:bodyPr wrap="none" lIns="0" tIns="0" rIns="0" bIns="0" rtlCol="0" anchor="t"/>
          <a:lstStyle/>
          <a:p>
            <a:pPr algn="l" latinLnBrk="1">
              <a:lnSpc>
                <a:spcPts val="4200"/>
              </a:lnSpc>
            </a:pPr>
            <a:r>
              <a:rPr lang="en-US" altLang="zh-CN" sz="2400" b="0" i="0" spc="-50" dirty="0">
                <a:solidFill>
                  <a:srgbClr val="FF0000"/>
                </a:solidFill>
                <a:latin typeface="Times New Roman" panose="02020603050405020304" pitchFamily="34" charset="0"/>
                <a:ea typeface="微软雅黑" panose="020B0503020204020204" pitchFamily="34" charset="-122"/>
                <a:cs typeface="Times New Roman" panose="02020603050405020304" pitchFamily="34" charset="-120"/>
              </a:rPr>
              <a:t>提示：乌龟跑得快；乌龟先到达终点，用时较短，平均速度较大；一样大，都为零。</a:t>
            </a:r>
            <a:endParaRPr lang="en-US" altLang="zh-CN" sz="2400" spc="-50" dirty="0"/>
          </a:p>
        </p:txBody>
      </p:sp>
    </p:spTree>
  </p:cSld>
  <p:clrMapOvr>
    <a:masterClrMapping/>
  </p:clrMapOvr>
  <p:transition>
    <p:split dir="in"/>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4">
                                            <p:bg/>
                                          </p:spTgt>
                                        </p:tgtEl>
                                        <p:attrNameLst>
                                          <p:attrName>style.visibility</p:attrName>
                                        </p:attrNameLst>
                                      </p:cBhvr>
                                      <p:to>
                                        <p:strVal val="visible"/>
                                      </p:to>
                                    </p:set>
                                    <p:animEffect transition="in" filter="wipe(left)">
                                      <p:cBhvr>
                                        <p:cTn id="7" dur="500"/>
                                        <p:tgtEl>
                                          <p:spTgt spid="4">
                                            <p:bg/>
                                          </p:spTgt>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4">
                                            <p:txEl>
                                              <p:pRg st="0" end="0"/>
                                            </p:txEl>
                                          </p:spTgt>
                                        </p:tgtEl>
                                        <p:attrNameLst>
                                          <p:attrName>style.visibility</p:attrName>
                                        </p:attrNameLst>
                                      </p:cBhvr>
                                      <p:to>
                                        <p:strVal val="visible"/>
                                      </p:to>
                                    </p:set>
                                    <p:animEffect transition="in" filter="wipe(left)">
                                      <p:cBhvr>
                                        <p:cTn id="10" dur="500"/>
                                        <p:tgtEl>
                                          <p:spTgt spid="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_4_BD#51e3bfb2e?pid=38a597d89&amp;color=0,0,0&amp;vtp=1&amp;bt=1&amp;bbb=1"/>
          <p:cNvSpPr/>
          <p:nvPr/>
        </p:nvSpPr>
        <p:spPr>
          <a:xfrm>
            <a:off x="612648" y="486000"/>
            <a:ext cx="10963656" cy="995680"/>
          </a:xfrm>
          <a:prstGeom prst="rect">
            <a:avLst/>
          </a:prstGeom>
          <a:noFill/>
        </p:spPr>
        <p:txBody>
          <a:bodyPr wrap="none" lIns="0" tIns="0" rIns="0" bIns="0" rtlCol="0" anchor="t"/>
          <a:lstStyle/>
          <a:p>
            <a:pPr algn="l" latinLnBrk="1">
              <a:lnSpc>
                <a:spcPts val="5000"/>
              </a:lnSpc>
            </a:pPr>
            <a:r>
              <a:rPr lang="en-US" altLang="zh-CN" sz="2800" b="1" i="0" dirty="0">
                <a:solidFill>
                  <a:srgbClr val="000000"/>
                </a:solidFill>
                <a:latin typeface="Times New Roman" panose="02020603050405020304" pitchFamily="34" charset="0"/>
                <a:ea typeface="微软雅黑" panose="020B0503020204020204" pitchFamily="34" charset="-122"/>
                <a:cs typeface="Times New Roman" panose="02020603050405020304" pitchFamily="34" charset="-120"/>
              </a:rPr>
              <a:t>四、加速度</a:t>
            </a:r>
            <a:endParaRPr lang="en-US" altLang="zh-CN" sz="2800" dirty="0">
              <a:solidFill>
                <a:srgbClr val="000000"/>
              </a:solidFill>
            </a:endParaRPr>
          </a:p>
        </p:txBody>
      </p:sp>
      <mc:AlternateContent xmlns:mc="http://schemas.openxmlformats.org/markup-compatibility/2006">
        <mc:Choice xmlns:a14="http://schemas.microsoft.com/office/drawing/2010/main" Requires="a14">
          <p:sp>
            <p:nvSpPr>
              <p:cNvPr id="3" name="QB_5_BD.21_1#e4fa8d1a0?sp=1&amp;pid=51e3bfb2e&amp;color=0,0,0&amp;vtp=1&amp;bbb=1"/>
              <p:cNvSpPr/>
              <p:nvPr/>
            </p:nvSpPr>
            <p:spPr>
              <a:xfrm>
                <a:off x="612648" y="1121661"/>
                <a:ext cx="10963656" cy="1033399"/>
              </a:xfrm>
              <a:prstGeom prst="rect">
                <a:avLst/>
              </a:prstGeom>
              <a:noFill/>
            </p:spPr>
            <p:txBody>
              <a:bodyPr wrap="none" lIns="0" tIns="0" rIns="0" bIns="0" rtlCol="0" anchor="t"/>
              <a:lstStyle/>
              <a:p>
                <a:pPr algn="l" latinLnBrk="1">
                  <a:lnSpc>
                    <a:spcPts val="4400"/>
                  </a:lnSpc>
                </a:pPr>
                <a:r>
                  <a:rPr lang="en-US" altLang="zh-CN" sz="2400" b="1" i="0" dirty="0">
                    <a:solidFill>
                      <a:srgbClr val="AE8CBB"/>
                    </a:solidFill>
                    <a:latin typeface="Times New Roman" panose="02020603050405020304" pitchFamily="34" charset="0"/>
                    <a:ea typeface="微软雅黑" panose="020B0503020204020204" pitchFamily="34" charset="-122"/>
                    <a:cs typeface="Times New Roman" panose="02020603050405020304" pitchFamily="34" charset="-120"/>
                  </a:rPr>
                  <a:t>1.</a:t>
                </a:r>
                <a:r>
                  <a:rPr lang="en-US" altLang="zh-CN" sz="2400" b="1" i="0" dirty="0">
                    <a:solidFill>
                      <a:srgbClr val="AE8CBB"/>
                    </a:solidFill>
                    <a:latin typeface="宋体" panose="02010600030101010101" pitchFamily="2" charset="-122"/>
                    <a:ea typeface="宋体" panose="02010600030101010101" pitchFamily="2" charset="-122"/>
                    <a:cs typeface="宋体" panose="02010600030101010101" pitchFamily="34" charset="-120"/>
                  </a:rPr>
                  <a:t> </a:t>
                </a:r>
                <a:r>
                  <a:rPr lang="en-US" altLang="zh-CN" sz="2400" b="0" i="0" dirty="0">
                    <a:solidFill>
                      <a:srgbClr val="000000"/>
                    </a:solidFill>
                    <a:latin typeface="Times New Roman" panose="02020603050405020304" pitchFamily="34" charset="0"/>
                    <a:ea typeface="微软雅黑" panose="020B0503020204020204" pitchFamily="34" charset="-122"/>
                    <a:cs typeface="Times New Roman" panose="02020603050405020304" pitchFamily="34" charset="-120"/>
                  </a:rPr>
                  <a:t>定义：速度的变化量与发生这一变化所用时间之比，叫作加速度。</a:t>
                </a:r>
                <a:endParaRPr lang="en-US" altLang="zh-CN" sz="2400" dirty="0">
                  <a:solidFill>
                    <a:srgbClr val="000000"/>
                  </a:solidFill>
                </a:endParaRPr>
              </a:p>
              <a:p>
                <a:pPr latinLnBrk="1">
                  <a:lnSpc>
                    <a:spcPts val="4200"/>
                  </a:lnSpc>
                </a:pPr>
                <a:r>
                  <a:rPr lang="en-US" altLang="zh-CN" sz="2400" b="0" i="0">
                    <a:solidFill>
                      <a:srgbClr val="000000"/>
                    </a:solidFill>
                    <a:latin typeface="Times New Roman" panose="02020603050405020304" pitchFamily="34" charset="0"/>
                    <a:ea typeface="微软雅黑" panose="020B0503020204020204" pitchFamily="34" charset="-122"/>
                    <a:cs typeface="Times New Roman" panose="02020603050405020304" pitchFamily="34" charset="-120"/>
                  </a:rPr>
                  <a:t>定义式</a:t>
                </a:r>
                <a:r>
                  <a:rPr lang="en-US" altLang="zh-CN" sz="2400" b="0" i="0" dirty="0">
                    <a:solidFill>
                      <a:srgbClr val="000000"/>
                    </a:solidFill>
                    <a:latin typeface="Times New Roman" panose="02020603050405020304" pitchFamily="34" charset="0"/>
                    <a:ea typeface="微软雅黑" panose="020B0503020204020204" pitchFamily="34" charset="-122"/>
                    <a:cs typeface="Times New Roman" panose="02020603050405020304" pitchFamily="34" charset="-120"/>
                  </a:rPr>
                  <a:t>：</a:t>
                </a:r>
                <a14:m>
                  <m:oMath xmlns:m="http://schemas.openxmlformats.org/officeDocument/2006/math">
                    <m:r>
                      <a:rPr lang="en-US" altLang="zh-CN" sz="2400" b="0" i="0" dirty="0" smtClean="0">
                        <a:solidFill>
                          <a:srgbClr val="000000"/>
                        </a:solidFill>
                        <a:latin typeface="Cambria Math" panose="02040503050406030204" pitchFamily="18" charset="0"/>
                        <a:ea typeface="微软雅黑" panose="020B0503020204020204" pitchFamily="34" charset="-122"/>
                        <a:cs typeface="Times New Roman" panose="02020603050405020304" pitchFamily="34" charset="-120"/>
                      </a:rPr>
                      <m:t>𝑎</m:t>
                    </m:r>
                    <m:r>
                      <a:rPr lang="en-US" altLang="zh-CN" sz="2400" b="0" i="0" dirty="0" smtClean="0">
                        <a:solidFill>
                          <a:srgbClr val="000000"/>
                        </a:solidFill>
                        <a:latin typeface="Cambria Math" panose="02040503050406030204" pitchFamily="18" charset="0"/>
                        <a:ea typeface="微软雅黑" panose="020B0503020204020204" pitchFamily="34" charset="-122"/>
                        <a:cs typeface="Times New Roman" panose="02020603050405020304" pitchFamily="34" charset="-120"/>
                      </a:rPr>
                      <m:t>=</m:t>
                    </m:r>
                  </m:oMath>
                </a14:m>
                <a:r>
                  <a:rPr lang="en-US" altLang="zh-CN" sz="2400" i="0">
                    <a:solidFill>
                      <a:srgbClr val="000000"/>
                    </a:solidFill>
                    <a:latin typeface="宋体" panose="02010600030101010101" pitchFamily="2" charset="-122"/>
                    <a:ea typeface="宋体" panose="02010600030101010101" pitchFamily="2" charset="-122"/>
                    <a:cs typeface="宋体" panose="02010600030101010101" pitchFamily="34" charset="-120"/>
                  </a:rPr>
                  <a:t>___</a:t>
                </a:r>
                <a:r>
                  <a:rPr lang="en-US" altLang="zh-CN" sz="2400" b="0" i="0">
                    <a:solidFill>
                      <a:srgbClr val="000000"/>
                    </a:solidFill>
                    <a:latin typeface="Times New Roman" panose="02020603050405020304" pitchFamily="34" charset="0"/>
                    <a:ea typeface="微软雅黑" panose="020B0503020204020204" pitchFamily="34" charset="-122"/>
                    <a:cs typeface="Times New Roman" panose="02020603050405020304" pitchFamily="34" charset="-120"/>
                  </a:rPr>
                  <a:t>，</a:t>
                </a:r>
                <a:r>
                  <a:rPr lang="en-US" altLang="zh-CN" sz="2400" b="0" i="0" dirty="0">
                    <a:solidFill>
                      <a:srgbClr val="000000"/>
                    </a:solidFill>
                    <a:latin typeface="Times New Roman" panose="02020603050405020304" pitchFamily="34" charset="0"/>
                    <a:ea typeface="微软雅黑" panose="020B0503020204020204" pitchFamily="34" charset="-122"/>
                    <a:cs typeface="Times New Roman" panose="02020603050405020304" pitchFamily="34" charset="-120"/>
                  </a:rPr>
                  <a:t>单位是</a:t>
                </a:r>
                <a14:m>
                  <m:oMath xmlns:m="http://schemas.openxmlformats.org/officeDocument/2006/math">
                    <m:r>
                      <m:rPr>
                        <m:sty m:val="p"/>
                      </m:rPr>
                      <a:rPr lang="en-US" altLang="zh-CN" sz="2400" b="0" i="0" dirty="0" smtClean="0">
                        <a:solidFill>
                          <a:srgbClr val="000000"/>
                        </a:solidFill>
                        <a:latin typeface="Cambria Math" panose="02040503050406030204" pitchFamily="18" charset="0"/>
                        <a:ea typeface="微软雅黑" panose="020B0503020204020204" pitchFamily="34" charset="-122"/>
                        <a:cs typeface="Times New Roman" panose="02020603050405020304" pitchFamily="34" charset="-120"/>
                      </a:rPr>
                      <m:t>m</m:t>
                    </m:r>
                    <m:r>
                      <a:rPr lang="en-US" altLang="zh-CN" sz="2400" b="0" i="0" dirty="0" smtClean="0">
                        <a:solidFill>
                          <a:srgbClr val="000000"/>
                        </a:solidFill>
                        <a:latin typeface="Cambria Math" panose="02040503050406030204" pitchFamily="18" charset="0"/>
                        <a:ea typeface="微软雅黑" panose="020B0503020204020204" pitchFamily="34" charset="-122"/>
                        <a:cs typeface="Times New Roman" panose="02020603050405020304" pitchFamily="34" charset="-120"/>
                      </a:rPr>
                      <m:t>/</m:t>
                    </m:r>
                    <m:sSup>
                      <m:sSupPr>
                        <m:ctrlPr>
                          <a:rPr lang="en-US" altLang="zh-CN" sz="2400" b="0" i="1" dirty="0" smtClean="0">
                            <a:solidFill>
                              <a:srgbClr val="000000"/>
                            </a:solidFill>
                            <a:latin typeface="Cambria Math" panose="02040503050406030204" pitchFamily="18" charset="0"/>
                            <a:ea typeface="微软雅黑" panose="020B0503020204020204" pitchFamily="34" charset="-122"/>
                            <a:cs typeface="Times New Roman" panose="02020603050405020304" pitchFamily="34" charset="-120"/>
                          </a:rPr>
                        </m:ctrlPr>
                      </m:sSupPr>
                      <m:e>
                        <m:r>
                          <m:rPr>
                            <m:sty m:val="p"/>
                          </m:rPr>
                          <a:rPr lang="en-US" altLang="zh-CN" sz="2400" b="0" i="0" dirty="0">
                            <a:solidFill>
                              <a:srgbClr val="000000"/>
                            </a:solidFill>
                            <a:latin typeface="Cambria Math" panose="02040503050406030204" pitchFamily="18" charset="0"/>
                            <a:ea typeface="微软雅黑" panose="020B0503020204020204" pitchFamily="34" charset="-122"/>
                            <a:cs typeface="Times New Roman" panose="02020603050405020304" pitchFamily="34" charset="-120"/>
                          </a:rPr>
                          <m:t>s</m:t>
                        </m:r>
                      </m:e>
                      <m:sup>
                        <m:r>
                          <a:rPr lang="en-US" altLang="zh-CN" sz="2400" b="0" i="0" dirty="0">
                            <a:solidFill>
                              <a:srgbClr val="000000"/>
                            </a:solidFill>
                            <a:latin typeface="Cambria Math" panose="02040503050406030204" pitchFamily="18" charset="0"/>
                            <a:ea typeface="微软雅黑" panose="020B0503020204020204" pitchFamily="34" charset="-122"/>
                            <a:cs typeface="Times New Roman" panose="02020603050405020304" pitchFamily="34" charset="-120"/>
                          </a:rPr>
                          <m:t>2</m:t>
                        </m:r>
                      </m:sup>
                    </m:sSup>
                  </m:oMath>
                </a14:m>
                <a:r>
                  <a:rPr lang="en-US" altLang="zh-CN" sz="100" b="0" i="0" kern="0" spc="-99900" dirty="0">
                    <a:solidFill>
                      <a:srgbClr val="FFFFFF"/>
                    </a:solidFill>
                    <a:latin typeface="Times New Roman" panose="02020603050405020304" pitchFamily="34" charset="0"/>
                    <a:ea typeface="微软雅黑" panose="020B0503020204020204" pitchFamily="34" charset="-122"/>
                    <a:cs typeface="Times New Roman" panose="02020603050405020304" pitchFamily="34" charset="-120"/>
                  </a:rPr>
                  <a:t> </a:t>
                </a:r>
                <a:r>
                  <a:rPr lang="en-US" altLang="zh-CN" sz="2400" b="0" i="0" dirty="0">
                    <a:solidFill>
                      <a:srgbClr val="000000"/>
                    </a:solidFill>
                    <a:latin typeface="Times New Roman" panose="02020603050405020304" pitchFamily="34" charset="0"/>
                    <a:ea typeface="微软雅黑" panose="020B0503020204020204" pitchFamily="34" charset="-122"/>
                    <a:cs typeface="Times New Roman" panose="02020603050405020304" pitchFamily="34" charset="-120"/>
                  </a:rPr>
                  <a:t>。</a:t>
                </a:r>
                <a:endParaRPr lang="en-US" altLang="zh-CN" sz="2400" dirty="0">
                  <a:solidFill>
                    <a:srgbClr val="000000"/>
                  </a:solidFill>
                </a:endParaRPr>
              </a:p>
            </p:txBody>
          </p:sp>
        </mc:Choice>
        <mc:Fallback>
          <p:sp>
            <p:nvSpPr>
              <p:cNvPr id="3" name="QB_5_BD.21_1#e4fa8d1a0?sp=1&amp;pid=51e3bfb2e&amp;color=0,0,0&amp;vtp=1&amp;bbb=1"/>
              <p:cNvSpPr>
                <a:spLocks noRot="1" noChangeAspect="1" noMove="1" noResize="1" noEditPoints="1" noAdjustHandles="1" noChangeArrowheads="1" noChangeShapeType="1" noTextEdit="1"/>
              </p:cNvSpPr>
              <p:nvPr/>
            </p:nvSpPr>
            <p:spPr>
              <a:xfrm>
                <a:off x="612648" y="1121661"/>
                <a:ext cx="10963656" cy="1033399"/>
              </a:xfrm>
              <a:prstGeom prst="rect">
                <a:avLst/>
              </a:prstGeom>
              <a:blipFill rotWithShape="1">
                <a:blip r:embed="rId1"/>
                <a:stretch>
                  <a:fillRect l="-5" t="-24" r="2" b="-5666"/>
                </a:stretch>
              </a:blipFill>
            </p:spPr>
            <p:txBody>
              <a:bodyPr/>
              <a:lstStyle/>
              <a:p>
                <a:r>
                  <a:rPr lang="zh-CN" altLang="en-US">
                    <a:noFill/>
                  </a:rPr>
                  <a:t> </a:t>
                </a:r>
              </a:p>
            </p:txBody>
          </p:sp>
        </mc:Fallback>
      </mc:AlternateContent>
      <mc:AlternateContent xmlns:mc="http://schemas.openxmlformats.org/markup-compatibility/2006">
        <mc:Choice xmlns:a14="http://schemas.microsoft.com/office/drawing/2010/main" Requires="a14">
          <p:sp>
            <p:nvSpPr>
              <p:cNvPr id="4" name="QB_5_AN.22_1#e4fa8d1a0.blank?pid=51e3bfb2e&amp;color=0,0,0&amp;vpa=14&amp;vtp=1&amp;bbb=1&amp;rh=41.54"/>
              <p:cNvSpPr/>
              <p:nvPr/>
            </p:nvSpPr>
            <p:spPr>
              <a:xfrm>
                <a:off x="2331910" y="1578454"/>
                <a:ext cx="433388" cy="522415"/>
              </a:xfrm>
              <a:prstGeom prst="rect">
                <a:avLst/>
              </a:prstGeom>
              <a:noFill/>
            </p:spPr>
            <p:txBody>
              <a:bodyPr wrap="none" lIns="0" tIns="0" rIns="0" bIns="0" rtlCol="0" anchor="t"/>
              <a:lstStyle/>
              <a:p>
                <a:pPr algn="ctr" latinLnBrk="1">
                  <a:lnSpc>
                    <a:spcPts val="4100"/>
                  </a:lnSpc>
                </a:pPr>
                <a14:m>
                  <m:oMath xmlns:m="http://schemas.openxmlformats.org/officeDocument/2006/math">
                    <m:f>
                      <m:fPr>
                        <m:ctrlPr>
                          <a:rPr lang="en-US" altLang="zh-CN" sz="2400" b="1" i="1" dirty="0" smtClean="0">
                            <a:solidFill>
                              <a:srgbClr val="FF0000"/>
                            </a:solidFill>
                            <a:latin typeface="Cambria Math" panose="02040503050406030204" pitchFamily="18" charset="0"/>
                            <a:ea typeface="楷体" panose="02010609060101010101" pitchFamily="34" charset="-122"/>
                            <a:cs typeface="Times New Roman" panose="02020603050405020304" pitchFamily="34" charset="-120"/>
                          </a:rPr>
                        </m:ctrlPr>
                      </m:fPr>
                      <m:num>
                        <m:r>
                          <a:rPr lang="en-US" altLang="zh-CN" sz="2400" b="1" i="0" dirty="0">
                            <a:solidFill>
                              <a:srgbClr val="FF0000"/>
                            </a:solidFill>
                            <a:latin typeface="Cambria Math" panose="02040503050406030204" pitchFamily="18" charset="0"/>
                            <a:ea typeface="楷体" panose="02010609060101010101" pitchFamily="34" charset="-122"/>
                            <a:cs typeface="Times New Roman" panose="02020603050405020304" pitchFamily="34" charset="-120"/>
                          </a:rPr>
                          <m:t>𝚫</m:t>
                        </m:r>
                        <m:r>
                          <a:rPr lang="en-US" altLang="zh-CN" sz="2400" b="1" i="0" dirty="0">
                            <a:solidFill>
                              <a:srgbClr val="FF0000"/>
                            </a:solidFill>
                            <a:latin typeface="Cambria Math" panose="02040503050406030204" pitchFamily="18" charset="0"/>
                            <a:ea typeface="楷体" panose="02010609060101010101" pitchFamily="34" charset="-122"/>
                            <a:cs typeface="Times New Roman" panose="02020603050405020304" pitchFamily="34" charset="-120"/>
                          </a:rPr>
                          <m:t>𝒗</m:t>
                        </m:r>
                      </m:num>
                      <m:den>
                        <m:r>
                          <a:rPr lang="en-US" altLang="zh-CN" sz="2400" b="1" i="0" dirty="0">
                            <a:solidFill>
                              <a:srgbClr val="FF0000"/>
                            </a:solidFill>
                            <a:latin typeface="Cambria Math" panose="02040503050406030204" pitchFamily="18" charset="0"/>
                            <a:ea typeface="楷体" panose="02010609060101010101" pitchFamily="34" charset="-122"/>
                            <a:cs typeface="Times New Roman" panose="02020603050405020304" pitchFamily="34" charset="-120"/>
                          </a:rPr>
                          <m:t>𝚫</m:t>
                        </m:r>
                        <m:r>
                          <a:rPr lang="en-US" altLang="zh-CN" sz="2400" b="1" i="0" dirty="0">
                            <a:solidFill>
                              <a:srgbClr val="FF0000"/>
                            </a:solidFill>
                            <a:latin typeface="Cambria Math" panose="02040503050406030204" pitchFamily="18" charset="0"/>
                            <a:ea typeface="楷体" panose="02010609060101010101" pitchFamily="34" charset="-122"/>
                            <a:cs typeface="Times New Roman" panose="02020603050405020304" pitchFamily="34" charset="-120"/>
                          </a:rPr>
                          <m:t>𝒕</m:t>
                        </m:r>
                      </m:den>
                    </m:f>
                  </m:oMath>
                </a14:m>
                <a:r>
                  <a:rPr lang="en-US" altLang="zh-CN" sz="100" b="1" i="0" kern="0" spc="-99900" dirty="0">
                    <a:solidFill>
                      <a:srgbClr val="FFFFFF"/>
                    </a:solidFill>
                    <a:latin typeface="Times New Roman" panose="02020603050405020304" pitchFamily="34" charset="0"/>
                    <a:ea typeface="楷体" panose="02010609060101010101" pitchFamily="34" charset="-122"/>
                    <a:cs typeface="Times New Roman" panose="02020603050405020304" pitchFamily="34" charset="-120"/>
                  </a:rPr>
                  <a:t> </a:t>
                </a:r>
                <a:endParaRPr lang="en-US" altLang="zh-CN" sz="100" dirty="0"/>
              </a:p>
            </p:txBody>
          </p:sp>
        </mc:Choice>
        <mc:Fallback>
          <p:sp>
            <p:nvSpPr>
              <p:cNvPr id="4" name="QB_5_AN.22_1#e4fa8d1a0.blank?pid=51e3bfb2e&amp;color=0,0,0&amp;vpa=14&amp;vtp=1&amp;bbb=1&amp;rh=41.54"/>
              <p:cNvSpPr>
                <a:spLocks noRot="1" noChangeAspect="1" noMove="1" noResize="1" noEditPoints="1" noAdjustHandles="1" noChangeArrowheads="1" noChangeShapeType="1" noTextEdit="1"/>
              </p:cNvSpPr>
              <p:nvPr/>
            </p:nvSpPr>
            <p:spPr>
              <a:xfrm>
                <a:off x="2331910" y="1578454"/>
                <a:ext cx="433388" cy="522415"/>
              </a:xfrm>
              <a:prstGeom prst="rect">
                <a:avLst/>
              </a:prstGeom>
              <a:blipFill rotWithShape="1">
                <a:blip r:embed="rId2"/>
                <a:stretch>
                  <a:fillRect l="-44" t="-92" r="117" b="55"/>
                </a:stretch>
              </a:blipFill>
            </p:spPr>
            <p:txBody>
              <a:bodyPr/>
              <a:lstStyle/>
              <a:p>
                <a:r>
                  <a:rPr lang="zh-CN" altLang="en-US">
                    <a:noFill/>
                  </a:rPr>
                  <a:t> </a:t>
                </a:r>
              </a:p>
            </p:txBody>
          </p:sp>
        </mc:Fallback>
      </mc:AlternateContent>
      <p:sp>
        <p:nvSpPr>
          <p:cNvPr id="5" name="P_5_BD#dbc384cc1?sp=1&amp;pid=51e3bfb2e&amp;color=0,0,0&amp;vtp=1&amp;bbb=1"/>
          <p:cNvSpPr/>
          <p:nvPr/>
        </p:nvSpPr>
        <p:spPr>
          <a:xfrm>
            <a:off x="612648" y="2166972"/>
            <a:ext cx="10963656" cy="1033399"/>
          </a:xfrm>
          <a:prstGeom prst="rect">
            <a:avLst/>
          </a:prstGeom>
          <a:noFill/>
        </p:spPr>
        <p:txBody>
          <a:bodyPr wrap="none" lIns="0" tIns="0" rIns="0" bIns="0" rtlCol="0" anchor="t"/>
          <a:lstStyle/>
          <a:p>
            <a:pPr algn="l" latinLnBrk="1">
              <a:lnSpc>
                <a:spcPts val="4400"/>
              </a:lnSpc>
            </a:pPr>
            <a:r>
              <a:rPr lang="en-US" altLang="zh-CN" sz="2400" b="1" i="0" noProof="0">
                <a:ln>
                  <a:noFill/>
                </a:ln>
                <a:solidFill>
                  <a:srgbClr val="AE8CBB"/>
                </a:solidFill>
                <a:effectLst/>
                <a:uLnTx/>
                <a:uFillTx/>
                <a:latin typeface="Times New Roman" panose="02020603050405020304" pitchFamily="34" charset="0"/>
                <a:ea typeface="微软雅黑" panose="020B0503020204020204" pitchFamily="34" charset="-122"/>
                <a:cs typeface="Times New Roman" panose="02020603050405020304" pitchFamily="34" charset="-120"/>
              </a:rPr>
              <a:t>2.</a:t>
            </a:r>
            <a:r>
              <a:rPr lang="en-US" altLang="zh-CN" sz="2400" b="1" noProof="0">
                <a:ln>
                  <a:noFill/>
                </a:ln>
                <a:solidFill>
                  <a:srgbClr val="AE8CBB"/>
                </a:solidFill>
                <a:effectLst/>
                <a:uLnTx/>
                <a:uFillTx/>
                <a:latin typeface="宋体" panose="02010600030101010101" pitchFamily="2" charset="-122"/>
                <a:ea typeface="宋体" panose="02010600030101010101" pitchFamily="2" charset="-122"/>
                <a:cs typeface="宋体" panose="02010600030101010101" pitchFamily="34" charset="-120"/>
                <a:sym typeface="+mn-ea"/>
              </a:rPr>
              <a:t> </a:t>
            </a:r>
            <a:r>
              <a:rPr lang="en-US" altLang="zh-CN" sz="2400" b="0" i="0" dirty="0">
                <a:solidFill>
                  <a:srgbClr val="000000"/>
                </a:solidFill>
                <a:latin typeface="Times New Roman" panose="02020603050405020304" pitchFamily="34" charset="0"/>
                <a:ea typeface="微软雅黑" panose="020B0503020204020204" pitchFamily="34" charset="-122"/>
                <a:cs typeface="Times New Roman" panose="02020603050405020304" pitchFamily="34" charset="-120"/>
              </a:rPr>
              <a:t>物理意义：</a:t>
            </a:r>
            <a:r>
              <a:rPr lang="en-US" altLang="zh-CN" sz="2400" b="0" i="0">
                <a:solidFill>
                  <a:srgbClr val="000000"/>
                </a:solidFill>
                <a:latin typeface="Times New Roman" panose="02020603050405020304" pitchFamily="34" charset="0"/>
                <a:ea typeface="微软雅黑" panose="020B0503020204020204" pitchFamily="34" charset="-122"/>
                <a:cs typeface="Times New Roman" panose="02020603050405020304" pitchFamily="34" charset="-120"/>
              </a:rPr>
              <a:t>描述速度变化的快慢。</a:t>
            </a:r>
            <a:endParaRPr lang="en-US" altLang="zh-CN" sz="2400" b="0" i="0">
              <a:solidFill>
                <a:srgbClr val="000000"/>
              </a:solidFill>
              <a:latin typeface="Times New Roman" panose="02020603050405020304" pitchFamily="34" charset="0"/>
              <a:ea typeface="微软雅黑" panose="020B0503020204020204" pitchFamily="34" charset="-122"/>
              <a:cs typeface="Times New Roman" panose="02020603050405020304" pitchFamily="34" charset="-120"/>
            </a:endParaRPr>
          </a:p>
          <a:p>
            <a:pPr marL="0" marR="0" lvl="0" indent="0" algn="l" defTabSz="914400" rtl="0" eaLnBrk="1" fontAlgn="auto" latinLnBrk="1" hangingPunct="1">
              <a:lnSpc>
                <a:spcPts val="4200"/>
              </a:lnSpc>
              <a:spcBef>
                <a:spcPts val="0"/>
              </a:spcBef>
              <a:spcAft>
                <a:spcPts val="0"/>
              </a:spcAft>
              <a:buClrTx/>
              <a:buSzTx/>
              <a:buFontTx/>
              <a:buNone/>
              <a:defRPr/>
            </a:pPr>
            <a:r>
              <a:rPr kumimoji="0" lang="en-US" altLang="zh-CN" sz="2400" b="1" i="0" u="none" strike="noStrike" kern="1200" cap="none" spc="0" normalizeH="0" baseline="0" noProof="0">
                <a:ln>
                  <a:noFill/>
                </a:ln>
                <a:solidFill>
                  <a:srgbClr val="AE8CBB"/>
                </a:solidFill>
                <a:effectLst/>
                <a:uLnTx/>
                <a:uFillTx/>
                <a:latin typeface="Times New Roman" panose="02020603050405020304" pitchFamily="34" charset="0"/>
                <a:ea typeface="微软雅黑" panose="020B0503020204020204" pitchFamily="34" charset="-122"/>
                <a:cs typeface="Times New Roman" panose="02020603050405020304" pitchFamily="34" charset="-120"/>
              </a:rPr>
              <a:t>3.</a:t>
            </a:r>
            <a:r>
              <a:rPr kumimoji="0" lang="en-US" altLang="zh-CN" sz="2400" b="1" i="0" u="none" strike="noStrike" kern="1200" cap="none" spc="0" normalizeH="0" baseline="0" noProof="0">
                <a:ln>
                  <a:noFill/>
                </a:ln>
                <a:solidFill>
                  <a:srgbClr val="AE8CBB"/>
                </a:solidFill>
                <a:effectLst/>
                <a:uLnTx/>
                <a:uFillTx/>
                <a:latin typeface="宋体" panose="02010600030101010101" pitchFamily="2" charset="-122"/>
                <a:ea typeface="宋体" panose="02010600030101010101" pitchFamily="2" charset="-122"/>
                <a:cs typeface="宋体" panose="02010600030101010101" pitchFamily="34" charset="-120"/>
              </a:rPr>
              <a:t> </a:t>
            </a:r>
            <a:r>
              <a:rPr kumimoji="0" lang="en-US" altLang="zh-CN" sz="2400" b="0" i="0" u="none" strike="noStrike" kern="1200" cap="none" spc="0" normalizeH="0" baseline="0" noProof="0">
                <a:ln>
                  <a:noFill/>
                </a:ln>
                <a:solidFill>
                  <a:srgbClr val="000000"/>
                </a:solidFill>
                <a:effectLst/>
                <a:uLnTx/>
                <a:uFillTx/>
                <a:latin typeface="Times New Roman" panose="02020603050405020304" pitchFamily="34" charset="0"/>
                <a:ea typeface="微软雅黑" panose="020B0503020204020204" pitchFamily="34" charset="-122"/>
                <a:cs typeface="Times New Roman" panose="02020603050405020304" pitchFamily="34" charset="-120"/>
              </a:rPr>
              <a:t>方向：与</a:t>
            </a:r>
            <a:r>
              <a:rPr kumimoji="0" lang="en-US" altLang="zh-CN" sz="2400" b="0" i="0" u="none" strike="noStrike" kern="1200" cap="none" spc="0" normalizeH="0" baseline="0" noProof="0">
                <a:ln>
                  <a:noFill/>
                </a:ln>
                <a:solidFill>
                  <a:srgbClr val="000000"/>
                </a:solidFill>
                <a:effectLst/>
                <a:uLnTx/>
                <a:uFillTx/>
                <a:latin typeface="宋体" panose="02010600030101010101" pitchFamily="2" charset="-122"/>
                <a:ea typeface="宋体" panose="02010600030101010101" pitchFamily="2" charset="-122"/>
                <a:cs typeface="宋体" panose="02010600030101010101" pitchFamily="34" charset="-120"/>
              </a:rPr>
              <a:t>________________</a:t>
            </a:r>
            <a:r>
              <a:rPr kumimoji="0" lang="en-US" altLang="zh-CN" sz="2400" b="0" i="0" u="none" strike="noStrike" kern="1200" cap="none" spc="0" normalizeH="0" baseline="0" noProof="0">
                <a:ln>
                  <a:noFill/>
                </a:ln>
                <a:solidFill>
                  <a:srgbClr val="000000"/>
                </a:solidFill>
                <a:effectLst/>
                <a:uLnTx/>
                <a:uFillTx/>
                <a:latin typeface="Times New Roman" panose="02020603050405020304" pitchFamily="34" charset="0"/>
                <a:ea typeface="微软雅黑" panose="020B0503020204020204" pitchFamily="34" charset="-122"/>
                <a:cs typeface="Times New Roman" panose="02020603050405020304" pitchFamily="34" charset="-120"/>
              </a:rPr>
              <a:t>相同。</a:t>
            </a:r>
            <a:endParaRPr lang="en-US" altLang="zh-CN" sz="2400" dirty="0">
              <a:solidFill>
                <a:srgbClr val="000000"/>
              </a:solidFill>
            </a:endParaRPr>
          </a:p>
        </p:txBody>
      </p:sp>
      <p:sp>
        <p:nvSpPr>
          <p:cNvPr id="7" name="QB_5_AN.24_1#dbc384cc1.blank?pid=51e3bfb2e&amp;color=0,0,0&amp;vpa=15&amp;vtp=1&amp;bbb=1"/>
          <p:cNvSpPr/>
          <p:nvPr/>
        </p:nvSpPr>
        <p:spPr>
          <a:xfrm>
            <a:off x="2218404" y="2676242"/>
            <a:ext cx="2365375" cy="474599"/>
          </a:xfrm>
          <a:prstGeom prst="rect">
            <a:avLst/>
          </a:prstGeom>
          <a:noFill/>
        </p:spPr>
        <p:txBody>
          <a:bodyPr wrap="none" lIns="0" tIns="0" rIns="0" bIns="0" rtlCol="0" anchor="t"/>
          <a:lstStyle/>
          <a:p>
            <a:pPr algn="ctr" latinLnBrk="1">
              <a:lnSpc>
                <a:spcPts val="4200"/>
              </a:lnSpc>
            </a:pPr>
            <a:r>
              <a:rPr lang="en-US" altLang="zh-CN" sz="2400" b="1" i="0" dirty="0">
                <a:solidFill>
                  <a:srgbClr val="FF0000"/>
                </a:solidFill>
                <a:latin typeface="Times New Roman" panose="02020603050405020304" pitchFamily="34" charset="0"/>
                <a:ea typeface="楷体" panose="02010609060101010101" pitchFamily="34" charset="-122"/>
                <a:cs typeface="Times New Roman" panose="02020603050405020304" pitchFamily="34" charset="-120"/>
              </a:rPr>
              <a:t>速度变化的方向</a:t>
            </a:r>
            <a:endParaRPr lang="en-US" altLang="zh-CN" sz="2400" dirty="0">
              <a:solidFill>
                <a:srgbClr val="FF0000"/>
              </a:solidFill>
            </a:endParaRPr>
          </a:p>
        </p:txBody>
      </p:sp>
      <p:sp>
        <p:nvSpPr>
          <p:cNvPr id="8" name="P_5#c4f4c15ec?sp=1&amp;pid=51e3bfb2e&amp;color=0,0,0&amp;vtp=1&amp;bbb=1"/>
          <p:cNvSpPr/>
          <p:nvPr/>
        </p:nvSpPr>
        <p:spPr>
          <a:xfrm>
            <a:off x="612648" y="3269713"/>
            <a:ext cx="10963656" cy="1033399"/>
          </a:xfrm>
          <a:prstGeom prst="rect">
            <a:avLst/>
          </a:prstGeom>
          <a:noFill/>
        </p:spPr>
        <p:txBody>
          <a:bodyPr wrap="none" lIns="0" tIns="0" rIns="0" bIns="0" rtlCol="0" anchor="t"/>
          <a:lstStyle/>
          <a:p>
            <a:pPr algn="l" latinLnBrk="1">
              <a:lnSpc>
                <a:spcPts val="4400"/>
              </a:lnSpc>
            </a:pPr>
            <a:r>
              <a:rPr lang="en-US" altLang="zh-CN" sz="2400" b="1" i="0" dirty="0">
                <a:solidFill>
                  <a:srgbClr val="000000"/>
                </a:solidFill>
                <a:latin typeface="Times New Roman" panose="02020603050405020304" pitchFamily="34" charset="0"/>
                <a:ea typeface="微软雅黑" panose="020B0503020204020204" pitchFamily="34" charset="-122"/>
                <a:cs typeface="Times New Roman" panose="02020603050405020304" pitchFamily="34" charset="-120"/>
              </a:rPr>
              <a:t>点</a:t>
            </a:r>
            <a:r>
              <a:rPr lang="en-US" altLang="zh-CN" sz="2400" b="1" i="0" dirty="0">
                <a:solidFill>
                  <a:srgbClr val="000000"/>
                </a:solidFill>
                <a:latin typeface="宋体" panose="02010600030101010101" pitchFamily="2" charset="-122"/>
                <a:ea typeface="宋体" panose="02010600030101010101" pitchFamily="2" charset="-122"/>
                <a:cs typeface="宋体" panose="02010600030101010101" pitchFamily="34" charset="-120"/>
              </a:rPr>
              <a:t> </a:t>
            </a:r>
            <a:r>
              <a:rPr lang="en-US" altLang="zh-CN" sz="2400" b="1" i="0" dirty="0">
                <a:solidFill>
                  <a:srgbClr val="000000"/>
                </a:solidFill>
                <a:latin typeface="Times New Roman" panose="02020603050405020304" pitchFamily="34" charset="0"/>
                <a:ea typeface="微软雅黑" panose="020B0503020204020204" pitchFamily="34" charset="-122"/>
                <a:cs typeface="Times New Roman" panose="02020603050405020304" pitchFamily="34" charset="-120"/>
              </a:rPr>
              <a:t>拨</a:t>
            </a:r>
            <a:endParaRPr lang="en-US" altLang="zh-CN" sz="2400" dirty="0">
              <a:solidFill>
                <a:srgbClr val="000000"/>
              </a:solidFill>
            </a:endParaRPr>
          </a:p>
          <a:p>
            <a:pPr latinLnBrk="1">
              <a:lnSpc>
                <a:spcPts val="4200"/>
              </a:lnSpc>
            </a:pPr>
            <a:r>
              <a:rPr lang="en-US" altLang="zh-CN" sz="2400" b="0" i="0">
                <a:solidFill>
                  <a:srgbClr val="000000"/>
                </a:solidFill>
                <a:latin typeface="宋体" panose="02010600030101010101" pitchFamily="2" charset="-122"/>
                <a:ea typeface="楷体" panose="02010609060101010101" pitchFamily="34" charset="-122"/>
                <a:cs typeface="Times New Roman" panose="02020603050405020304" pitchFamily="34" charset="-120"/>
              </a:rPr>
              <a:t>    </a:t>
            </a:r>
            <a:r>
              <a:rPr lang="en-US" altLang="zh-CN" sz="2400" b="0" i="0">
                <a:solidFill>
                  <a:srgbClr val="000000"/>
                </a:solidFill>
                <a:latin typeface="Times New Roman" panose="02020603050405020304" pitchFamily="34" charset="0"/>
                <a:ea typeface="楷体" panose="02010609060101010101" pitchFamily="34" charset="-122"/>
                <a:cs typeface="Times New Roman" panose="02020603050405020304" pitchFamily="34" charset="-120"/>
              </a:rPr>
              <a:t>位移与速度</a:t>
            </a:r>
            <a:r>
              <a:rPr lang="en-US" altLang="zh-CN" sz="2400" b="0" i="0" dirty="0">
                <a:solidFill>
                  <a:srgbClr val="000000"/>
                </a:solidFill>
                <a:latin typeface="Times New Roman" panose="02020603050405020304" pitchFamily="34" charset="0"/>
                <a:ea typeface="微软雅黑" panose="020B0503020204020204" pitchFamily="34" charset="-122"/>
                <a:cs typeface="Times New Roman" panose="02020603050405020304" pitchFamily="34" charset="-120"/>
              </a:rPr>
              <a:t>、</a:t>
            </a:r>
            <a:r>
              <a:rPr lang="en-US" altLang="zh-CN" sz="2400" b="0" i="0" dirty="0">
                <a:solidFill>
                  <a:srgbClr val="000000"/>
                </a:solidFill>
                <a:latin typeface="Times New Roman" panose="02020603050405020304" pitchFamily="34" charset="0"/>
                <a:ea typeface="楷体" panose="02010609060101010101" pitchFamily="34" charset="-122"/>
                <a:cs typeface="Times New Roman" panose="02020603050405020304" pitchFamily="34" charset="-120"/>
              </a:rPr>
              <a:t>加速度都是矢量</a:t>
            </a:r>
            <a:r>
              <a:rPr lang="en-US" altLang="zh-CN" sz="2400" b="0" i="0" dirty="0">
                <a:solidFill>
                  <a:srgbClr val="000000"/>
                </a:solidFill>
                <a:latin typeface="Times New Roman" panose="02020603050405020304" pitchFamily="34" charset="0"/>
                <a:ea typeface="微软雅黑" panose="020B0503020204020204" pitchFamily="34" charset="-122"/>
                <a:cs typeface="Times New Roman" panose="02020603050405020304" pitchFamily="34" charset="-120"/>
              </a:rPr>
              <a:t>，</a:t>
            </a:r>
            <a:r>
              <a:rPr lang="en-US" altLang="zh-CN" sz="2400" b="0" i="0" dirty="0">
                <a:solidFill>
                  <a:srgbClr val="000000"/>
                </a:solidFill>
                <a:latin typeface="Times New Roman" panose="02020603050405020304" pitchFamily="34" charset="0"/>
                <a:ea typeface="楷体" panose="02010609060101010101" pitchFamily="34" charset="-122"/>
                <a:cs typeface="Times New Roman" panose="02020603050405020304" pitchFamily="34" charset="-120"/>
              </a:rPr>
              <a:t>我们在研究相关问题时要注意正方向的选取</a:t>
            </a:r>
            <a:r>
              <a:rPr lang="en-US" altLang="zh-CN" sz="2400" b="0" i="0" dirty="0">
                <a:solidFill>
                  <a:srgbClr val="000000"/>
                </a:solidFill>
                <a:latin typeface="Times New Roman" panose="02020603050405020304" pitchFamily="34" charset="0"/>
                <a:ea typeface="微软雅黑" panose="020B0503020204020204" pitchFamily="34" charset="-122"/>
                <a:cs typeface="Times New Roman" panose="02020603050405020304" pitchFamily="34" charset="-120"/>
              </a:rPr>
              <a:t>。</a:t>
            </a:r>
            <a:endParaRPr lang="en-US" altLang="zh-CN" sz="2400" dirty="0">
              <a:solidFill>
                <a:srgbClr val="000000"/>
              </a:solidFill>
            </a:endParaRPr>
          </a:p>
        </p:txBody>
      </p:sp>
    </p:spTree>
  </p:cSld>
  <p:clrMapOvr>
    <a:masterClrMapping/>
  </p:clrMapOvr>
  <p:transition>
    <p:split dir="in"/>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4">
                                            <p:bg/>
                                          </p:spTgt>
                                        </p:tgtEl>
                                        <p:attrNameLst>
                                          <p:attrName>style.visibility</p:attrName>
                                        </p:attrNameLst>
                                      </p:cBhvr>
                                      <p:to>
                                        <p:strVal val="visible"/>
                                      </p:to>
                                    </p:set>
                                    <p:animEffect transition="in" filter="wipe(left)">
                                      <p:cBhvr>
                                        <p:cTn id="7" dur="500"/>
                                        <p:tgtEl>
                                          <p:spTgt spid="4">
                                            <p:bg/>
                                          </p:spTgt>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4">
                                            <p:txEl>
                                              <p:pRg st="0" end="0"/>
                                            </p:txEl>
                                          </p:spTgt>
                                        </p:tgtEl>
                                        <p:attrNameLst>
                                          <p:attrName>style.visibility</p:attrName>
                                        </p:attrNameLst>
                                      </p:cBhvr>
                                      <p:to>
                                        <p:strVal val="visible"/>
                                      </p:to>
                                    </p:set>
                                    <p:animEffect transition="in" filter="wipe(left)">
                                      <p:cBhvr>
                                        <p:cTn id="10" dur="500"/>
                                        <p:tgtEl>
                                          <p:spTgt spid="4">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8" fill="hold" grpId="0" nodeType="clickEffect">
                                  <p:stCondLst>
                                    <p:cond delay="0"/>
                                  </p:stCondLst>
                                  <p:childTnLst>
                                    <p:set>
                                      <p:cBhvr>
                                        <p:cTn id="14" dur="1" fill="hold">
                                          <p:stCondLst>
                                            <p:cond delay="0"/>
                                          </p:stCondLst>
                                        </p:cTn>
                                        <p:tgtEl>
                                          <p:spTgt spid="7">
                                            <p:bg/>
                                          </p:spTgt>
                                        </p:tgtEl>
                                        <p:attrNameLst>
                                          <p:attrName>style.visibility</p:attrName>
                                        </p:attrNameLst>
                                      </p:cBhvr>
                                      <p:to>
                                        <p:strVal val="visible"/>
                                      </p:to>
                                    </p:set>
                                    <p:animEffect transition="in" filter="wipe(left)">
                                      <p:cBhvr>
                                        <p:cTn id="15" dur="500"/>
                                        <p:tgtEl>
                                          <p:spTgt spid="7">
                                            <p:bg/>
                                          </p:spTgt>
                                        </p:tgtEl>
                                      </p:cBhvr>
                                    </p:animEffect>
                                  </p:childTnLst>
                                </p:cTn>
                              </p:par>
                              <p:par>
                                <p:cTn id="16" presetID="22" presetClass="entr" presetSubtype="8" fill="hold" grpId="0" nodeType="withEffect">
                                  <p:stCondLst>
                                    <p:cond delay="0"/>
                                  </p:stCondLst>
                                  <p:childTnLst>
                                    <p:set>
                                      <p:cBhvr>
                                        <p:cTn id="17" dur="1" fill="hold">
                                          <p:stCondLst>
                                            <p:cond delay="0"/>
                                          </p:stCondLst>
                                        </p:cTn>
                                        <p:tgtEl>
                                          <p:spTgt spid="7">
                                            <p:txEl>
                                              <p:pRg st="0" end="0"/>
                                            </p:txEl>
                                          </p:spTgt>
                                        </p:tgtEl>
                                        <p:attrNameLst>
                                          <p:attrName>style.visibility</p:attrName>
                                        </p:attrNameLst>
                                      </p:cBhvr>
                                      <p:to>
                                        <p:strVal val="visible"/>
                                      </p:to>
                                    </p:set>
                                    <p:animEffect transition="in" filter="wipe(left)">
                                      <p:cBhvr>
                                        <p:cTn id="18" dur="500"/>
                                        <p:tgtEl>
                                          <p:spTgt spid="7">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build="p"/>
      <p:bldP spid="7" grpId="0" animBg="1"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_5_BD#c2c79d6e4?pid=51e3bfb2e&amp;color=0,0,0&amp;vtp=1&amp;bt=1&amp;bbb=1"/>
          <p:cNvSpPr/>
          <p:nvPr/>
        </p:nvSpPr>
        <p:spPr>
          <a:xfrm>
            <a:off x="612648" y="486000"/>
            <a:ext cx="10963656" cy="949960"/>
          </a:xfrm>
          <a:prstGeom prst="rect">
            <a:avLst/>
          </a:prstGeom>
          <a:noFill/>
        </p:spPr>
        <p:txBody>
          <a:bodyPr wrap="none" lIns="0" tIns="0" rIns="0" bIns="0" rtlCol="0" anchor="t"/>
          <a:lstStyle/>
          <a:p>
            <a:pPr algn="l" latinLnBrk="1">
              <a:lnSpc>
                <a:spcPts val="4500"/>
              </a:lnSpc>
            </a:pPr>
            <a:r>
              <a:rPr lang="en-US" altLang="zh-CN" sz="2600" b="1" i="0" dirty="0">
                <a:solidFill>
                  <a:srgbClr val="000000"/>
                </a:solidFill>
                <a:latin typeface="Times New Roman" panose="02020603050405020304" pitchFamily="34" charset="0"/>
                <a:ea typeface="微软雅黑" panose="020B0503020204020204" pitchFamily="34" charset="-122"/>
                <a:cs typeface="Times New Roman" panose="02020603050405020304" pitchFamily="34" charset="-120"/>
              </a:rPr>
              <a:t>自主评价</a:t>
            </a:r>
            <a:endParaRPr lang="en-US" altLang="zh-CN" sz="2600" dirty="0"/>
          </a:p>
        </p:txBody>
      </p:sp>
      <p:sp>
        <p:nvSpPr>
          <p:cNvPr id="3" name="QO_6_BD.25_1#623d4d736?pid=c2c79d6e4&amp;color=0,0,0&amp;vtp=1&amp;bbb=1&amp;hb=1"/>
          <p:cNvSpPr/>
          <p:nvPr/>
        </p:nvSpPr>
        <p:spPr>
          <a:xfrm>
            <a:off x="612648" y="1067850"/>
            <a:ext cx="10963656" cy="1596200"/>
          </a:xfrm>
          <a:prstGeom prst="rect">
            <a:avLst/>
          </a:prstGeom>
          <a:noFill/>
        </p:spPr>
        <p:txBody>
          <a:bodyPr wrap="none" lIns="0" tIns="0" rIns="0" bIns="0" rtlCol="0" anchor="t"/>
          <a:lstStyle/>
          <a:p>
            <a:pPr algn="l" latinLnBrk="1">
              <a:lnSpc>
                <a:spcPts val="4400"/>
              </a:lnSpc>
            </a:pPr>
            <a:r>
              <a:rPr lang="en-US" altLang="zh-CN" sz="2400" b="1" i="0" dirty="0">
                <a:solidFill>
                  <a:srgbClr val="AE8CBB"/>
                </a:solidFill>
                <a:latin typeface="Times New Roman" panose="02020603050405020304" pitchFamily="34" charset="0"/>
                <a:ea typeface="微软雅黑" panose="020B0503020204020204" pitchFamily="34" charset="-122"/>
                <a:cs typeface="Times New Roman" panose="02020603050405020304" pitchFamily="34" charset="-120"/>
              </a:rPr>
              <a:t>1.</a:t>
            </a:r>
            <a:r>
              <a:rPr lang="en-US" altLang="zh-CN" sz="2400" b="1" i="0" dirty="0">
                <a:solidFill>
                  <a:srgbClr val="AE8CBB"/>
                </a:solidFill>
                <a:latin typeface="宋体" panose="02010600030101010101" pitchFamily="2" charset="-122"/>
                <a:ea typeface="宋体" panose="02010600030101010101" pitchFamily="2" charset="-122"/>
                <a:cs typeface="宋体" panose="02010600030101010101" pitchFamily="34" charset="-120"/>
              </a:rPr>
              <a:t> </a:t>
            </a:r>
            <a:r>
              <a:rPr lang="en-US" altLang="zh-CN" sz="2400" b="0" i="0" dirty="0">
                <a:solidFill>
                  <a:srgbClr val="000000"/>
                </a:solidFill>
                <a:latin typeface="Times New Roman" panose="02020603050405020304" pitchFamily="34" charset="0"/>
                <a:ea typeface="微软雅黑" panose="020B0503020204020204" pitchFamily="34" charset="-122"/>
                <a:cs typeface="Times New Roman" panose="02020603050405020304" pitchFamily="34" charset="-120"/>
              </a:rPr>
              <a:t>依据下面小情境，判断下列说法对错。</a:t>
            </a:r>
            <a:r>
              <a:rPr lang="en-US" altLang="zh-CN" sz="2400" b="0" i="0" dirty="0">
                <a:solidFill>
                  <a:srgbClr val="000000"/>
                </a:solidFill>
                <a:latin typeface="宋体" panose="02010600030101010101" pitchFamily="2" charset="-122"/>
                <a:ea typeface="宋体" panose="02010600030101010101" pitchFamily="2" charset="-122"/>
                <a:cs typeface="宋体" panose="02010600030101010101" pitchFamily="34" charset="-120"/>
              </a:rPr>
              <a:t> </a:t>
            </a:r>
            <a:r>
              <a:rPr lang="en-US" altLang="zh-CN" sz="2400" b="0" i="0" dirty="0">
                <a:solidFill>
                  <a:srgbClr val="000000"/>
                </a:solidFill>
                <a:latin typeface="Times New Roman" panose="02020603050405020304" pitchFamily="34" charset="0"/>
                <a:ea typeface="微软雅黑" panose="020B0503020204020204" pitchFamily="34" charset="-122"/>
                <a:cs typeface="Times New Roman" panose="02020603050405020304" pitchFamily="34" charset="-120"/>
              </a:rPr>
              <a:t>田径运动场跑道周长是400米</a:t>
            </a:r>
            <a:r>
              <a:rPr lang="en-US" altLang="zh-CN" sz="2400" b="0" i="0">
                <a:solidFill>
                  <a:srgbClr val="000000"/>
                </a:solidFill>
                <a:latin typeface="Times New Roman" panose="02020603050405020304" pitchFamily="34" charset="0"/>
                <a:ea typeface="微软雅黑" panose="020B0503020204020204" pitchFamily="34" charset="-122"/>
                <a:cs typeface="Times New Roman" panose="02020603050405020304" pitchFamily="34" charset="-120"/>
              </a:rPr>
              <a:t>，在某次</a:t>
            </a:r>
            <a:endParaRPr lang="en-US" altLang="zh-CN" sz="2400" b="0" i="0">
              <a:solidFill>
                <a:srgbClr val="000000"/>
              </a:solidFill>
              <a:latin typeface="Times New Roman" panose="02020603050405020304" pitchFamily="34" charset="0"/>
              <a:ea typeface="微软雅黑" panose="020B0503020204020204" pitchFamily="34" charset="-122"/>
              <a:cs typeface="Times New Roman" panose="02020603050405020304" pitchFamily="34" charset="-120"/>
            </a:endParaRPr>
          </a:p>
          <a:p>
            <a:pPr latinLnBrk="1">
              <a:lnSpc>
                <a:spcPts val="4400"/>
              </a:lnSpc>
            </a:pPr>
            <a:r>
              <a:rPr lang="en-US" altLang="zh-CN" sz="2400" b="0" i="0">
                <a:solidFill>
                  <a:srgbClr val="000000"/>
                </a:solidFill>
                <a:latin typeface="Times New Roman" panose="02020603050405020304" pitchFamily="34" charset="0"/>
                <a:ea typeface="微软雅黑" panose="020B0503020204020204" pitchFamily="34" charset="-122"/>
                <a:cs typeface="Times New Roman" panose="02020603050405020304" pitchFamily="34" charset="-120"/>
              </a:rPr>
              <a:t>运动会</a:t>
            </a:r>
            <a:r>
              <a:rPr lang="en-US" altLang="zh-CN" sz="2400" b="0" i="0" dirty="0">
                <a:solidFill>
                  <a:srgbClr val="000000"/>
                </a:solidFill>
                <a:latin typeface="Times New Roman" panose="02020603050405020304" pitchFamily="34" charset="0"/>
                <a:ea typeface="微软雅黑" panose="020B0503020204020204" pitchFamily="34" charset="-122"/>
                <a:cs typeface="Times New Roman" panose="02020603050405020304" pitchFamily="34" charset="-120"/>
              </a:rPr>
              <a:t>400米比赛中，一共有六名同学参加比赛，处在第一道的同学成绩是1</a:t>
            </a:r>
            <a:r>
              <a:rPr lang="en-US" altLang="zh-CN" sz="2400" b="0" i="0">
                <a:solidFill>
                  <a:srgbClr val="000000"/>
                </a:solidFill>
                <a:latin typeface="Times New Roman" panose="02020603050405020304" pitchFamily="34" charset="0"/>
                <a:ea typeface="微软雅黑" panose="020B0503020204020204" pitchFamily="34" charset="-122"/>
                <a:cs typeface="Times New Roman" panose="02020603050405020304" pitchFamily="34" charset="-120"/>
              </a:rPr>
              <a:t>分04</a:t>
            </a:r>
            <a:endParaRPr lang="en-US" altLang="zh-CN" sz="2400" b="0" i="0">
              <a:solidFill>
                <a:srgbClr val="000000"/>
              </a:solidFill>
              <a:latin typeface="Times New Roman" panose="02020603050405020304" pitchFamily="34" charset="0"/>
              <a:ea typeface="微软雅黑" panose="020B0503020204020204" pitchFamily="34" charset="-122"/>
              <a:cs typeface="Times New Roman" panose="02020603050405020304" pitchFamily="34" charset="-120"/>
            </a:endParaRPr>
          </a:p>
          <a:p>
            <a:pPr latinLnBrk="1">
              <a:lnSpc>
                <a:spcPts val="4200"/>
              </a:lnSpc>
            </a:pPr>
            <a:r>
              <a:rPr lang="en-US" altLang="zh-CN" sz="2400" b="0" i="0">
                <a:solidFill>
                  <a:srgbClr val="000000"/>
                </a:solidFill>
                <a:latin typeface="Times New Roman" panose="02020603050405020304" pitchFamily="34" charset="0"/>
                <a:ea typeface="微软雅黑" panose="020B0503020204020204" pitchFamily="34" charset="-122"/>
                <a:cs typeface="Times New Roman" panose="02020603050405020304" pitchFamily="34" charset="-120"/>
              </a:rPr>
              <a:t>秒</a:t>
            </a:r>
            <a:r>
              <a:rPr lang="en-US" altLang="zh-CN" sz="2400" b="0" i="0" dirty="0">
                <a:solidFill>
                  <a:srgbClr val="000000"/>
                </a:solidFill>
                <a:latin typeface="Times New Roman" panose="02020603050405020304" pitchFamily="34" charset="0"/>
                <a:ea typeface="微软雅黑" panose="020B0503020204020204" pitchFamily="34" charset="-122"/>
                <a:cs typeface="Times New Roman" panose="02020603050405020304" pitchFamily="34" charset="-120"/>
              </a:rPr>
              <a:t>，处在第三道的同学成绩是59秒且获得冠军。请判断：</a:t>
            </a:r>
            <a:endParaRPr lang="en-US" altLang="zh-CN" sz="2400" dirty="0"/>
          </a:p>
        </p:txBody>
      </p:sp>
      <p:sp>
        <p:nvSpPr>
          <p:cNvPr id="4" name="QT_7_BD.26_1#44e42462a?pid=623d4d736&amp;color=0,0,0&amp;vtp=1&amp;bbb=1"/>
          <p:cNvSpPr/>
          <p:nvPr/>
        </p:nvSpPr>
        <p:spPr>
          <a:xfrm>
            <a:off x="612648" y="2718850"/>
            <a:ext cx="10963656" cy="474599"/>
          </a:xfrm>
          <a:prstGeom prst="rect">
            <a:avLst/>
          </a:prstGeom>
          <a:noFill/>
        </p:spPr>
        <p:txBody>
          <a:bodyPr wrap="none" lIns="0" tIns="0" rIns="0" bIns="0" rtlCol="0" anchor="t"/>
          <a:lstStyle/>
          <a:p>
            <a:pPr algn="l" latinLnBrk="1">
              <a:lnSpc>
                <a:spcPts val="4200"/>
              </a:lnSpc>
            </a:pPr>
            <a:r>
              <a:rPr lang="en-US" altLang="zh-CN" sz="2400" b="0" i="0" dirty="0">
                <a:solidFill>
                  <a:srgbClr val="AE8CBB"/>
                </a:solidFill>
                <a:latin typeface="Times New Roman" panose="02020603050405020304" pitchFamily="34" charset="0"/>
                <a:ea typeface="微软雅黑" panose="020B0503020204020204" pitchFamily="34" charset="-122"/>
                <a:cs typeface="Times New Roman" panose="02020603050405020304" pitchFamily="34" charset="-120"/>
              </a:rPr>
              <a:t>（1）</a:t>
            </a:r>
            <a:r>
              <a:rPr lang="en-US" altLang="zh-CN" sz="2400" b="0" i="0" dirty="0">
                <a:solidFill>
                  <a:srgbClr val="AE8CBB"/>
                </a:solidFill>
                <a:latin typeface="宋体" panose="02010600030101010101" pitchFamily="2" charset="-122"/>
                <a:ea typeface="宋体" panose="02010600030101010101" pitchFamily="2" charset="-122"/>
                <a:cs typeface="宋体" panose="02010600030101010101" pitchFamily="34" charset="-120"/>
              </a:rPr>
              <a:t> </a:t>
            </a:r>
            <a:r>
              <a:rPr lang="en-US" altLang="zh-CN" sz="2400" b="0" i="0" dirty="0">
                <a:solidFill>
                  <a:srgbClr val="000000"/>
                </a:solidFill>
                <a:latin typeface="Times New Roman" panose="02020603050405020304" pitchFamily="34" charset="0"/>
                <a:ea typeface="微软雅黑" panose="020B0503020204020204" pitchFamily="34" charset="-122"/>
                <a:cs typeface="Times New Roman" panose="02020603050405020304" pitchFamily="34" charset="-120"/>
              </a:rPr>
              <a:t>分析运动员起跑动作时，</a:t>
            </a:r>
            <a:r>
              <a:rPr lang="en-US" altLang="zh-CN" sz="2400" b="0" i="0">
                <a:solidFill>
                  <a:srgbClr val="000000"/>
                </a:solidFill>
                <a:latin typeface="Times New Roman" panose="02020603050405020304" pitchFamily="34" charset="0"/>
                <a:ea typeface="微软雅黑" panose="020B0503020204020204" pitchFamily="34" charset="-122"/>
                <a:cs typeface="Times New Roman" panose="02020603050405020304" pitchFamily="34" charset="-120"/>
              </a:rPr>
              <a:t>可把运动员看成质点。(</a:t>
            </a:r>
            <a:r>
              <a:rPr lang="en-US" altLang="zh-CN" sz="2400" b="0" i="0">
                <a:solidFill>
                  <a:srgbClr val="000000"/>
                </a:solidFill>
                <a:latin typeface="宋体" panose="02010600030101010101" pitchFamily="2" charset="-122"/>
                <a:ea typeface="宋体" panose="02010600030101010101" pitchFamily="2" charset="-122"/>
                <a:cs typeface="宋体" panose="02010600030101010101" pitchFamily="34" charset="-120"/>
              </a:rPr>
              <a:t> </a:t>
            </a:r>
            <a:r>
              <a:rPr lang="en-US" altLang="zh-CN" sz="2400" b="1" i="0">
                <a:solidFill>
                  <a:srgbClr val="000000"/>
                </a:solidFill>
                <a:latin typeface="宋体" panose="02010600030101010101" pitchFamily="2" charset="-122"/>
                <a:ea typeface="宋体" panose="02010600030101010101" pitchFamily="2" charset="-122"/>
                <a:cs typeface="宋体" panose="02010600030101010101" pitchFamily="34" charset="-120"/>
              </a:rPr>
              <a:t>   </a:t>
            </a:r>
            <a:r>
              <a:rPr lang="en-US" altLang="zh-CN" sz="2400" b="0" i="0">
                <a:solidFill>
                  <a:srgbClr val="000000"/>
                </a:solidFill>
                <a:latin typeface="Times New Roman" panose="02020603050405020304" pitchFamily="34" charset="0"/>
                <a:ea typeface="微软雅黑" panose="020B0503020204020204" pitchFamily="34" charset="-122"/>
                <a:cs typeface="Times New Roman" panose="02020603050405020304" pitchFamily="34" charset="-120"/>
              </a:rPr>
              <a:t>)</a:t>
            </a:r>
            <a:endParaRPr lang="en-US" altLang="zh-CN" sz="2400" dirty="0"/>
          </a:p>
        </p:txBody>
      </p:sp>
      <p:sp>
        <p:nvSpPr>
          <p:cNvPr id="5" name="QT_7_AN.27_1#44e42462a.bracket?pid=623d4d736&amp;color=0,0,0&amp;vpa=16&amp;vtp=1"/>
          <p:cNvSpPr/>
          <p:nvPr/>
        </p:nvSpPr>
        <p:spPr>
          <a:xfrm>
            <a:off x="8046117" y="2707420"/>
            <a:ext cx="527050" cy="474599"/>
          </a:xfrm>
          <a:prstGeom prst="rect">
            <a:avLst/>
          </a:prstGeom>
          <a:noFill/>
        </p:spPr>
        <p:txBody>
          <a:bodyPr wrap="none" lIns="0" tIns="0" rIns="0" bIns="0" rtlCol="0" anchor="t"/>
          <a:lstStyle/>
          <a:p>
            <a:pPr algn="ctr" latinLnBrk="1">
              <a:lnSpc>
                <a:spcPts val="4200"/>
              </a:lnSpc>
            </a:pPr>
            <a:r>
              <a:rPr lang="en-US" altLang="zh-CN" sz="2400" b="1" i="0" dirty="0">
                <a:solidFill>
                  <a:srgbClr val="FF0000"/>
                </a:solidFill>
                <a:latin typeface="Times New Roman" panose="02020603050405020304" pitchFamily="34" charset="0"/>
                <a:ea typeface="楷体" panose="02010609060101010101" pitchFamily="34" charset="-122"/>
                <a:cs typeface="Times New Roman" panose="02020603050405020304" pitchFamily="34" charset="-120"/>
              </a:rPr>
              <a:t>×</a:t>
            </a:r>
            <a:endParaRPr lang="en-US" altLang="zh-CN" sz="2400" dirty="0"/>
          </a:p>
        </p:txBody>
      </p:sp>
      <p:sp>
        <p:nvSpPr>
          <p:cNvPr id="6" name="QT_7_BD.28_1#5f0d39b71?pid=623d4d736&amp;color=0,0,0&amp;vtp=1&amp;bbb=1"/>
          <p:cNvSpPr/>
          <p:nvPr/>
        </p:nvSpPr>
        <p:spPr>
          <a:xfrm>
            <a:off x="612648" y="3253520"/>
            <a:ext cx="10963656" cy="474599"/>
          </a:xfrm>
          <a:prstGeom prst="rect">
            <a:avLst/>
          </a:prstGeom>
          <a:noFill/>
        </p:spPr>
        <p:txBody>
          <a:bodyPr wrap="none" lIns="0" tIns="0" rIns="0" bIns="0" rtlCol="0" anchor="t"/>
          <a:lstStyle/>
          <a:p>
            <a:pPr algn="l" latinLnBrk="1">
              <a:lnSpc>
                <a:spcPts val="4200"/>
              </a:lnSpc>
            </a:pPr>
            <a:r>
              <a:rPr lang="en-US" altLang="zh-CN" sz="2400" b="0" i="0" dirty="0">
                <a:solidFill>
                  <a:srgbClr val="AE8CBB"/>
                </a:solidFill>
                <a:latin typeface="Times New Roman" panose="02020603050405020304" pitchFamily="34" charset="0"/>
                <a:ea typeface="微软雅黑" panose="020B0503020204020204" pitchFamily="34" charset="-122"/>
                <a:cs typeface="Times New Roman" panose="02020603050405020304" pitchFamily="34" charset="-120"/>
              </a:rPr>
              <a:t>（2）</a:t>
            </a:r>
            <a:r>
              <a:rPr lang="en-US" altLang="zh-CN" sz="2400" b="0" i="0" dirty="0">
                <a:solidFill>
                  <a:srgbClr val="AE8CBB"/>
                </a:solidFill>
                <a:latin typeface="宋体" panose="02010600030101010101" pitchFamily="2" charset="-122"/>
                <a:ea typeface="宋体" panose="02010600030101010101" pitchFamily="2" charset="-122"/>
                <a:cs typeface="宋体" panose="02010600030101010101" pitchFamily="34" charset="-120"/>
              </a:rPr>
              <a:t> </a:t>
            </a:r>
            <a:r>
              <a:rPr lang="en-US" altLang="zh-CN" sz="2400" b="0" i="0" dirty="0">
                <a:solidFill>
                  <a:srgbClr val="000000"/>
                </a:solidFill>
                <a:latin typeface="Times New Roman" panose="02020603050405020304" pitchFamily="34" charset="0"/>
                <a:ea typeface="微软雅黑" panose="020B0503020204020204" pitchFamily="34" charset="-122"/>
                <a:cs typeface="Times New Roman" panose="02020603050405020304" pitchFamily="34" charset="-120"/>
              </a:rPr>
              <a:t>情境中的“1分04秒”“59秒”</a:t>
            </a:r>
            <a:r>
              <a:rPr lang="en-US" altLang="zh-CN" sz="2400" b="0" i="0">
                <a:solidFill>
                  <a:srgbClr val="000000"/>
                </a:solidFill>
                <a:latin typeface="Times New Roman" panose="02020603050405020304" pitchFamily="34" charset="0"/>
                <a:ea typeface="微软雅黑" panose="020B0503020204020204" pitchFamily="34" charset="-122"/>
                <a:cs typeface="Times New Roman" panose="02020603050405020304" pitchFamily="34" charset="-120"/>
              </a:rPr>
              <a:t>实际上指的是时间间隔。(</a:t>
            </a:r>
            <a:r>
              <a:rPr lang="en-US" altLang="zh-CN" sz="2400" b="0" i="0">
                <a:solidFill>
                  <a:srgbClr val="000000"/>
                </a:solidFill>
                <a:latin typeface="宋体" panose="02010600030101010101" pitchFamily="2" charset="-122"/>
                <a:ea typeface="宋体" panose="02010600030101010101" pitchFamily="2" charset="-122"/>
                <a:cs typeface="宋体" panose="02010600030101010101" pitchFamily="34" charset="-120"/>
              </a:rPr>
              <a:t> </a:t>
            </a:r>
            <a:r>
              <a:rPr lang="en-US" altLang="zh-CN" sz="2400" b="1" i="0">
                <a:solidFill>
                  <a:srgbClr val="000000"/>
                </a:solidFill>
                <a:latin typeface="宋体" panose="02010600030101010101" pitchFamily="2" charset="-122"/>
                <a:ea typeface="宋体" panose="02010600030101010101" pitchFamily="2" charset="-122"/>
                <a:cs typeface="宋体" panose="02010600030101010101" pitchFamily="34" charset="-120"/>
              </a:rPr>
              <a:t>   </a:t>
            </a:r>
            <a:r>
              <a:rPr lang="en-US" altLang="zh-CN" sz="2400" b="0" i="0">
                <a:solidFill>
                  <a:srgbClr val="000000"/>
                </a:solidFill>
                <a:latin typeface="Times New Roman" panose="02020603050405020304" pitchFamily="34" charset="0"/>
                <a:ea typeface="微软雅黑" panose="020B0503020204020204" pitchFamily="34" charset="-122"/>
                <a:cs typeface="Times New Roman" panose="02020603050405020304" pitchFamily="34" charset="-120"/>
              </a:rPr>
              <a:t>)</a:t>
            </a:r>
            <a:endParaRPr lang="en-US" altLang="zh-CN" sz="2400" dirty="0"/>
          </a:p>
        </p:txBody>
      </p:sp>
      <p:sp>
        <p:nvSpPr>
          <p:cNvPr id="7" name="QT_7_AN.29_1#5f0d39b71.bracket?pid=623d4d736&amp;color=0,0,0&amp;vpa=17&amp;vtp=1"/>
          <p:cNvSpPr/>
          <p:nvPr/>
        </p:nvSpPr>
        <p:spPr>
          <a:xfrm>
            <a:off x="8496967" y="3242090"/>
            <a:ext cx="387350" cy="478600"/>
          </a:xfrm>
          <a:prstGeom prst="rect">
            <a:avLst/>
          </a:prstGeom>
          <a:noFill/>
        </p:spPr>
        <p:txBody>
          <a:bodyPr wrap="none" lIns="0" tIns="0" rIns="0" bIns="0" rtlCol="0" anchor="t"/>
          <a:lstStyle/>
          <a:p>
            <a:pPr algn="ctr" latinLnBrk="1">
              <a:lnSpc>
                <a:spcPts val="4200"/>
              </a:lnSpc>
            </a:pPr>
            <a:r>
              <a:rPr lang="en-US" altLang="zh-CN" sz="2400" b="1" i="0" dirty="0">
                <a:solidFill>
                  <a:srgbClr val="FF0000"/>
                </a:solidFill>
                <a:latin typeface="Times New Roman" panose="02020603050405020304" pitchFamily="34" charset="0"/>
                <a:ea typeface="楷体" panose="02010609060101010101" pitchFamily="34" charset="-122"/>
                <a:cs typeface="Times New Roman" panose="02020603050405020304" pitchFamily="34" charset="-120"/>
              </a:rPr>
              <a:t>√</a:t>
            </a:r>
            <a:endParaRPr lang="en-US" altLang="zh-CN" sz="2400" dirty="0"/>
          </a:p>
        </p:txBody>
      </p:sp>
      <p:sp>
        <p:nvSpPr>
          <p:cNvPr id="8" name="QT_7_BD.30_1#ef7ed623f?pid=623d4d736&amp;color=0,0,0&amp;vtp=1&amp;bbb=1"/>
          <p:cNvSpPr/>
          <p:nvPr/>
        </p:nvSpPr>
        <p:spPr>
          <a:xfrm>
            <a:off x="612648" y="3788190"/>
            <a:ext cx="10963656" cy="474599"/>
          </a:xfrm>
          <a:prstGeom prst="rect">
            <a:avLst/>
          </a:prstGeom>
          <a:noFill/>
        </p:spPr>
        <p:txBody>
          <a:bodyPr wrap="none" lIns="0" tIns="0" rIns="0" bIns="0" rtlCol="0" anchor="t"/>
          <a:lstStyle/>
          <a:p>
            <a:pPr algn="l" latinLnBrk="1">
              <a:lnSpc>
                <a:spcPts val="4200"/>
              </a:lnSpc>
            </a:pPr>
            <a:r>
              <a:rPr lang="en-US" altLang="zh-CN" sz="2400" b="0" i="0" dirty="0">
                <a:solidFill>
                  <a:srgbClr val="AE8CBB"/>
                </a:solidFill>
                <a:latin typeface="Times New Roman" panose="02020603050405020304" pitchFamily="34" charset="0"/>
                <a:ea typeface="微软雅黑" panose="020B0503020204020204" pitchFamily="34" charset="-122"/>
                <a:cs typeface="Times New Roman" panose="02020603050405020304" pitchFamily="34" charset="-120"/>
              </a:rPr>
              <a:t>（3）</a:t>
            </a:r>
            <a:r>
              <a:rPr lang="en-US" altLang="zh-CN" sz="2400" b="0" i="0" dirty="0">
                <a:solidFill>
                  <a:srgbClr val="AE8CBB"/>
                </a:solidFill>
                <a:latin typeface="宋体" panose="02010600030101010101" pitchFamily="2" charset="-122"/>
                <a:ea typeface="宋体" panose="02010600030101010101" pitchFamily="2" charset="-122"/>
                <a:cs typeface="宋体" panose="02010600030101010101" pitchFamily="34" charset="-120"/>
              </a:rPr>
              <a:t> </a:t>
            </a:r>
            <a:r>
              <a:rPr lang="en-US" altLang="zh-CN" sz="2400" b="0" i="0">
                <a:solidFill>
                  <a:srgbClr val="000000"/>
                </a:solidFill>
                <a:latin typeface="Times New Roman" panose="02020603050405020304" pitchFamily="34" charset="0"/>
                <a:ea typeface="微软雅黑" panose="020B0503020204020204" pitchFamily="34" charset="-122"/>
                <a:cs typeface="Times New Roman" panose="02020603050405020304" pitchFamily="34" charset="-120"/>
              </a:rPr>
              <a:t>运动员从起点到终点的位移等于路程。(</a:t>
            </a:r>
            <a:r>
              <a:rPr lang="en-US" altLang="zh-CN" sz="2400" b="0" i="0">
                <a:solidFill>
                  <a:srgbClr val="000000"/>
                </a:solidFill>
                <a:latin typeface="宋体" panose="02010600030101010101" pitchFamily="2" charset="-122"/>
                <a:ea typeface="宋体" panose="02010600030101010101" pitchFamily="2" charset="-122"/>
                <a:cs typeface="宋体" panose="02010600030101010101" pitchFamily="34" charset="-120"/>
              </a:rPr>
              <a:t> </a:t>
            </a:r>
            <a:r>
              <a:rPr lang="en-US" altLang="zh-CN" sz="2400" b="1" i="0">
                <a:solidFill>
                  <a:srgbClr val="000000"/>
                </a:solidFill>
                <a:latin typeface="宋体" panose="02010600030101010101" pitchFamily="2" charset="-122"/>
                <a:ea typeface="宋体" panose="02010600030101010101" pitchFamily="2" charset="-122"/>
                <a:cs typeface="宋体" panose="02010600030101010101" pitchFamily="34" charset="-120"/>
              </a:rPr>
              <a:t>   </a:t>
            </a:r>
            <a:r>
              <a:rPr lang="en-US" altLang="zh-CN" sz="2400" b="0" i="0">
                <a:solidFill>
                  <a:srgbClr val="000000"/>
                </a:solidFill>
                <a:latin typeface="Times New Roman" panose="02020603050405020304" pitchFamily="34" charset="0"/>
                <a:ea typeface="微软雅黑" panose="020B0503020204020204" pitchFamily="34" charset="-122"/>
                <a:cs typeface="Times New Roman" panose="02020603050405020304" pitchFamily="34" charset="-120"/>
              </a:rPr>
              <a:t>)</a:t>
            </a:r>
            <a:endParaRPr lang="en-US" altLang="zh-CN" sz="2400" dirty="0"/>
          </a:p>
        </p:txBody>
      </p:sp>
      <p:sp>
        <p:nvSpPr>
          <p:cNvPr id="9" name="QT_7_AN.31_1#ef7ed623f.bracket?pid=623d4d736&amp;color=0,0,0&amp;vpa=18&amp;vtp=1"/>
          <p:cNvSpPr/>
          <p:nvPr/>
        </p:nvSpPr>
        <p:spPr>
          <a:xfrm>
            <a:off x="6826917" y="3776760"/>
            <a:ext cx="527050" cy="474599"/>
          </a:xfrm>
          <a:prstGeom prst="rect">
            <a:avLst/>
          </a:prstGeom>
          <a:noFill/>
        </p:spPr>
        <p:txBody>
          <a:bodyPr wrap="none" lIns="0" tIns="0" rIns="0" bIns="0" rtlCol="0" anchor="t"/>
          <a:lstStyle/>
          <a:p>
            <a:pPr algn="ctr" latinLnBrk="1">
              <a:lnSpc>
                <a:spcPts val="4200"/>
              </a:lnSpc>
            </a:pPr>
            <a:r>
              <a:rPr lang="en-US" altLang="zh-CN" sz="2400" b="1" i="0" dirty="0">
                <a:solidFill>
                  <a:srgbClr val="FF0000"/>
                </a:solidFill>
                <a:latin typeface="Times New Roman" panose="02020603050405020304" pitchFamily="34" charset="0"/>
                <a:ea typeface="楷体" panose="02010609060101010101" pitchFamily="34" charset="-122"/>
                <a:cs typeface="Times New Roman" panose="02020603050405020304" pitchFamily="34" charset="-120"/>
              </a:rPr>
              <a:t>×</a:t>
            </a:r>
            <a:endParaRPr lang="en-US" altLang="zh-CN" sz="2400" dirty="0"/>
          </a:p>
        </p:txBody>
      </p:sp>
      <p:sp>
        <p:nvSpPr>
          <p:cNvPr id="10" name="QT_7_BD.32_1#0f6f4bd02?pid=623d4d736&amp;color=0,0,0&amp;vtp=1&amp;bbb=1&amp;hb=1"/>
          <p:cNvSpPr/>
          <p:nvPr/>
        </p:nvSpPr>
        <p:spPr>
          <a:xfrm>
            <a:off x="612648" y="4329528"/>
            <a:ext cx="10963656" cy="1033399"/>
          </a:xfrm>
          <a:prstGeom prst="rect">
            <a:avLst/>
          </a:prstGeom>
          <a:noFill/>
        </p:spPr>
        <p:txBody>
          <a:bodyPr wrap="none" lIns="0" tIns="0" rIns="0" bIns="0" rtlCol="0" anchor="t"/>
          <a:lstStyle/>
          <a:p>
            <a:pPr algn="l" latinLnBrk="1">
              <a:lnSpc>
                <a:spcPts val="4400"/>
              </a:lnSpc>
            </a:pPr>
            <a:r>
              <a:rPr lang="en-US" altLang="zh-CN" sz="2400" b="0" i="0" dirty="0">
                <a:solidFill>
                  <a:srgbClr val="AE8CBB"/>
                </a:solidFill>
                <a:latin typeface="Times New Roman" panose="02020603050405020304" pitchFamily="34" charset="0"/>
                <a:ea typeface="微软雅黑" panose="020B0503020204020204" pitchFamily="34" charset="-122"/>
                <a:cs typeface="Times New Roman" panose="02020603050405020304" pitchFamily="34" charset="-120"/>
              </a:rPr>
              <a:t>（4）</a:t>
            </a:r>
            <a:r>
              <a:rPr lang="en-US" altLang="zh-CN" sz="2400" b="0" i="0" dirty="0">
                <a:solidFill>
                  <a:srgbClr val="AE8CBB"/>
                </a:solidFill>
                <a:latin typeface="宋体" panose="02010600030101010101" pitchFamily="2" charset="-122"/>
                <a:ea typeface="宋体" panose="02010600030101010101" pitchFamily="2" charset="-122"/>
                <a:cs typeface="宋体" panose="02010600030101010101" pitchFamily="34" charset="-120"/>
              </a:rPr>
              <a:t> </a:t>
            </a:r>
            <a:r>
              <a:rPr lang="en-US" altLang="zh-CN" sz="2400" b="0" i="0">
                <a:solidFill>
                  <a:srgbClr val="000000"/>
                </a:solidFill>
                <a:latin typeface="Times New Roman" panose="02020603050405020304" pitchFamily="34" charset="0"/>
                <a:ea typeface="微软雅黑" panose="020B0503020204020204" pitchFamily="34" charset="-122"/>
                <a:cs typeface="Times New Roman" panose="02020603050405020304" pitchFamily="34" charset="-120"/>
              </a:rPr>
              <a:t>运动员跑一半时的瞬时速度方向就是运动员在该时刻或该位置的运动方向。</a:t>
            </a:r>
            <a:endParaRPr lang="en-US" altLang="zh-CN" sz="2400" b="0" i="0">
              <a:solidFill>
                <a:srgbClr val="000000"/>
              </a:solidFill>
              <a:latin typeface="Times New Roman" panose="02020603050405020304" pitchFamily="34" charset="0"/>
              <a:ea typeface="微软雅黑" panose="020B0503020204020204" pitchFamily="34" charset="-122"/>
              <a:cs typeface="Times New Roman" panose="02020603050405020304" pitchFamily="34" charset="-120"/>
            </a:endParaRPr>
          </a:p>
          <a:p>
            <a:pPr latinLnBrk="1">
              <a:lnSpc>
                <a:spcPts val="4200"/>
              </a:lnSpc>
            </a:pPr>
            <a:r>
              <a:rPr lang="en-US" altLang="zh-CN" sz="2400" b="0" i="0">
                <a:solidFill>
                  <a:srgbClr val="000000"/>
                </a:solidFill>
                <a:latin typeface="Times New Roman" panose="02020603050405020304" pitchFamily="34" charset="0"/>
                <a:ea typeface="微软雅黑" panose="020B0503020204020204" pitchFamily="34" charset="-122"/>
                <a:cs typeface="Times New Roman" panose="02020603050405020304" pitchFamily="34" charset="-120"/>
              </a:rPr>
              <a:t>(</a:t>
            </a:r>
            <a:r>
              <a:rPr lang="en-US" altLang="zh-CN" sz="2400" b="0" i="0">
                <a:solidFill>
                  <a:srgbClr val="000000"/>
                </a:solidFill>
                <a:latin typeface="宋体" panose="02010600030101010101" pitchFamily="2" charset="-122"/>
                <a:ea typeface="宋体" panose="02010600030101010101" pitchFamily="2" charset="-122"/>
                <a:cs typeface="宋体" panose="02010600030101010101" pitchFamily="34" charset="-120"/>
              </a:rPr>
              <a:t> </a:t>
            </a:r>
            <a:r>
              <a:rPr lang="en-US" altLang="zh-CN" sz="2400" b="1" i="0">
                <a:solidFill>
                  <a:srgbClr val="000000"/>
                </a:solidFill>
                <a:latin typeface="宋体" panose="02010600030101010101" pitchFamily="2" charset="-122"/>
                <a:ea typeface="宋体" panose="02010600030101010101" pitchFamily="2" charset="-122"/>
                <a:cs typeface="宋体" panose="02010600030101010101" pitchFamily="34" charset="-120"/>
              </a:rPr>
              <a:t>   </a:t>
            </a:r>
            <a:r>
              <a:rPr lang="en-US" altLang="zh-CN" sz="2400" b="0" i="0">
                <a:solidFill>
                  <a:srgbClr val="000000"/>
                </a:solidFill>
                <a:latin typeface="Times New Roman" panose="02020603050405020304" pitchFamily="34" charset="0"/>
                <a:ea typeface="微软雅黑" panose="020B0503020204020204" pitchFamily="34" charset="-122"/>
                <a:cs typeface="Times New Roman" panose="02020603050405020304" pitchFamily="34" charset="-120"/>
              </a:rPr>
              <a:t>)</a:t>
            </a:r>
            <a:endParaRPr lang="en-US" altLang="zh-CN" sz="2400" dirty="0"/>
          </a:p>
        </p:txBody>
      </p:sp>
      <p:sp>
        <p:nvSpPr>
          <p:cNvPr id="11" name="QT_7_AN.33_1#0f6f4bd02.bracket?pid=623d4d736&amp;color=0,0,0&amp;vpa=19&amp;vtp=1"/>
          <p:cNvSpPr/>
          <p:nvPr/>
        </p:nvSpPr>
        <p:spPr>
          <a:xfrm>
            <a:off x="794416" y="4876898"/>
            <a:ext cx="387350" cy="478600"/>
          </a:xfrm>
          <a:prstGeom prst="rect">
            <a:avLst/>
          </a:prstGeom>
          <a:noFill/>
        </p:spPr>
        <p:txBody>
          <a:bodyPr wrap="none" lIns="0" tIns="0" rIns="0" bIns="0" rtlCol="0" anchor="t"/>
          <a:lstStyle/>
          <a:p>
            <a:pPr algn="ctr" latinLnBrk="1">
              <a:lnSpc>
                <a:spcPts val="4200"/>
              </a:lnSpc>
            </a:pPr>
            <a:r>
              <a:rPr lang="en-US" altLang="zh-CN" sz="2400" b="1" i="0" dirty="0">
                <a:solidFill>
                  <a:srgbClr val="FF0000"/>
                </a:solidFill>
                <a:latin typeface="Times New Roman" panose="02020603050405020304" pitchFamily="34" charset="0"/>
                <a:ea typeface="楷体" panose="02010609060101010101" pitchFamily="34" charset="-122"/>
                <a:cs typeface="Times New Roman" panose="02020603050405020304" pitchFamily="34" charset="-120"/>
              </a:rPr>
              <a:t>√</a:t>
            </a:r>
            <a:endParaRPr lang="en-US" altLang="zh-CN" sz="2400" dirty="0"/>
          </a:p>
        </p:txBody>
      </p:sp>
      <mc:AlternateContent xmlns:mc="http://schemas.openxmlformats.org/markup-compatibility/2006">
        <mc:Choice xmlns:a14="http://schemas.microsoft.com/office/drawing/2010/main" Requires="a14">
          <p:sp>
            <p:nvSpPr>
              <p:cNvPr id="12" name="QT_7_BD.34_1#3002291cb?pid=623d4d736&amp;color=0,0,0&amp;vtp=1&amp;bbb=1"/>
              <p:cNvSpPr/>
              <p:nvPr/>
            </p:nvSpPr>
            <p:spPr>
              <a:xfrm>
                <a:off x="612648" y="5426490"/>
                <a:ext cx="10963656" cy="474599"/>
              </a:xfrm>
              <a:prstGeom prst="rect">
                <a:avLst/>
              </a:prstGeom>
              <a:noFill/>
            </p:spPr>
            <p:txBody>
              <a:bodyPr wrap="none" lIns="0" tIns="0" rIns="0" bIns="0" rtlCol="0" anchor="t"/>
              <a:lstStyle/>
              <a:p>
                <a:pPr algn="l" latinLnBrk="1">
                  <a:lnSpc>
                    <a:spcPts val="4200"/>
                  </a:lnSpc>
                </a:pPr>
                <a:r>
                  <a:rPr lang="en-US" altLang="zh-CN" sz="2400" b="0" i="0" dirty="0">
                    <a:solidFill>
                      <a:srgbClr val="AE8CBB"/>
                    </a:solidFill>
                    <a:latin typeface="Times New Roman" panose="02020603050405020304" pitchFamily="34" charset="0"/>
                    <a:ea typeface="微软雅黑" panose="020B0503020204020204" pitchFamily="34" charset="-122"/>
                    <a:cs typeface="Times New Roman" panose="02020603050405020304" pitchFamily="34" charset="-120"/>
                  </a:rPr>
                  <a:t>（5）</a:t>
                </a:r>
                <a:r>
                  <a:rPr lang="en-US" altLang="zh-CN" sz="2400" b="0" i="0" dirty="0">
                    <a:solidFill>
                      <a:srgbClr val="AE8CBB"/>
                    </a:solidFill>
                    <a:latin typeface="宋体" panose="02010600030101010101" pitchFamily="2" charset="-122"/>
                    <a:ea typeface="宋体" panose="02010600030101010101" pitchFamily="2" charset="-122"/>
                    <a:cs typeface="宋体" panose="02010600030101010101" pitchFamily="34" charset="-120"/>
                  </a:rPr>
                  <a:t> </a:t>
                </a:r>
                <a:r>
                  <a:rPr lang="en-US" altLang="zh-CN" sz="2400" b="0" i="0" dirty="0">
                    <a:solidFill>
                      <a:srgbClr val="000000"/>
                    </a:solidFill>
                    <a:latin typeface="Times New Roman" panose="02020603050405020304" pitchFamily="34" charset="0"/>
                    <a:ea typeface="微软雅黑" panose="020B0503020204020204" pitchFamily="34" charset="-122"/>
                    <a:cs typeface="Times New Roman" panose="02020603050405020304" pitchFamily="34" charset="-120"/>
                  </a:rPr>
                  <a:t>第三道的同学跑完全程的平均速度大小约为</a:t>
                </a:r>
                <a14:m>
                  <m:oMath xmlns:m="http://schemas.openxmlformats.org/officeDocument/2006/math">
                    <m:r>
                      <a:rPr lang="en-US" altLang="zh-CN" sz="2400" b="0" i="0" dirty="0">
                        <a:solidFill>
                          <a:srgbClr val="000000"/>
                        </a:solidFill>
                        <a:latin typeface="Cambria Math" panose="02040503050406030204" pitchFamily="18" charset="0"/>
                        <a:ea typeface="微软雅黑" panose="020B0503020204020204" pitchFamily="34" charset="-122"/>
                        <a:cs typeface="Times New Roman" panose="02020603050405020304" pitchFamily="34" charset="-120"/>
                      </a:rPr>
                      <m:t>6</m:t>
                    </m:r>
                    <m:r>
                      <a:rPr lang="en-US" altLang="zh-CN" sz="2400" b="0" i="0" dirty="0">
                        <a:solidFill>
                          <a:srgbClr val="000000"/>
                        </a:solidFill>
                        <a:latin typeface="Cambria Math" panose="02040503050406030204" pitchFamily="18" charset="0"/>
                        <a:ea typeface="微软雅黑" panose="020B0503020204020204" pitchFamily="34" charset="-122"/>
                        <a:cs typeface="Times New Roman" panose="02020603050405020304" pitchFamily="34" charset="-120"/>
                      </a:rPr>
                      <m:t>.</m:t>
                    </m:r>
                    <m:r>
                      <a:rPr lang="en-US" altLang="zh-CN" sz="2400" b="0" i="0" dirty="0">
                        <a:solidFill>
                          <a:srgbClr val="000000"/>
                        </a:solidFill>
                        <a:latin typeface="Cambria Math" panose="02040503050406030204" pitchFamily="18" charset="0"/>
                        <a:ea typeface="微软雅黑" panose="020B0503020204020204" pitchFamily="34" charset="-122"/>
                        <a:cs typeface="Times New Roman" panose="02020603050405020304" pitchFamily="34" charset="-120"/>
                      </a:rPr>
                      <m:t>8</m:t>
                    </m:r>
                    <m:r>
                      <a:rPr lang="en-US" altLang="zh-CN" sz="2400" b="0" i="0" dirty="0">
                        <a:solidFill>
                          <a:srgbClr val="000000"/>
                        </a:solidFill>
                        <a:latin typeface="Cambria Math" panose="02040503050406030204" pitchFamily="18" charset="0"/>
                        <a:ea typeface="微软雅黑" panose="020B0503020204020204" pitchFamily="34" charset="-122"/>
                        <a:cs typeface="Times New Roman" panose="02020603050405020304" pitchFamily="34" charset="-120"/>
                      </a:rPr>
                      <m:t> </m:t>
                    </m:r>
                    <m:r>
                      <m:rPr>
                        <m:sty m:val="p"/>
                      </m:rPr>
                      <a:rPr lang="en-US" altLang="zh-CN" sz="2400" b="0" i="0" dirty="0">
                        <a:solidFill>
                          <a:srgbClr val="000000"/>
                        </a:solidFill>
                        <a:latin typeface="Cambria Math" panose="02040503050406030204" pitchFamily="18" charset="0"/>
                        <a:ea typeface="微软雅黑" panose="020B0503020204020204" pitchFamily="34" charset="-122"/>
                        <a:cs typeface="Times New Roman" panose="02020603050405020304" pitchFamily="34" charset="-120"/>
                      </a:rPr>
                      <m:t>m</m:t>
                    </m:r>
                    <m:r>
                      <a:rPr lang="en-US" altLang="zh-CN" sz="2400" b="0" i="0" dirty="0">
                        <a:solidFill>
                          <a:srgbClr val="000000"/>
                        </a:solidFill>
                        <a:latin typeface="Cambria Math" panose="02040503050406030204" pitchFamily="18" charset="0"/>
                        <a:ea typeface="微软雅黑" panose="020B0503020204020204" pitchFamily="34" charset="-122"/>
                        <a:cs typeface="Times New Roman" panose="02020603050405020304" pitchFamily="34" charset="-120"/>
                      </a:rPr>
                      <m:t>/</m:t>
                    </m:r>
                    <m:r>
                      <m:rPr>
                        <m:sty m:val="p"/>
                      </m:rPr>
                      <a:rPr lang="en-US" altLang="zh-CN" sz="2400" b="0" i="0" dirty="0">
                        <a:solidFill>
                          <a:srgbClr val="000000"/>
                        </a:solidFill>
                        <a:latin typeface="Cambria Math" panose="02040503050406030204" pitchFamily="18" charset="0"/>
                        <a:ea typeface="微软雅黑" panose="020B0503020204020204" pitchFamily="34" charset="-122"/>
                        <a:cs typeface="Times New Roman" panose="02020603050405020304" pitchFamily="34" charset="-120"/>
                      </a:rPr>
                      <m:t>s</m:t>
                    </m:r>
                  </m:oMath>
                </a14:m>
                <a:r>
                  <a:rPr lang="en-US" altLang="zh-CN" sz="100" b="0" i="0" kern="0" spc="-99900" dirty="0">
                    <a:solidFill>
                      <a:srgbClr val="FFFFFF"/>
                    </a:solidFill>
                    <a:latin typeface="Times New Roman" panose="02020603050405020304" pitchFamily="34" charset="0"/>
                    <a:ea typeface="微软雅黑" panose="020B0503020204020204" pitchFamily="34" charset="-122"/>
                    <a:cs typeface="Times New Roman" panose="02020603050405020304" pitchFamily="34" charset="-120"/>
                  </a:rPr>
                  <a:t> </a:t>
                </a:r>
                <a:r>
                  <a:rPr lang="en-US" altLang="zh-CN" sz="2400" b="0" i="0">
                    <a:solidFill>
                      <a:srgbClr val="000000"/>
                    </a:solidFill>
                    <a:latin typeface="Times New Roman" panose="02020603050405020304" pitchFamily="34" charset="0"/>
                    <a:ea typeface="微软雅黑" panose="020B0503020204020204" pitchFamily="34" charset="-122"/>
                    <a:cs typeface="Times New Roman" panose="02020603050405020304" pitchFamily="34" charset="-120"/>
                  </a:rPr>
                  <a:t>。</a:t>
                </a:r>
                <a:r>
                  <a:rPr lang="en-US" altLang="zh-CN" sz="2400" b="0" i="0">
                    <a:solidFill>
                      <a:srgbClr val="000000"/>
                    </a:solidFill>
                    <a:latin typeface="宋体" panose="02010600030101010101" pitchFamily="2" charset="-122"/>
                    <a:ea typeface="宋体" panose="02010600030101010101" pitchFamily="2" charset="-122"/>
                    <a:cs typeface="宋体" panose="02010600030101010101" pitchFamily="34" charset="-120"/>
                  </a:rPr>
                  <a:t> </a:t>
                </a:r>
                <a:r>
                  <a:rPr lang="en-US" altLang="zh-CN" sz="2400" b="0" i="0">
                    <a:solidFill>
                      <a:srgbClr val="000000"/>
                    </a:solidFill>
                    <a:latin typeface="Times New Roman" panose="02020603050405020304" pitchFamily="34" charset="0"/>
                    <a:ea typeface="微软雅黑" panose="020B0503020204020204" pitchFamily="34" charset="-122"/>
                    <a:cs typeface="Times New Roman" panose="02020603050405020304" pitchFamily="34" charset="-120"/>
                  </a:rPr>
                  <a:t>(</a:t>
                </a:r>
                <a:r>
                  <a:rPr lang="en-US" altLang="zh-CN" sz="2400" b="0" i="0">
                    <a:solidFill>
                      <a:srgbClr val="000000"/>
                    </a:solidFill>
                    <a:latin typeface="宋体" panose="02010600030101010101" pitchFamily="2" charset="-122"/>
                    <a:ea typeface="宋体" panose="02010600030101010101" pitchFamily="2" charset="-122"/>
                    <a:cs typeface="宋体" panose="02010600030101010101" pitchFamily="34" charset="-120"/>
                  </a:rPr>
                  <a:t> </a:t>
                </a:r>
                <a:r>
                  <a:rPr lang="en-US" altLang="zh-CN" sz="2400" b="1" i="0">
                    <a:solidFill>
                      <a:srgbClr val="000000"/>
                    </a:solidFill>
                    <a:latin typeface="宋体" panose="02010600030101010101" pitchFamily="2" charset="-122"/>
                    <a:ea typeface="宋体" panose="02010600030101010101" pitchFamily="2" charset="-122"/>
                    <a:cs typeface="宋体" panose="02010600030101010101" pitchFamily="34" charset="-120"/>
                  </a:rPr>
                  <a:t>   </a:t>
                </a:r>
                <a:r>
                  <a:rPr lang="en-US" altLang="zh-CN" sz="2400" b="0" i="0">
                    <a:solidFill>
                      <a:srgbClr val="000000"/>
                    </a:solidFill>
                    <a:latin typeface="Times New Roman" panose="02020603050405020304" pitchFamily="34" charset="0"/>
                    <a:ea typeface="微软雅黑" panose="020B0503020204020204" pitchFamily="34" charset="-122"/>
                    <a:cs typeface="Times New Roman" panose="02020603050405020304" pitchFamily="34" charset="-120"/>
                  </a:rPr>
                  <a:t>)</a:t>
                </a:r>
                <a:endParaRPr lang="en-US" altLang="zh-CN" sz="2400" dirty="0"/>
              </a:p>
            </p:txBody>
          </p:sp>
        </mc:Choice>
        <mc:Fallback>
          <p:sp>
            <p:nvSpPr>
              <p:cNvPr id="12" name="QT_7_BD.34_1#3002291cb?pid=623d4d736&amp;color=0,0,0&amp;vtp=1&amp;bbb=1"/>
              <p:cNvSpPr>
                <a:spLocks noRot="1" noChangeAspect="1" noMove="1" noResize="1" noEditPoints="1" noAdjustHandles="1" noChangeArrowheads="1" noChangeShapeType="1" noTextEdit="1"/>
              </p:cNvSpPr>
              <p:nvPr/>
            </p:nvSpPr>
            <p:spPr>
              <a:xfrm>
                <a:off x="612648" y="5426490"/>
                <a:ext cx="10963656" cy="474599"/>
              </a:xfrm>
              <a:prstGeom prst="rect">
                <a:avLst/>
              </a:prstGeom>
              <a:blipFill rotWithShape="1">
                <a:blip r:embed="rId1"/>
                <a:stretch>
                  <a:fillRect l="-5" t="-87" r="2" b="-12302"/>
                </a:stretch>
              </a:blipFill>
            </p:spPr>
            <p:txBody>
              <a:bodyPr/>
              <a:lstStyle/>
              <a:p>
                <a:r>
                  <a:rPr lang="zh-CN" altLang="en-US">
                    <a:noFill/>
                  </a:rPr>
                  <a:t> </a:t>
                </a:r>
              </a:p>
            </p:txBody>
          </p:sp>
        </mc:Fallback>
      </mc:AlternateContent>
      <p:sp>
        <p:nvSpPr>
          <p:cNvPr id="13" name="QT_7_AN.35_1#3002291cb.bracket?pid=623d4d736&amp;color=0,0,0&amp;vpa=20&amp;vtp=1"/>
          <p:cNvSpPr/>
          <p:nvPr/>
        </p:nvSpPr>
        <p:spPr>
          <a:xfrm>
            <a:off x="8893842" y="5415060"/>
            <a:ext cx="527050" cy="474599"/>
          </a:xfrm>
          <a:prstGeom prst="rect">
            <a:avLst/>
          </a:prstGeom>
          <a:noFill/>
        </p:spPr>
        <p:txBody>
          <a:bodyPr wrap="none" lIns="0" tIns="0" rIns="0" bIns="0" rtlCol="0" anchor="t"/>
          <a:lstStyle/>
          <a:p>
            <a:pPr algn="ctr" latinLnBrk="1">
              <a:lnSpc>
                <a:spcPts val="4200"/>
              </a:lnSpc>
            </a:pPr>
            <a:r>
              <a:rPr lang="en-US" altLang="zh-CN" sz="2400" b="1" i="0" dirty="0">
                <a:solidFill>
                  <a:srgbClr val="FF0000"/>
                </a:solidFill>
                <a:latin typeface="Times New Roman" panose="02020603050405020304" pitchFamily="34" charset="0"/>
                <a:ea typeface="楷体" panose="02010609060101010101" pitchFamily="34" charset="-122"/>
                <a:cs typeface="Times New Roman" panose="02020603050405020304" pitchFamily="34" charset="-120"/>
              </a:rPr>
              <a:t>×</a:t>
            </a:r>
            <a:endParaRPr lang="en-US" altLang="zh-CN" sz="2400" dirty="0"/>
          </a:p>
        </p:txBody>
      </p:sp>
    </p:spTree>
  </p:cSld>
  <p:clrMapOvr>
    <a:masterClrMapping/>
  </p:clrMapOvr>
  <p:transition>
    <p:split dir="in"/>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5">
                                            <p:bg/>
                                          </p:spTgt>
                                        </p:tgtEl>
                                        <p:attrNameLst>
                                          <p:attrName>style.visibility</p:attrName>
                                        </p:attrNameLst>
                                      </p:cBhvr>
                                      <p:to>
                                        <p:strVal val="visible"/>
                                      </p:to>
                                    </p:set>
                                    <p:animEffect transition="in" filter="wipe(left)">
                                      <p:cBhvr>
                                        <p:cTn id="7" dur="500"/>
                                        <p:tgtEl>
                                          <p:spTgt spid="5">
                                            <p:bg/>
                                          </p:spTgt>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5">
                                            <p:txEl>
                                              <p:pRg st="0" end="0"/>
                                            </p:txEl>
                                          </p:spTgt>
                                        </p:tgtEl>
                                        <p:attrNameLst>
                                          <p:attrName>style.visibility</p:attrName>
                                        </p:attrNameLst>
                                      </p:cBhvr>
                                      <p:to>
                                        <p:strVal val="visible"/>
                                      </p:to>
                                    </p:set>
                                    <p:animEffect transition="in" filter="wipe(left)">
                                      <p:cBhvr>
                                        <p:cTn id="10" dur="500"/>
                                        <p:tgtEl>
                                          <p:spTgt spid="5">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8" fill="hold" grpId="0" nodeType="clickEffect">
                                  <p:stCondLst>
                                    <p:cond delay="0"/>
                                  </p:stCondLst>
                                  <p:childTnLst>
                                    <p:set>
                                      <p:cBhvr>
                                        <p:cTn id="14" dur="1" fill="hold">
                                          <p:stCondLst>
                                            <p:cond delay="0"/>
                                          </p:stCondLst>
                                        </p:cTn>
                                        <p:tgtEl>
                                          <p:spTgt spid="7">
                                            <p:bg/>
                                          </p:spTgt>
                                        </p:tgtEl>
                                        <p:attrNameLst>
                                          <p:attrName>style.visibility</p:attrName>
                                        </p:attrNameLst>
                                      </p:cBhvr>
                                      <p:to>
                                        <p:strVal val="visible"/>
                                      </p:to>
                                    </p:set>
                                    <p:animEffect transition="in" filter="wipe(left)">
                                      <p:cBhvr>
                                        <p:cTn id="15" dur="500"/>
                                        <p:tgtEl>
                                          <p:spTgt spid="7">
                                            <p:bg/>
                                          </p:spTgt>
                                        </p:tgtEl>
                                      </p:cBhvr>
                                    </p:animEffect>
                                  </p:childTnLst>
                                </p:cTn>
                              </p:par>
                              <p:par>
                                <p:cTn id="16" presetID="22" presetClass="entr" presetSubtype="8" fill="hold" grpId="0" nodeType="withEffect">
                                  <p:stCondLst>
                                    <p:cond delay="0"/>
                                  </p:stCondLst>
                                  <p:childTnLst>
                                    <p:set>
                                      <p:cBhvr>
                                        <p:cTn id="17" dur="1" fill="hold">
                                          <p:stCondLst>
                                            <p:cond delay="0"/>
                                          </p:stCondLst>
                                        </p:cTn>
                                        <p:tgtEl>
                                          <p:spTgt spid="7">
                                            <p:txEl>
                                              <p:pRg st="0" end="0"/>
                                            </p:txEl>
                                          </p:spTgt>
                                        </p:tgtEl>
                                        <p:attrNameLst>
                                          <p:attrName>style.visibility</p:attrName>
                                        </p:attrNameLst>
                                      </p:cBhvr>
                                      <p:to>
                                        <p:strVal val="visible"/>
                                      </p:to>
                                    </p:set>
                                    <p:animEffect transition="in" filter="wipe(left)">
                                      <p:cBhvr>
                                        <p:cTn id="18" dur="500"/>
                                        <p:tgtEl>
                                          <p:spTgt spid="7">
                                            <p:txEl>
                                              <p:pRg st="0" end="0"/>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8" fill="hold" grpId="0" nodeType="clickEffect">
                                  <p:stCondLst>
                                    <p:cond delay="0"/>
                                  </p:stCondLst>
                                  <p:childTnLst>
                                    <p:set>
                                      <p:cBhvr>
                                        <p:cTn id="22" dur="1" fill="hold">
                                          <p:stCondLst>
                                            <p:cond delay="0"/>
                                          </p:stCondLst>
                                        </p:cTn>
                                        <p:tgtEl>
                                          <p:spTgt spid="9">
                                            <p:bg/>
                                          </p:spTgt>
                                        </p:tgtEl>
                                        <p:attrNameLst>
                                          <p:attrName>style.visibility</p:attrName>
                                        </p:attrNameLst>
                                      </p:cBhvr>
                                      <p:to>
                                        <p:strVal val="visible"/>
                                      </p:to>
                                    </p:set>
                                    <p:animEffect transition="in" filter="wipe(left)">
                                      <p:cBhvr>
                                        <p:cTn id="23" dur="500"/>
                                        <p:tgtEl>
                                          <p:spTgt spid="9">
                                            <p:bg/>
                                          </p:spTgt>
                                        </p:tgtEl>
                                      </p:cBhvr>
                                    </p:animEffect>
                                  </p:childTnLst>
                                </p:cTn>
                              </p:par>
                              <p:par>
                                <p:cTn id="24" presetID="22" presetClass="entr" presetSubtype="8" fill="hold" grpId="0" nodeType="withEffect">
                                  <p:stCondLst>
                                    <p:cond delay="0"/>
                                  </p:stCondLst>
                                  <p:childTnLst>
                                    <p:set>
                                      <p:cBhvr>
                                        <p:cTn id="25" dur="1" fill="hold">
                                          <p:stCondLst>
                                            <p:cond delay="0"/>
                                          </p:stCondLst>
                                        </p:cTn>
                                        <p:tgtEl>
                                          <p:spTgt spid="9">
                                            <p:txEl>
                                              <p:pRg st="0" end="0"/>
                                            </p:txEl>
                                          </p:spTgt>
                                        </p:tgtEl>
                                        <p:attrNameLst>
                                          <p:attrName>style.visibility</p:attrName>
                                        </p:attrNameLst>
                                      </p:cBhvr>
                                      <p:to>
                                        <p:strVal val="visible"/>
                                      </p:to>
                                    </p:set>
                                    <p:animEffect transition="in" filter="wipe(left)">
                                      <p:cBhvr>
                                        <p:cTn id="26" dur="500"/>
                                        <p:tgtEl>
                                          <p:spTgt spid="9">
                                            <p:txEl>
                                              <p:pRg st="0" end="0"/>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22" presetClass="entr" presetSubtype="8" fill="hold" grpId="0" nodeType="clickEffect">
                                  <p:stCondLst>
                                    <p:cond delay="0"/>
                                  </p:stCondLst>
                                  <p:childTnLst>
                                    <p:set>
                                      <p:cBhvr>
                                        <p:cTn id="30" dur="1" fill="hold">
                                          <p:stCondLst>
                                            <p:cond delay="0"/>
                                          </p:stCondLst>
                                        </p:cTn>
                                        <p:tgtEl>
                                          <p:spTgt spid="11">
                                            <p:bg/>
                                          </p:spTgt>
                                        </p:tgtEl>
                                        <p:attrNameLst>
                                          <p:attrName>style.visibility</p:attrName>
                                        </p:attrNameLst>
                                      </p:cBhvr>
                                      <p:to>
                                        <p:strVal val="visible"/>
                                      </p:to>
                                    </p:set>
                                    <p:animEffect transition="in" filter="wipe(left)">
                                      <p:cBhvr>
                                        <p:cTn id="31" dur="500"/>
                                        <p:tgtEl>
                                          <p:spTgt spid="11">
                                            <p:bg/>
                                          </p:spTgt>
                                        </p:tgtEl>
                                      </p:cBhvr>
                                    </p:animEffect>
                                  </p:childTnLst>
                                </p:cTn>
                              </p:par>
                              <p:par>
                                <p:cTn id="32" presetID="22" presetClass="entr" presetSubtype="8" fill="hold" grpId="0" nodeType="withEffect">
                                  <p:stCondLst>
                                    <p:cond delay="0"/>
                                  </p:stCondLst>
                                  <p:childTnLst>
                                    <p:set>
                                      <p:cBhvr>
                                        <p:cTn id="33" dur="1" fill="hold">
                                          <p:stCondLst>
                                            <p:cond delay="0"/>
                                          </p:stCondLst>
                                        </p:cTn>
                                        <p:tgtEl>
                                          <p:spTgt spid="11">
                                            <p:txEl>
                                              <p:pRg st="0" end="0"/>
                                            </p:txEl>
                                          </p:spTgt>
                                        </p:tgtEl>
                                        <p:attrNameLst>
                                          <p:attrName>style.visibility</p:attrName>
                                        </p:attrNameLst>
                                      </p:cBhvr>
                                      <p:to>
                                        <p:strVal val="visible"/>
                                      </p:to>
                                    </p:set>
                                    <p:animEffect transition="in" filter="wipe(left)">
                                      <p:cBhvr>
                                        <p:cTn id="34" dur="500"/>
                                        <p:tgtEl>
                                          <p:spTgt spid="11">
                                            <p:txEl>
                                              <p:pRg st="0" end="0"/>
                                            </p:txEl>
                                          </p:spTgt>
                                        </p:tgtEl>
                                      </p:cBhvr>
                                    </p:animEffect>
                                  </p:childTnLst>
                                </p:cTn>
                              </p:par>
                            </p:childTnLst>
                          </p:cTn>
                        </p:par>
                      </p:childTnLst>
                    </p:cTn>
                  </p:par>
                  <p:par>
                    <p:cTn id="35" fill="hold">
                      <p:stCondLst>
                        <p:cond delay="indefinite"/>
                      </p:stCondLst>
                      <p:childTnLst>
                        <p:par>
                          <p:cTn id="36" fill="hold">
                            <p:stCondLst>
                              <p:cond delay="0"/>
                            </p:stCondLst>
                            <p:childTnLst>
                              <p:par>
                                <p:cTn id="37" presetID="22" presetClass="entr" presetSubtype="8" fill="hold" grpId="0" nodeType="clickEffect">
                                  <p:stCondLst>
                                    <p:cond delay="0"/>
                                  </p:stCondLst>
                                  <p:childTnLst>
                                    <p:set>
                                      <p:cBhvr>
                                        <p:cTn id="38" dur="1" fill="hold">
                                          <p:stCondLst>
                                            <p:cond delay="0"/>
                                          </p:stCondLst>
                                        </p:cTn>
                                        <p:tgtEl>
                                          <p:spTgt spid="13">
                                            <p:bg/>
                                          </p:spTgt>
                                        </p:tgtEl>
                                        <p:attrNameLst>
                                          <p:attrName>style.visibility</p:attrName>
                                        </p:attrNameLst>
                                      </p:cBhvr>
                                      <p:to>
                                        <p:strVal val="visible"/>
                                      </p:to>
                                    </p:set>
                                    <p:animEffect transition="in" filter="wipe(left)">
                                      <p:cBhvr>
                                        <p:cTn id="39" dur="500"/>
                                        <p:tgtEl>
                                          <p:spTgt spid="13">
                                            <p:bg/>
                                          </p:spTgt>
                                        </p:tgtEl>
                                      </p:cBhvr>
                                    </p:animEffect>
                                  </p:childTnLst>
                                </p:cTn>
                              </p:par>
                              <p:par>
                                <p:cTn id="40" presetID="22" presetClass="entr" presetSubtype="8" fill="hold" grpId="0" nodeType="withEffect">
                                  <p:stCondLst>
                                    <p:cond delay="0"/>
                                  </p:stCondLst>
                                  <p:childTnLst>
                                    <p:set>
                                      <p:cBhvr>
                                        <p:cTn id="41" dur="1" fill="hold">
                                          <p:stCondLst>
                                            <p:cond delay="0"/>
                                          </p:stCondLst>
                                        </p:cTn>
                                        <p:tgtEl>
                                          <p:spTgt spid="13">
                                            <p:txEl>
                                              <p:pRg st="0" end="0"/>
                                            </p:txEl>
                                          </p:spTgt>
                                        </p:tgtEl>
                                        <p:attrNameLst>
                                          <p:attrName>style.visibility</p:attrName>
                                        </p:attrNameLst>
                                      </p:cBhvr>
                                      <p:to>
                                        <p:strVal val="visible"/>
                                      </p:to>
                                    </p:set>
                                    <p:animEffect transition="in" filter="wipe(left)">
                                      <p:cBhvr>
                                        <p:cTn id="42" dur="500"/>
                                        <p:tgtEl>
                                          <p:spTgt spid="1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build="p"/>
      <p:bldP spid="7" grpId="0" animBg="1" build="p"/>
      <p:bldP spid="9" grpId="0" animBg="1" build="p"/>
      <p:bldP spid="11" grpId="0" animBg="1" build="p"/>
      <p:bldP spid="13" grpId="0" animBg="1"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QC_6_BD.36_1#d0ffa3950?pid=c2c79d6e4&amp;color=0,0,0&amp;vtp=1&amp;bt=1&amp;bbb=1&amp;hb=1"/>
          <p:cNvSpPr/>
          <p:nvPr/>
        </p:nvSpPr>
        <p:spPr>
          <a:xfrm>
            <a:off x="612648" y="486000"/>
            <a:ext cx="10963656" cy="1033399"/>
          </a:xfrm>
          <a:prstGeom prst="rect">
            <a:avLst/>
          </a:prstGeom>
          <a:noFill/>
        </p:spPr>
        <p:txBody>
          <a:bodyPr wrap="none" lIns="0" tIns="0" rIns="0" bIns="0" rtlCol="0" anchor="t"/>
          <a:lstStyle/>
          <a:p>
            <a:pPr algn="l" latinLnBrk="1">
              <a:lnSpc>
                <a:spcPts val="4400"/>
              </a:lnSpc>
            </a:pPr>
            <a:r>
              <a:rPr lang="en-US" altLang="zh-CN" sz="2400" b="1" i="0" dirty="0">
                <a:solidFill>
                  <a:srgbClr val="AE8CBB"/>
                </a:solidFill>
                <a:latin typeface="Times New Roman" panose="02020603050405020304" pitchFamily="34" charset="0"/>
                <a:ea typeface="微软雅黑" panose="020B0503020204020204" pitchFamily="34" charset="-122"/>
                <a:cs typeface="Times New Roman" panose="02020603050405020304" pitchFamily="34" charset="-120"/>
              </a:rPr>
              <a:t>2.</a:t>
            </a:r>
            <a:r>
              <a:rPr lang="en-US" altLang="zh-CN" sz="2400" b="1" i="0" dirty="0">
                <a:solidFill>
                  <a:srgbClr val="AE8CBB"/>
                </a:solidFill>
                <a:latin typeface="宋体" panose="02010600030101010101" pitchFamily="2" charset="-122"/>
                <a:ea typeface="宋体" panose="02010600030101010101" pitchFamily="2" charset="-122"/>
                <a:cs typeface="宋体" panose="02010600030101010101" pitchFamily="34" charset="-120"/>
              </a:rPr>
              <a:t> </a:t>
            </a:r>
            <a:r>
              <a:rPr lang="en-US" altLang="zh-CN" sz="2400" b="0" i="0" dirty="0">
                <a:solidFill>
                  <a:srgbClr val="000000"/>
                </a:solidFill>
                <a:latin typeface="Times New Roman" panose="02020603050405020304" pitchFamily="34" charset="0"/>
                <a:ea typeface="微软雅黑" panose="020B0503020204020204" pitchFamily="34" charset="-122"/>
                <a:cs typeface="Times New Roman" panose="02020603050405020304" pitchFamily="34" charset="-120"/>
              </a:rPr>
              <a:t>（</a:t>
            </a:r>
            <a:r>
              <a:rPr lang="en-US" altLang="zh-CN" sz="2400" b="0" i="0" dirty="0">
                <a:solidFill>
                  <a:srgbClr val="000000"/>
                </a:solidFill>
                <a:latin typeface="Times New Roman" panose="02020603050405020304" pitchFamily="34" charset="0"/>
                <a:ea typeface="楷体" panose="02010609060101010101" pitchFamily="34" charset="-122"/>
                <a:cs typeface="Times New Roman" panose="02020603050405020304" pitchFamily="34" charset="-120"/>
              </a:rPr>
              <a:t>人教版必修第一册改编</a:t>
            </a:r>
            <a:r>
              <a:rPr lang="en-US" altLang="zh-CN" sz="2400" b="0" i="0" dirty="0">
                <a:solidFill>
                  <a:srgbClr val="000000"/>
                </a:solidFill>
                <a:latin typeface="Times New Roman" panose="02020603050405020304" pitchFamily="34" charset="0"/>
                <a:ea typeface="微软雅黑" panose="020B0503020204020204" pitchFamily="34" charset="-122"/>
                <a:cs typeface="Times New Roman" panose="02020603050405020304" pitchFamily="34" charset="-120"/>
              </a:rPr>
              <a:t>）自然界一切物体都处于永恒的运动中</a:t>
            </a:r>
            <a:r>
              <a:rPr lang="en-US" altLang="zh-CN" sz="2400" b="0" i="0">
                <a:solidFill>
                  <a:srgbClr val="000000"/>
                </a:solidFill>
                <a:latin typeface="Times New Roman" panose="02020603050405020304" pitchFamily="34" charset="0"/>
                <a:ea typeface="微软雅黑" panose="020B0503020204020204" pitchFamily="34" charset="-122"/>
                <a:cs typeface="Times New Roman" panose="02020603050405020304" pitchFamily="34" charset="-120"/>
              </a:rPr>
              <a:t>，要描述一个</a:t>
            </a:r>
            <a:endParaRPr lang="en-US" altLang="zh-CN" sz="2400" b="0" i="0">
              <a:solidFill>
                <a:srgbClr val="000000"/>
              </a:solidFill>
              <a:latin typeface="Times New Roman" panose="02020603050405020304" pitchFamily="34" charset="0"/>
              <a:ea typeface="微软雅黑" panose="020B0503020204020204" pitchFamily="34" charset="-122"/>
              <a:cs typeface="Times New Roman" panose="02020603050405020304" pitchFamily="34" charset="-120"/>
            </a:endParaRPr>
          </a:p>
          <a:p>
            <a:pPr latinLnBrk="1">
              <a:lnSpc>
                <a:spcPts val="4200"/>
              </a:lnSpc>
            </a:pPr>
            <a:r>
              <a:rPr lang="en-US" altLang="zh-CN" sz="2400" b="0" i="0">
                <a:solidFill>
                  <a:srgbClr val="000000"/>
                </a:solidFill>
                <a:latin typeface="Times New Roman" panose="02020603050405020304" pitchFamily="34" charset="0"/>
                <a:ea typeface="微软雅黑" panose="020B0503020204020204" pitchFamily="34" charset="-122"/>
                <a:cs typeface="Times New Roman" panose="02020603050405020304" pitchFamily="34" charset="-120"/>
              </a:rPr>
              <a:t>物体的运动</a:t>
            </a:r>
            <a:r>
              <a:rPr lang="en-US" altLang="zh-CN" sz="2400" b="0" i="0" dirty="0">
                <a:solidFill>
                  <a:srgbClr val="000000"/>
                </a:solidFill>
                <a:latin typeface="Times New Roman" panose="02020603050405020304" pitchFamily="34" charset="0"/>
                <a:ea typeface="微软雅黑" panose="020B0503020204020204" pitchFamily="34" charset="-122"/>
                <a:cs typeface="Times New Roman" panose="02020603050405020304" pitchFamily="34" charset="-120"/>
              </a:rPr>
              <a:t>，首先要选定参考系，</a:t>
            </a:r>
            <a:r>
              <a:rPr lang="en-US" altLang="zh-CN" sz="2400" b="0" i="0">
                <a:solidFill>
                  <a:srgbClr val="000000"/>
                </a:solidFill>
                <a:latin typeface="Times New Roman" panose="02020603050405020304" pitchFamily="34" charset="0"/>
                <a:ea typeface="微软雅黑" panose="020B0503020204020204" pitchFamily="34" charset="-122"/>
                <a:cs typeface="Times New Roman" panose="02020603050405020304" pitchFamily="34" charset="-120"/>
              </a:rPr>
              <a:t>下列关于参考系的选取错误的是(</a:t>
            </a:r>
            <a:r>
              <a:rPr lang="en-US" altLang="zh-CN" sz="2400" b="0" i="0">
                <a:solidFill>
                  <a:srgbClr val="000000"/>
                </a:solidFill>
                <a:latin typeface="宋体" panose="02010600030101010101" pitchFamily="2" charset="-122"/>
                <a:ea typeface="宋体" panose="02010600030101010101" pitchFamily="2" charset="-122"/>
                <a:cs typeface="宋体" panose="02010600030101010101" pitchFamily="34" charset="-120"/>
              </a:rPr>
              <a:t>      </a:t>
            </a:r>
            <a:r>
              <a:rPr lang="en-US" altLang="zh-CN" sz="2400" b="0" i="0">
                <a:solidFill>
                  <a:srgbClr val="000000"/>
                </a:solidFill>
                <a:latin typeface="Times New Roman" panose="02020603050405020304" pitchFamily="34" charset="0"/>
                <a:ea typeface="微软雅黑" panose="020B0503020204020204" pitchFamily="34" charset="-122"/>
                <a:cs typeface="Times New Roman" panose="02020603050405020304" pitchFamily="34" charset="-120"/>
              </a:rPr>
              <a:t>)</a:t>
            </a:r>
            <a:endParaRPr lang="en-US" altLang="zh-CN" sz="2400" dirty="0"/>
          </a:p>
        </p:txBody>
      </p:sp>
      <p:sp>
        <p:nvSpPr>
          <p:cNvPr id="3" name="QC_6_AN.37_1#d0ffa3950.bracket?pid=c2c79d6e4&amp;color=0,0,0&amp;vpa=21&amp;vtp=1"/>
          <p:cNvSpPr/>
          <p:nvPr/>
        </p:nvSpPr>
        <p:spPr>
          <a:xfrm>
            <a:off x="9773317" y="1033370"/>
            <a:ext cx="423863" cy="478600"/>
          </a:xfrm>
          <a:prstGeom prst="rect">
            <a:avLst/>
          </a:prstGeom>
          <a:noFill/>
        </p:spPr>
        <p:txBody>
          <a:bodyPr wrap="none" lIns="0" tIns="0" rIns="0" bIns="0" rtlCol="0" anchor="t"/>
          <a:lstStyle/>
          <a:p>
            <a:pPr algn="ctr" latinLnBrk="1">
              <a:lnSpc>
                <a:spcPts val="4200"/>
              </a:lnSpc>
            </a:pPr>
            <a:r>
              <a:rPr lang="en-US" altLang="zh-CN" sz="2400" b="0" i="0" dirty="0">
                <a:solidFill>
                  <a:srgbClr val="FF0000"/>
                </a:solidFill>
                <a:latin typeface="Times New Roman" panose="02020603050405020304" pitchFamily="34" charset="0"/>
                <a:ea typeface="微软雅黑" panose="020B0503020204020204" pitchFamily="34" charset="-122"/>
                <a:cs typeface="Times New Roman" panose="02020603050405020304" pitchFamily="34" charset="-120"/>
              </a:rPr>
              <a:t>C</a:t>
            </a:r>
            <a:endParaRPr lang="en-US" altLang="zh-CN" sz="2400" dirty="0"/>
          </a:p>
        </p:txBody>
      </p:sp>
      <p:sp>
        <p:nvSpPr>
          <p:cNvPr id="4" name="QC_6_BD.36_2#d0ffa3950.choices?pid=c2c79d6e4&amp;color=0,0,0&amp;vtp=1&amp;bbb=1"/>
          <p:cNvSpPr/>
          <p:nvPr/>
        </p:nvSpPr>
        <p:spPr>
          <a:xfrm>
            <a:off x="612648" y="1583152"/>
            <a:ext cx="10963656" cy="2150999"/>
          </a:xfrm>
          <a:prstGeom prst="rect">
            <a:avLst/>
          </a:prstGeom>
          <a:noFill/>
        </p:spPr>
        <p:txBody>
          <a:bodyPr wrap="none" lIns="0" tIns="0" rIns="0" bIns="0" rtlCol="0" anchor="t"/>
          <a:lstStyle/>
          <a:p>
            <a:pPr algn="l" latinLnBrk="1">
              <a:lnSpc>
                <a:spcPts val="4400"/>
              </a:lnSpc>
            </a:pPr>
            <a:r>
              <a:rPr lang="en-US" altLang="zh-CN" sz="2400" b="1" i="0" dirty="0">
                <a:solidFill>
                  <a:srgbClr val="000000"/>
                </a:solidFill>
                <a:latin typeface="Times New Roman" panose="02020603050405020304" pitchFamily="34" charset="0"/>
                <a:ea typeface="微软雅黑" panose="020B0503020204020204" pitchFamily="34" charset="-122"/>
                <a:cs typeface="Times New Roman" panose="02020603050405020304" pitchFamily="34" charset="-120"/>
              </a:rPr>
              <a:t>A.</a:t>
            </a:r>
            <a:r>
              <a:rPr lang="en-US" altLang="zh-CN" sz="2400" b="1" i="0" dirty="0">
                <a:solidFill>
                  <a:srgbClr val="000000"/>
                </a:solidFill>
                <a:latin typeface="宋体" panose="02010600030101010101" pitchFamily="2" charset="-122"/>
                <a:ea typeface="宋体" panose="02010600030101010101" pitchFamily="2" charset="-122"/>
                <a:cs typeface="宋体" panose="02010600030101010101" pitchFamily="34" charset="-120"/>
              </a:rPr>
              <a:t> </a:t>
            </a:r>
            <a:r>
              <a:rPr lang="en-US" altLang="zh-CN" sz="2400" b="0" i="0" dirty="0">
                <a:solidFill>
                  <a:srgbClr val="000000"/>
                </a:solidFill>
                <a:latin typeface="Times New Roman" panose="02020603050405020304" pitchFamily="34" charset="0"/>
                <a:ea typeface="微软雅黑" panose="020B0503020204020204" pitchFamily="34" charset="-122"/>
                <a:cs typeface="Times New Roman" panose="02020603050405020304" pitchFamily="34" charset="-120"/>
              </a:rPr>
              <a:t>“一江春水向东流”是江水以河岸为参考系</a:t>
            </a:r>
            <a:endParaRPr lang="en-US" altLang="zh-CN" sz="2400" dirty="0"/>
          </a:p>
          <a:p>
            <a:pPr latinLnBrk="1">
              <a:lnSpc>
                <a:spcPts val="4400"/>
              </a:lnSpc>
            </a:pPr>
            <a:r>
              <a:rPr lang="en-US" altLang="zh-CN" sz="2400" b="1" i="0">
                <a:solidFill>
                  <a:srgbClr val="000000"/>
                </a:solidFill>
                <a:latin typeface="Times New Roman" panose="02020603050405020304" pitchFamily="34" charset="0"/>
                <a:ea typeface="微软雅黑" panose="020B0503020204020204" pitchFamily="34" charset="-122"/>
                <a:cs typeface="Times New Roman" panose="02020603050405020304" pitchFamily="34" charset="-120"/>
              </a:rPr>
              <a:t>B</a:t>
            </a:r>
            <a:r>
              <a:rPr lang="en-US" altLang="zh-CN" sz="2400" b="1" i="0" dirty="0">
                <a:solidFill>
                  <a:srgbClr val="000000"/>
                </a:solidFill>
                <a:latin typeface="Times New Roman" panose="02020603050405020304" pitchFamily="34" charset="0"/>
                <a:ea typeface="微软雅黑" panose="020B0503020204020204" pitchFamily="34" charset="-122"/>
                <a:cs typeface="Times New Roman" panose="02020603050405020304" pitchFamily="34" charset="-120"/>
              </a:rPr>
              <a:t>.</a:t>
            </a:r>
            <a:r>
              <a:rPr lang="en-US" altLang="zh-CN" sz="2400" b="1" i="0" dirty="0">
                <a:solidFill>
                  <a:srgbClr val="000000"/>
                </a:solidFill>
                <a:latin typeface="宋体" panose="02010600030101010101" pitchFamily="2" charset="-122"/>
                <a:ea typeface="宋体" panose="02010600030101010101" pitchFamily="2" charset="-122"/>
                <a:cs typeface="宋体" panose="02010600030101010101" pitchFamily="34" charset="-120"/>
              </a:rPr>
              <a:t> </a:t>
            </a:r>
            <a:r>
              <a:rPr lang="en-US" altLang="zh-CN" sz="2400" b="0" i="0" dirty="0">
                <a:solidFill>
                  <a:srgbClr val="000000"/>
                </a:solidFill>
                <a:latin typeface="Times New Roman" panose="02020603050405020304" pitchFamily="34" charset="0"/>
                <a:ea typeface="微软雅黑" panose="020B0503020204020204" pitchFamily="34" charset="-122"/>
                <a:cs typeface="Times New Roman" panose="02020603050405020304" pitchFamily="34" charset="-120"/>
              </a:rPr>
              <a:t>“地球的公转”是以太阳为参考系</a:t>
            </a:r>
            <a:endParaRPr lang="en-US" altLang="zh-CN" sz="2400" dirty="0"/>
          </a:p>
          <a:p>
            <a:pPr latinLnBrk="1">
              <a:lnSpc>
                <a:spcPts val="4400"/>
              </a:lnSpc>
            </a:pPr>
            <a:r>
              <a:rPr lang="en-US" altLang="zh-CN" sz="2400" b="1" i="0">
                <a:solidFill>
                  <a:srgbClr val="000000"/>
                </a:solidFill>
                <a:latin typeface="Times New Roman" panose="02020603050405020304" pitchFamily="34" charset="0"/>
                <a:ea typeface="微软雅黑" panose="020B0503020204020204" pitchFamily="34" charset="-122"/>
                <a:cs typeface="Times New Roman" panose="02020603050405020304" pitchFamily="34" charset="-120"/>
              </a:rPr>
              <a:t>C</a:t>
            </a:r>
            <a:r>
              <a:rPr lang="en-US" altLang="zh-CN" sz="2400" b="1" i="0" dirty="0">
                <a:solidFill>
                  <a:srgbClr val="000000"/>
                </a:solidFill>
                <a:latin typeface="Times New Roman" panose="02020603050405020304" pitchFamily="34" charset="0"/>
                <a:ea typeface="微软雅黑" panose="020B0503020204020204" pitchFamily="34" charset="-122"/>
                <a:cs typeface="Times New Roman" panose="02020603050405020304" pitchFamily="34" charset="-120"/>
              </a:rPr>
              <a:t>.</a:t>
            </a:r>
            <a:r>
              <a:rPr lang="en-US" altLang="zh-CN" sz="2400" b="1" i="0" dirty="0">
                <a:solidFill>
                  <a:srgbClr val="000000"/>
                </a:solidFill>
                <a:latin typeface="宋体" panose="02010600030101010101" pitchFamily="2" charset="-122"/>
                <a:ea typeface="宋体" panose="02010600030101010101" pitchFamily="2" charset="-122"/>
                <a:cs typeface="宋体" panose="02010600030101010101" pitchFamily="34" charset="-120"/>
              </a:rPr>
              <a:t> </a:t>
            </a:r>
            <a:r>
              <a:rPr lang="en-US" altLang="zh-CN" sz="2400" b="0" i="0" dirty="0">
                <a:solidFill>
                  <a:srgbClr val="000000"/>
                </a:solidFill>
                <a:latin typeface="Times New Roman" panose="02020603050405020304" pitchFamily="34" charset="0"/>
                <a:ea typeface="微软雅黑" panose="020B0503020204020204" pitchFamily="34" charset="-122"/>
                <a:cs typeface="Times New Roman" panose="02020603050405020304" pitchFamily="34" charset="-120"/>
              </a:rPr>
              <a:t>“钟表的时针在转动”是以分针为参考系</a:t>
            </a:r>
            <a:endParaRPr lang="en-US" altLang="zh-CN" sz="2400" dirty="0"/>
          </a:p>
          <a:p>
            <a:pPr latinLnBrk="1">
              <a:lnSpc>
                <a:spcPts val="4200"/>
              </a:lnSpc>
            </a:pPr>
            <a:r>
              <a:rPr lang="en-US" altLang="zh-CN" sz="2400" b="1" i="0">
                <a:solidFill>
                  <a:srgbClr val="000000"/>
                </a:solidFill>
                <a:latin typeface="Times New Roman" panose="02020603050405020304" pitchFamily="34" charset="0"/>
                <a:ea typeface="微软雅黑" panose="020B0503020204020204" pitchFamily="34" charset="-122"/>
                <a:cs typeface="Times New Roman" panose="02020603050405020304" pitchFamily="34" charset="-120"/>
              </a:rPr>
              <a:t>D</a:t>
            </a:r>
            <a:r>
              <a:rPr lang="en-US" altLang="zh-CN" sz="2400" b="1" i="0" dirty="0">
                <a:solidFill>
                  <a:srgbClr val="000000"/>
                </a:solidFill>
                <a:latin typeface="Times New Roman" panose="02020603050405020304" pitchFamily="34" charset="0"/>
                <a:ea typeface="微软雅黑" panose="020B0503020204020204" pitchFamily="34" charset="-122"/>
                <a:cs typeface="Times New Roman" panose="02020603050405020304" pitchFamily="34" charset="-120"/>
              </a:rPr>
              <a:t>.</a:t>
            </a:r>
            <a:r>
              <a:rPr lang="en-US" altLang="zh-CN" sz="2400" b="1" i="0" dirty="0">
                <a:solidFill>
                  <a:srgbClr val="000000"/>
                </a:solidFill>
                <a:latin typeface="宋体" panose="02010600030101010101" pitchFamily="2" charset="-122"/>
                <a:ea typeface="宋体" panose="02010600030101010101" pitchFamily="2" charset="-122"/>
                <a:cs typeface="宋体" panose="02010600030101010101" pitchFamily="34" charset="-120"/>
              </a:rPr>
              <a:t> </a:t>
            </a:r>
            <a:r>
              <a:rPr lang="en-US" altLang="zh-CN" sz="2400" b="0" i="0" dirty="0">
                <a:solidFill>
                  <a:srgbClr val="000000"/>
                </a:solidFill>
                <a:latin typeface="Times New Roman" panose="02020603050405020304" pitchFamily="34" charset="0"/>
                <a:ea typeface="微软雅黑" panose="020B0503020204020204" pitchFamily="34" charset="-122"/>
                <a:cs typeface="Times New Roman" panose="02020603050405020304" pitchFamily="34" charset="-120"/>
              </a:rPr>
              <a:t>“太阳东升西落”是以地球为参考系</a:t>
            </a:r>
            <a:endParaRPr lang="en-US" altLang="zh-CN" sz="2400" dirty="0"/>
          </a:p>
        </p:txBody>
      </p:sp>
      <p:sp>
        <p:nvSpPr>
          <p:cNvPr id="5" name="QC_6_BD.38_1#465a5b3d2?pid=c2c79d6e4&amp;color=0,0,0&amp;vtp=1&amp;bbb=1"/>
          <p:cNvSpPr/>
          <p:nvPr/>
        </p:nvSpPr>
        <p:spPr>
          <a:xfrm>
            <a:off x="612648" y="3773584"/>
            <a:ext cx="10963656" cy="474599"/>
          </a:xfrm>
          <a:prstGeom prst="rect">
            <a:avLst/>
          </a:prstGeom>
          <a:noFill/>
        </p:spPr>
        <p:txBody>
          <a:bodyPr wrap="none" lIns="0" tIns="0" rIns="0" bIns="0" rtlCol="0" anchor="t"/>
          <a:lstStyle/>
          <a:p>
            <a:pPr algn="l" latinLnBrk="1">
              <a:lnSpc>
                <a:spcPts val="4200"/>
              </a:lnSpc>
            </a:pPr>
            <a:r>
              <a:rPr lang="en-US" altLang="zh-CN" sz="2400" b="1" i="0" dirty="0">
                <a:solidFill>
                  <a:srgbClr val="AE8CBB"/>
                </a:solidFill>
                <a:latin typeface="Times New Roman" panose="02020603050405020304" pitchFamily="34" charset="0"/>
                <a:ea typeface="微软雅黑" panose="020B0503020204020204" pitchFamily="34" charset="-122"/>
                <a:cs typeface="Times New Roman" panose="02020603050405020304" pitchFamily="34" charset="-120"/>
              </a:rPr>
              <a:t>3.</a:t>
            </a:r>
            <a:r>
              <a:rPr lang="en-US" altLang="zh-CN" sz="2400" b="1" i="0" dirty="0">
                <a:solidFill>
                  <a:srgbClr val="AE8CBB"/>
                </a:solidFill>
                <a:latin typeface="宋体" panose="02010600030101010101" pitchFamily="2" charset="-122"/>
                <a:ea typeface="宋体" panose="02010600030101010101" pitchFamily="2" charset="-122"/>
                <a:cs typeface="宋体" panose="02010600030101010101" pitchFamily="34" charset="-120"/>
              </a:rPr>
              <a:t> </a:t>
            </a:r>
            <a:r>
              <a:rPr lang="en-US" altLang="zh-CN" sz="2400" b="1" i="0" dirty="0">
                <a:solidFill>
                  <a:srgbClr val="000000"/>
                </a:solidFill>
                <a:latin typeface="Times New Roman" panose="02020603050405020304" pitchFamily="34" charset="0"/>
                <a:ea typeface="微软雅黑" panose="020B0503020204020204" pitchFamily="34" charset="-122"/>
                <a:cs typeface="Times New Roman" panose="02020603050405020304" pitchFamily="34" charset="-120"/>
              </a:rPr>
              <a:t>多选</a:t>
            </a:r>
            <a:r>
              <a:rPr lang="en-US" altLang="zh-CN" sz="2400" b="0" i="0" dirty="0">
                <a:solidFill>
                  <a:srgbClr val="000000"/>
                </a:solidFill>
                <a:latin typeface="宋体" panose="02010600030101010101" pitchFamily="2" charset="-122"/>
                <a:ea typeface="宋体" panose="02010600030101010101" pitchFamily="2" charset="-122"/>
                <a:cs typeface="宋体" panose="02010600030101010101" pitchFamily="34" charset="-120"/>
              </a:rPr>
              <a:t> </a:t>
            </a:r>
            <a:r>
              <a:rPr lang="en-US" altLang="zh-CN" sz="2400" b="0" i="0" dirty="0">
                <a:solidFill>
                  <a:srgbClr val="000000"/>
                </a:solidFill>
                <a:latin typeface="Times New Roman" panose="02020603050405020304" pitchFamily="34" charset="0"/>
                <a:ea typeface="微软雅黑" panose="020B0503020204020204" pitchFamily="34" charset="-122"/>
                <a:cs typeface="Times New Roman" panose="02020603050405020304" pitchFamily="34" charset="-120"/>
              </a:rPr>
              <a:t>（</a:t>
            </a:r>
            <a:r>
              <a:rPr lang="en-US" altLang="zh-CN" sz="2400" b="0" i="0" dirty="0">
                <a:solidFill>
                  <a:srgbClr val="000000"/>
                </a:solidFill>
                <a:latin typeface="Times New Roman" panose="02020603050405020304" pitchFamily="34" charset="0"/>
                <a:ea typeface="楷体" panose="02010609060101010101" pitchFamily="34" charset="-122"/>
                <a:cs typeface="Times New Roman" panose="02020603050405020304" pitchFamily="34" charset="-120"/>
              </a:rPr>
              <a:t>人教版必修第一册改编</a:t>
            </a:r>
            <a:r>
              <a:rPr lang="en-US" altLang="zh-CN" sz="2400" b="0" i="0" dirty="0">
                <a:solidFill>
                  <a:srgbClr val="000000"/>
                </a:solidFill>
                <a:latin typeface="Times New Roman" panose="02020603050405020304" pitchFamily="34" charset="0"/>
                <a:ea typeface="微软雅黑" panose="020B0503020204020204" pitchFamily="34" charset="-122"/>
                <a:cs typeface="Times New Roman" panose="02020603050405020304" pitchFamily="34" charset="-120"/>
              </a:rPr>
              <a:t>）</a:t>
            </a:r>
            <a:r>
              <a:rPr lang="en-US" altLang="zh-CN" sz="2400" b="0" i="0">
                <a:solidFill>
                  <a:srgbClr val="000000"/>
                </a:solidFill>
                <a:latin typeface="Times New Roman" panose="02020603050405020304" pitchFamily="34" charset="0"/>
                <a:ea typeface="微软雅黑" panose="020B0503020204020204" pitchFamily="34" charset="-122"/>
                <a:cs typeface="Times New Roman" panose="02020603050405020304" pitchFamily="34" charset="-120"/>
              </a:rPr>
              <a:t>下列说法中可能正确的是</a:t>
            </a:r>
            <a:r>
              <a:rPr lang="en-US" altLang="zh-CN" sz="2400" b="0" i="0">
                <a:solidFill>
                  <a:srgbClr val="000000"/>
                </a:solidFill>
                <a:latin typeface="宋体" panose="02010600030101010101" pitchFamily="2" charset="-122"/>
                <a:ea typeface="宋体" panose="02010600030101010101" pitchFamily="2" charset="-122"/>
                <a:cs typeface="宋体" panose="02010600030101010101" pitchFamily="34" charset="-120"/>
              </a:rPr>
              <a:t> </a:t>
            </a:r>
            <a:r>
              <a:rPr lang="en-US" altLang="zh-CN" sz="2400" b="0" i="0">
                <a:solidFill>
                  <a:srgbClr val="000000"/>
                </a:solidFill>
                <a:latin typeface="Times New Roman" panose="02020603050405020304" pitchFamily="34" charset="0"/>
                <a:ea typeface="微软雅黑" panose="020B0503020204020204" pitchFamily="34" charset="-122"/>
                <a:cs typeface="Times New Roman" panose="02020603050405020304" pitchFamily="34" charset="-120"/>
              </a:rPr>
              <a:t>(</a:t>
            </a:r>
            <a:r>
              <a:rPr lang="en-US" altLang="zh-CN" sz="2400" b="0" i="0">
                <a:solidFill>
                  <a:srgbClr val="000000"/>
                </a:solidFill>
                <a:latin typeface="宋体" panose="02010600030101010101" pitchFamily="2" charset="-122"/>
                <a:ea typeface="宋体" panose="02010600030101010101" pitchFamily="2" charset="-122"/>
                <a:cs typeface="宋体" panose="02010600030101010101" pitchFamily="34" charset="-120"/>
              </a:rPr>
              <a:t>        </a:t>
            </a:r>
            <a:r>
              <a:rPr lang="en-US" altLang="zh-CN" sz="2400" b="0" i="0">
                <a:solidFill>
                  <a:srgbClr val="000000"/>
                </a:solidFill>
                <a:latin typeface="Times New Roman" panose="02020603050405020304" pitchFamily="34" charset="0"/>
                <a:ea typeface="微软雅黑" panose="020B0503020204020204" pitchFamily="34" charset="-122"/>
                <a:cs typeface="Times New Roman" panose="02020603050405020304" pitchFamily="34" charset="-120"/>
              </a:rPr>
              <a:t>)</a:t>
            </a:r>
            <a:endParaRPr lang="en-US" altLang="zh-CN" sz="2400" dirty="0"/>
          </a:p>
        </p:txBody>
      </p:sp>
      <p:sp>
        <p:nvSpPr>
          <p:cNvPr id="6" name="QC_6_AN.39_1#465a5b3d2.bracket?pid=c2c79d6e4&amp;color=0,0,0&amp;vpa=22&amp;vtp=1&amp;bbb=1"/>
          <p:cNvSpPr/>
          <p:nvPr/>
        </p:nvSpPr>
        <p:spPr>
          <a:xfrm>
            <a:off x="9178005" y="3762154"/>
            <a:ext cx="847725" cy="478600"/>
          </a:xfrm>
          <a:prstGeom prst="rect">
            <a:avLst/>
          </a:prstGeom>
          <a:noFill/>
        </p:spPr>
        <p:txBody>
          <a:bodyPr wrap="none" lIns="0" tIns="0" rIns="0" bIns="0" rtlCol="0" anchor="t"/>
          <a:lstStyle/>
          <a:p>
            <a:pPr algn="ctr" latinLnBrk="1">
              <a:lnSpc>
                <a:spcPts val="4200"/>
              </a:lnSpc>
            </a:pPr>
            <a:r>
              <a:rPr lang="en-US" altLang="zh-CN" sz="2400" b="0" i="0" dirty="0">
                <a:solidFill>
                  <a:srgbClr val="FF0000"/>
                </a:solidFill>
                <a:latin typeface="Times New Roman" panose="02020603050405020304" pitchFamily="34" charset="0"/>
                <a:ea typeface="微软雅黑" panose="020B0503020204020204" pitchFamily="34" charset="-122"/>
                <a:cs typeface="Times New Roman" panose="02020603050405020304" pitchFamily="34" charset="-120"/>
              </a:rPr>
              <a:t>ABC</a:t>
            </a:r>
            <a:endParaRPr lang="en-US" altLang="zh-CN" sz="2400" dirty="0"/>
          </a:p>
        </p:txBody>
      </p:sp>
      <p:sp>
        <p:nvSpPr>
          <p:cNvPr id="7" name="QC_6_BD.38_2#465a5b3d2.choices?pid=c2c79d6e4&amp;color=0,0,0&amp;vtp=1&amp;bbb=1"/>
          <p:cNvSpPr/>
          <p:nvPr/>
        </p:nvSpPr>
        <p:spPr>
          <a:xfrm>
            <a:off x="612648" y="4314922"/>
            <a:ext cx="10963656" cy="2150999"/>
          </a:xfrm>
          <a:prstGeom prst="rect">
            <a:avLst/>
          </a:prstGeom>
          <a:noFill/>
        </p:spPr>
        <p:txBody>
          <a:bodyPr wrap="none" lIns="0" tIns="0" rIns="0" bIns="0" rtlCol="0" anchor="t"/>
          <a:lstStyle/>
          <a:p>
            <a:pPr algn="l" latinLnBrk="1">
              <a:lnSpc>
                <a:spcPts val="4400"/>
              </a:lnSpc>
            </a:pPr>
            <a:r>
              <a:rPr lang="en-US" altLang="zh-CN" sz="2400" b="1" i="0" dirty="0">
                <a:solidFill>
                  <a:srgbClr val="000000"/>
                </a:solidFill>
                <a:latin typeface="Times New Roman" panose="02020603050405020304" pitchFamily="34" charset="0"/>
                <a:ea typeface="微软雅黑" panose="020B0503020204020204" pitchFamily="34" charset="-122"/>
                <a:cs typeface="Times New Roman" panose="02020603050405020304" pitchFamily="34" charset="-120"/>
              </a:rPr>
              <a:t>A.</a:t>
            </a:r>
            <a:r>
              <a:rPr lang="en-US" altLang="zh-CN" sz="2400" b="1" i="0" dirty="0">
                <a:solidFill>
                  <a:srgbClr val="000000"/>
                </a:solidFill>
                <a:latin typeface="宋体" panose="02010600030101010101" pitchFamily="2" charset="-122"/>
                <a:ea typeface="宋体" panose="02010600030101010101" pitchFamily="2" charset="-122"/>
                <a:cs typeface="宋体" panose="02010600030101010101" pitchFamily="34" charset="-120"/>
              </a:rPr>
              <a:t> </a:t>
            </a:r>
            <a:r>
              <a:rPr lang="en-US" altLang="zh-CN" sz="2400" b="0" i="0" dirty="0">
                <a:solidFill>
                  <a:srgbClr val="000000"/>
                </a:solidFill>
                <a:latin typeface="Times New Roman" panose="02020603050405020304" pitchFamily="34" charset="0"/>
                <a:ea typeface="微软雅黑" panose="020B0503020204020204" pitchFamily="34" charset="-122"/>
                <a:cs typeface="Times New Roman" panose="02020603050405020304" pitchFamily="34" charset="-120"/>
              </a:rPr>
              <a:t>物体运动的加速度等于0，而速度却不等于0</a:t>
            </a:r>
            <a:endParaRPr lang="en-US" altLang="zh-CN" sz="2400" dirty="0"/>
          </a:p>
          <a:p>
            <a:pPr latinLnBrk="1">
              <a:lnSpc>
                <a:spcPts val="4400"/>
              </a:lnSpc>
            </a:pPr>
            <a:r>
              <a:rPr lang="en-US" altLang="zh-CN" sz="2400" b="1" i="0">
                <a:solidFill>
                  <a:srgbClr val="000000"/>
                </a:solidFill>
                <a:latin typeface="Times New Roman" panose="02020603050405020304" pitchFamily="34" charset="0"/>
                <a:ea typeface="微软雅黑" panose="020B0503020204020204" pitchFamily="34" charset="-122"/>
                <a:cs typeface="Times New Roman" panose="02020603050405020304" pitchFamily="34" charset="-120"/>
              </a:rPr>
              <a:t>B</a:t>
            </a:r>
            <a:r>
              <a:rPr lang="en-US" altLang="zh-CN" sz="2400" b="1" i="0" dirty="0">
                <a:solidFill>
                  <a:srgbClr val="000000"/>
                </a:solidFill>
                <a:latin typeface="Times New Roman" panose="02020603050405020304" pitchFamily="34" charset="0"/>
                <a:ea typeface="微软雅黑" panose="020B0503020204020204" pitchFamily="34" charset="-122"/>
                <a:cs typeface="Times New Roman" panose="02020603050405020304" pitchFamily="34" charset="-120"/>
              </a:rPr>
              <a:t>.</a:t>
            </a:r>
            <a:r>
              <a:rPr lang="en-US" altLang="zh-CN" sz="2400" b="1" i="0" dirty="0">
                <a:solidFill>
                  <a:srgbClr val="000000"/>
                </a:solidFill>
                <a:latin typeface="宋体" panose="02010600030101010101" pitchFamily="2" charset="-122"/>
                <a:ea typeface="宋体" panose="02010600030101010101" pitchFamily="2" charset="-122"/>
                <a:cs typeface="宋体" panose="02010600030101010101" pitchFamily="34" charset="-120"/>
              </a:rPr>
              <a:t> </a:t>
            </a:r>
            <a:r>
              <a:rPr lang="en-US" altLang="zh-CN" sz="2400" b="0" i="0" dirty="0">
                <a:solidFill>
                  <a:srgbClr val="000000"/>
                </a:solidFill>
                <a:latin typeface="Times New Roman" panose="02020603050405020304" pitchFamily="34" charset="0"/>
                <a:ea typeface="微软雅黑" panose="020B0503020204020204" pitchFamily="34" charset="-122"/>
                <a:cs typeface="Times New Roman" panose="02020603050405020304" pitchFamily="34" charset="-120"/>
              </a:rPr>
              <a:t>两物体相比，一个物体的速度变化量比较大，而加速度却比较小</a:t>
            </a:r>
            <a:endParaRPr lang="en-US" altLang="zh-CN" sz="2400" dirty="0"/>
          </a:p>
          <a:p>
            <a:pPr latinLnBrk="1">
              <a:lnSpc>
                <a:spcPts val="4400"/>
              </a:lnSpc>
            </a:pPr>
            <a:r>
              <a:rPr lang="en-US" altLang="zh-CN" sz="2400" b="1" i="0">
                <a:solidFill>
                  <a:srgbClr val="000000"/>
                </a:solidFill>
                <a:latin typeface="Times New Roman" panose="02020603050405020304" pitchFamily="34" charset="0"/>
                <a:ea typeface="微软雅黑" panose="020B0503020204020204" pitchFamily="34" charset="-122"/>
                <a:cs typeface="Times New Roman" panose="02020603050405020304" pitchFamily="34" charset="-120"/>
              </a:rPr>
              <a:t>C</a:t>
            </a:r>
            <a:r>
              <a:rPr lang="en-US" altLang="zh-CN" sz="2400" b="1" i="0" dirty="0">
                <a:solidFill>
                  <a:srgbClr val="000000"/>
                </a:solidFill>
                <a:latin typeface="Times New Roman" panose="02020603050405020304" pitchFamily="34" charset="0"/>
                <a:ea typeface="微软雅黑" panose="020B0503020204020204" pitchFamily="34" charset="-122"/>
                <a:cs typeface="Times New Roman" panose="02020603050405020304" pitchFamily="34" charset="-120"/>
              </a:rPr>
              <a:t>.</a:t>
            </a:r>
            <a:r>
              <a:rPr lang="en-US" altLang="zh-CN" sz="2400" b="1" i="0" dirty="0">
                <a:solidFill>
                  <a:srgbClr val="000000"/>
                </a:solidFill>
                <a:latin typeface="宋体" panose="02010600030101010101" pitchFamily="2" charset="-122"/>
                <a:ea typeface="宋体" panose="02010600030101010101" pitchFamily="2" charset="-122"/>
                <a:cs typeface="宋体" panose="02010600030101010101" pitchFamily="34" charset="-120"/>
              </a:rPr>
              <a:t> </a:t>
            </a:r>
            <a:r>
              <a:rPr lang="en-US" altLang="zh-CN" sz="2400" b="0" i="0" dirty="0">
                <a:solidFill>
                  <a:srgbClr val="000000"/>
                </a:solidFill>
                <a:latin typeface="Times New Roman" panose="02020603050405020304" pitchFamily="34" charset="0"/>
                <a:ea typeface="微软雅黑" panose="020B0503020204020204" pitchFamily="34" charset="-122"/>
                <a:cs typeface="Times New Roman" panose="02020603050405020304" pitchFamily="34" charset="-120"/>
              </a:rPr>
              <a:t>物体具有向东的加速度，而速度的方向却向西</a:t>
            </a:r>
            <a:endParaRPr lang="en-US" altLang="zh-CN" sz="2400" dirty="0"/>
          </a:p>
          <a:p>
            <a:pPr latinLnBrk="1">
              <a:lnSpc>
                <a:spcPts val="4200"/>
              </a:lnSpc>
            </a:pPr>
            <a:r>
              <a:rPr lang="en-US" altLang="zh-CN" sz="2400" b="1" i="0">
                <a:solidFill>
                  <a:srgbClr val="000000"/>
                </a:solidFill>
                <a:latin typeface="Times New Roman" panose="02020603050405020304" pitchFamily="34" charset="0"/>
                <a:ea typeface="微软雅黑" panose="020B0503020204020204" pitchFamily="34" charset="-122"/>
                <a:cs typeface="Times New Roman" panose="02020603050405020304" pitchFamily="34" charset="-120"/>
              </a:rPr>
              <a:t>D</a:t>
            </a:r>
            <a:r>
              <a:rPr lang="en-US" altLang="zh-CN" sz="2400" b="1" i="0" dirty="0">
                <a:solidFill>
                  <a:srgbClr val="000000"/>
                </a:solidFill>
                <a:latin typeface="Times New Roman" panose="02020603050405020304" pitchFamily="34" charset="0"/>
                <a:ea typeface="微软雅黑" panose="020B0503020204020204" pitchFamily="34" charset="-122"/>
                <a:cs typeface="Times New Roman" panose="02020603050405020304" pitchFamily="34" charset="-120"/>
              </a:rPr>
              <a:t>.</a:t>
            </a:r>
            <a:r>
              <a:rPr lang="en-US" altLang="zh-CN" sz="2400" b="1" i="0" dirty="0">
                <a:solidFill>
                  <a:srgbClr val="000000"/>
                </a:solidFill>
                <a:latin typeface="宋体" panose="02010600030101010101" pitchFamily="2" charset="-122"/>
                <a:ea typeface="宋体" panose="02010600030101010101" pitchFamily="2" charset="-122"/>
                <a:cs typeface="宋体" panose="02010600030101010101" pitchFamily="34" charset="-120"/>
              </a:rPr>
              <a:t> </a:t>
            </a:r>
            <a:r>
              <a:rPr lang="en-US" altLang="zh-CN" sz="2400" b="0" i="0" dirty="0">
                <a:solidFill>
                  <a:srgbClr val="000000"/>
                </a:solidFill>
                <a:latin typeface="Times New Roman" panose="02020603050405020304" pitchFamily="34" charset="0"/>
                <a:ea typeface="微软雅黑" panose="020B0503020204020204" pitchFamily="34" charset="-122"/>
                <a:cs typeface="Times New Roman" panose="02020603050405020304" pitchFamily="34" charset="-120"/>
              </a:rPr>
              <a:t>物体的速度在减小，加速度则不可能增大</a:t>
            </a:r>
            <a:endParaRPr lang="en-US" altLang="zh-CN" sz="2400" dirty="0"/>
          </a:p>
        </p:txBody>
      </p:sp>
    </p:spTree>
  </p:cSld>
  <p:clrMapOvr>
    <a:masterClrMapping/>
  </p:clrMapOvr>
  <p:transition>
    <p:split dir="in"/>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
                                            <p:bg/>
                                          </p:spTgt>
                                        </p:tgtEl>
                                        <p:attrNameLst>
                                          <p:attrName>style.visibility</p:attrName>
                                        </p:attrNameLst>
                                      </p:cBhvr>
                                      <p:to>
                                        <p:strVal val="visible"/>
                                      </p:to>
                                    </p:set>
                                    <p:animEffect transition="in" filter="wipe(left)">
                                      <p:cBhvr>
                                        <p:cTn id="7" dur="500"/>
                                        <p:tgtEl>
                                          <p:spTgt spid="3">
                                            <p:bg/>
                                          </p:spTgt>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3">
                                            <p:txEl>
                                              <p:pRg st="0" end="0"/>
                                            </p:txEl>
                                          </p:spTgt>
                                        </p:tgtEl>
                                        <p:attrNameLst>
                                          <p:attrName>style.visibility</p:attrName>
                                        </p:attrNameLst>
                                      </p:cBhvr>
                                      <p:to>
                                        <p:strVal val="visible"/>
                                      </p:to>
                                    </p:set>
                                    <p:animEffect transition="in" filter="wipe(left)">
                                      <p:cBhvr>
                                        <p:cTn id="10" dur="500"/>
                                        <p:tgtEl>
                                          <p:spTgt spid="3">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8" fill="hold" grpId="0" nodeType="clickEffect">
                                  <p:stCondLst>
                                    <p:cond delay="0"/>
                                  </p:stCondLst>
                                  <p:childTnLst>
                                    <p:set>
                                      <p:cBhvr>
                                        <p:cTn id="14" dur="1" fill="hold">
                                          <p:stCondLst>
                                            <p:cond delay="0"/>
                                          </p:stCondLst>
                                        </p:cTn>
                                        <p:tgtEl>
                                          <p:spTgt spid="6">
                                            <p:bg/>
                                          </p:spTgt>
                                        </p:tgtEl>
                                        <p:attrNameLst>
                                          <p:attrName>style.visibility</p:attrName>
                                        </p:attrNameLst>
                                      </p:cBhvr>
                                      <p:to>
                                        <p:strVal val="visible"/>
                                      </p:to>
                                    </p:set>
                                    <p:animEffect transition="in" filter="wipe(left)">
                                      <p:cBhvr>
                                        <p:cTn id="15" dur="500"/>
                                        <p:tgtEl>
                                          <p:spTgt spid="6">
                                            <p:bg/>
                                          </p:spTgt>
                                        </p:tgtEl>
                                      </p:cBhvr>
                                    </p:animEffect>
                                  </p:childTnLst>
                                </p:cTn>
                              </p:par>
                              <p:par>
                                <p:cTn id="16" presetID="22" presetClass="entr" presetSubtype="8" fill="hold" grpId="0" nodeType="withEffect">
                                  <p:stCondLst>
                                    <p:cond delay="0"/>
                                  </p:stCondLst>
                                  <p:childTnLst>
                                    <p:set>
                                      <p:cBhvr>
                                        <p:cTn id="17" dur="1" fill="hold">
                                          <p:stCondLst>
                                            <p:cond delay="0"/>
                                          </p:stCondLst>
                                        </p:cTn>
                                        <p:tgtEl>
                                          <p:spTgt spid="6">
                                            <p:txEl>
                                              <p:pRg st="0" end="0"/>
                                            </p:txEl>
                                          </p:spTgt>
                                        </p:tgtEl>
                                        <p:attrNameLst>
                                          <p:attrName>style.visibility</p:attrName>
                                        </p:attrNameLst>
                                      </p:cBhvr>
                                      <p:to>
                                        <p:strVal val="visible"/>
                                      </p:to>
                                    </p:set>
                                    <p:animEffect transition="in" filter="wipe(left)">
                                      <p:cBhvr>
                                        <p:cTn id="18" dur="500"/>
                                        <p:tgtEl>
                                          <p:spTgt spid="6">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build="p"/>
      <p:bldP spid="6" grpId="0" animBg="1"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_3_BD#e12dab16e.fixed?pid=3dfc19c84&amp;color=0,0,0&amp;vtp=1&amp;bbb=1"/>
          <p:cNvSpPr/>
          <p:nvPr/>
        </p:nvSpPr>
        <p:spPr>
          <a:xfrm>
            <a:off x="0" y="2157984"/>
            <a:ext cx="12188952" cy="1435608"/>
          </a:xfrm>
          <a:prstGeom prst="rect">
            <a:avLst/>
          </a:prstGeom>
          <a:noFill/>
        </p:spPr>
        <p:txBody>
          <a:bodyPr wrap="none" lIns="0" tIns="0" rIns="0" bIns="0" rtlCol="0" anchor="ctr"/>
          <a:lstStyle/>
          <a:p>
            <a:pPr algn="ctr" latinLnBrk="1">
              <a:lnSpc>
                <a:spcPts val="5900"/>
              </a:lnSpc>
            </a:pPr>
            <a:r>
              <a:rPr lang="en-US" altLang="zh-CN" sz="4800" b="1" i="0" dirty="0">
                <a:solidFill>
                  <a:srgbClr val="000000"/>
                </a:solidFill>
                <a:latin typeface="微软雅黑" panose="020B0503020204020204" pitchFamily="34" charset="-122"/>
                <a:ea typeface="微软雅黑" panose="020B0503020204020204" pitchFamily="34" charset="-122"/>
                <a:cs typeface="微软雅黑" panose="020B0503020204020204" pitchFamily="34" charset="-120"/>
              </a:rPr>
              <a:t>关键能力·核心突破</a:t>
            </a:r>
            <a:endParaRPr lang="en-US" altLang="zh-CN" sz="4800" dirty="0"/>
          </a:p>
        </p:txBody>
      </p:sp>
    </p:spTree>
  </p:cSld>
  <p:clrMapOvr>
    <a:masterClrMapping/>
  </p:clrMapOvr>
  <p:transition>
    <p:split dir="in"/>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_4_BD#197616729?pid=e12dab16e&amp;color=0,0,0&amp;vtp=1&amp;bt=1&amp;bbb=1"/>
          <p:cNvSpPr/>
          <p:nvPr/>
        </p:nvSpPr>
        <p:spPr>
          <a:xfrm>
            <a:off x="612648" y="486000"/>
            <a:ext cx="10963656" cy="1041400"/>
          </a:xfrm>
          <a:prstGeom prst="rect">
            <a:avLst/>
          </a:prstGeom>
          <a:noFill/>
        </p:spPr>
        <p:txBody>
          <a:bodyPr wrap="none" lIns="0" tIns="0" rIns="0" bIns="0" rtlCol="0" anchor="t"/>
          <a:lstStyle/>
          <a:p>
            <a:pPr algn="ctr" latinLnBrk="1">
              <a:lnSpc>
                <a:spcPts val="5200"/>
              </a:lnSpc>
            </a:pPr>
            <a:r>
              <a:rPr lang="en-US" altLang="zh-CN" sz="3000" b="1" i="0" dirty="0">
                <a:solidFill>
                  <a:srgbClr val="000000"/>
                </a:solidFill>
                <a:latin typeface="Times New Roman" panose="02020603050405020304" pitchFamily="34" charset="0"/>
                <a:ea typeface="微软雅黑" panose="020B0503020204020204" pitchFamily="34" charset="-122"/>
                <a:cs typeface="Times New Roman" panose="02020603050405020304" pitchFamily="34" charset="-120"/>
              </a:rPr>
              <a:t>考点一</a:t>
            </a:r>
            <a:r>
              <a:rPr lang="en-US" altLang="zh-CN" sz="3000" b="1" i="0" dirty="0">
                <a:solidFill>
                  <a:srgbClr val="000000"/>
                </a:solidFill>
                <a:latin typeface="宋体" panose="02010600030101010101" pitchFamily="2" charset="-122"/>
                <a:ea typeface="宋体" panose="02010600030101010101" pitchFamily="2" charset="-122"/>
                <a:cs typeface="宋体" panose="02010600030101010101" pitchFamily="34" charset="-120"/>
              </a:rPr>
              <a:t> </a:t>
            </a:r>
            <a:r>
              <a:rPr lang="en-US" altLang="zh-CN" sz="3000" b="1" i="0" dirty="0">
                <a:solidFill>
                  <a:srgbClr val="000000"/>
                </a:solidFill>
                <a:latin typeface="Times New Roman" panose="02020603050405020304" pitchFamily="34" charset="0"/>
                <a:ea typeface="微软雅黑" panose="020B0503020204020204" pitchFamily="34" charset="-122"/>
                <a:cs typeface="Times New Roman" panose="02020603050405020304" pitchFamily="34" charset="-120"/>
              </a:rPr>
              <a:t>质点、参考系和位移</a:t>
            </a:r>
            <a:endParaRPr lang="en-US" altLang="zh-CN" sz="3000" dirty="0"/>
          </a:p>
        </p:txBody>
      </p:sp>
      <p:sp>
        <p:nvSpPr>
          <p:cNvPr id="3" name="QC_5_BD.40_1#e1a6097cd?sp=1&amp;pid=197616729&amp;color=0,0,0&amp;vtp=1&amp;bbb=1&amp;hb=1"/>
          <p:cNvSpPr/>
          <p:nvPr/>
        </p:nvSpPr>
        <p:spPr>
          <a:xfrm>
            <a:off x="612648" y="1148154"/>
            <a:ext cx="10963656" cy="1033399"/>
          </a:xfrm>
          <a:prstGeom prst="rect">
            <a:avLst/>
          </a:prstGeom>
          <a:noFill/>
        </p:spPr>
        <p:txBody>
          <a:bodyPr wrap="none" lIns="0" tIns="0" rIns="0" bIns="0" rtlCol="0" anchor="t"/>
          <a:lstStyle/>
          <a:p>
            <a:pPr algn="l" latinLnBrk="1">
              <a:lnSpc>
                <a:spcPts val="4400"/>
              </a:lnSpc>
            </a:pPr>
            <a:r>
              <a:rPr lang="en-US" altLang="zh-CN" sz="2400" b="1" i="0" dirty="0">
                <a:solidFill>
                  <a:srgbClr val="AE8CBB"/>
                </a:solidFill>
                <a:latin typeface="Times New Roman" panose="02020603050405020304" pitchFamily="34" charset="0"/>
                <a:ea typeface="微软雅黑" panose="020B0503020204020204" pitchFamily="34" charset="-122"/>
                <a:cs typeface="Times New Roman" panose="02020603050405020304" pitchFamily="34" charset="-120"/>
              </a:rPr>
              <a:t>1.</a:t>
            </a:r>
            <a:r>
              <a:rPr lang="en-US" altLang="zh-CN" sz="2400" b="1" i="0" dirty="0">
                <a:solidFill>
                  <a:srgbClr val="AE8CBB"/>
                </a:solidFill>
                <a:latin typeface="宋体" panose="02010600030101010101" pitchFamily="2" charset="-122"/>
                <a:ea typeface="宋体" panose="02010600030101010101" pitchFamily="2" charset="-122"/>
                <a:cs typeface="宋体" panose="02010600030101010101" pitchFamily="34" charset="-120"/>
              </a:rPr>
              <a:t> </a:t>
            </a:r>
            <a:r>
              <a:rPr lang="en-US" altLang="zh-CN" sz="2400" b="1" i="0" dirty="0">
                <a:solidFill>
                  <a:srgbClr val="000000"/>
                </a:solidFill>
                <a:latin typeface="Times New Roman" panose="02020603050405020304" pitchFamily="34" charset="0"/>
                <a:ea typeface="微软雅黑" panose="020B0503020204020204" pitchFamily="34" charset="-122"/>
                <a:cs typeface="Times New Roman" panose="02020603050405020304" pitchFamily="34" charset="-120"/>
              </a:rPr>
              <a:t>质点</a:t>
            </a:r>
            <a:r>
              <a:rPr lang="en-US" altLang="zh-CN" sz="2400" b="0" i="0" dirty="0">
                <a:solidFill>
                  <a:srgbClr val="AE8CBB"/>
                </a:solidFill>
                <a:latin typeface="Times New Roman" panose="02020603050405020304" pitchFamily="34" charset="0"/>
                <a:ea typeface="微软雅黑" panose="020B0503020204020204" pitchFamily="34" charset="-122"/>
                <a:cs typeface="Times New Roman" panose="02020603050405020304" pitchFamily="34" charset="-120"/>
              </a:rPr>
              <a:t>（2024·浙江1月选考卷·2，3分）</a:t>
            </a:r>
            <a:r>
              <a:rPr lang="en-US" altLang="zh-CN" sz="2400" b="0" i="0" dirty="0">
                <a:solidFill>
                  <a:srgbClr val="000000"/>
                </a:solidFill>
                <a:latin typeface="Times New Roman" panose="02020603050405020304" pitchFamily="34" charset="0"/>
                <a:ea typeface="微软雅黑" panose="020B0503020204020204" pitchFamily="34" charset="-122"/>
                <a:cs typeface="Times New Roman" panose="02020603050405020304" pitchFamily="34" charset="-120"/>
              </a:rPr>
              <a:t>杭州亚运会顺利举行</a:t>
            </a:r>
            <a:r>
              <a:rPr lang="en-US" altLang="zh-CN" sz="2400" b="0" i="0">
                <a:solidFill>
                  <a:srgbClr val="000000"/>
                </a:solidFill>
                <a:latin typeface="Times New Roman" panose="02020603050405020304" pitchFamily="34" charset="0"/>
                <a:ea typeface="微软雅黑" panose="020B0503020204020204" pitchFamily="34" charset="-122"/>
                <a:cs typeface="Times New Roman" panose="02020603050405020304" pitchFamily="34" charset="-120"/>
              </a:rPr>
              <a:t>，如图所示为运动会</a:t>
            </a:r>
            <a:endParaRPr lang="en-US" altLang="zh-CN" sz="2400" b="0" i="0">
              <a:solidFill>
                <a:srgbClr val="000000"/>
              </a:solidFill>
              <a:latin typeface="Times New Roman" panose="02020603050405020304" pitchFamily="34" charset="0"/>
              <a:ea typeface="微软雅黑" panose="020B0503020204020204" pitchFamily="34" charset="-122"/>
              <a:cs typeface="Times New Roman" panose="02020603050405020304" pitchFamily="34" charset="-120"/>
            </a:endParaRPr>
          </a:p>
          <a:p>
            <a:pPr latinLnBrk="1">
              <a:lnSpc>
                <a:spcPts val="4200"/>
              </a:lnSpc>
            </a:pPr>
            <a:r>
              <a:rPr lang="en-US" altLang="zh-CN" sz="2400" b="0" i="0">
                <a:solidFill>
                  <a:srgbClr val="000000"/>
                </a:solidFill>
                <a:latin typeface="Times New Roman" panose="02020603050405020304" pitchFamily="34" charset="0"/>
                <a:ea typeface="微软雅黑" panose="020B0503020204020204" pitchFamily="34" charset="-122"/>
                <a:cs typeface="Times New Roman" panose="02020603050405020304" pitchFamily="34" charset="-120"/>
              </a:rPr>
              <a:t>中的四个比赛场景</a:t>
            </a:r>
            <a:r>
              <a:rPr lang="en-US" altLang="zh-CN" sz="2400" b="0" i="0" dirty="0">
                <a:solidFill>
                  <a:srgbClr val="000000"/>
                </a:solidFill>
                <a:latin typeface="Times New Roman" panose="02020603050405020304" pitchFamily="34" charset="0"/>
                <a:ea typeface="微软雅黑" panose="020B0503020204020204" pitchFamily="34" charset="-122"/>
                <a:cs typeface="Times New Roman" panose="02020603050405020304" pitchFamily="34" charset="-120"/>
              </a:rPr>
              <a:t>。</a:t>
            </a:r>
            <a:r>
              <a:rPr lang="en-US" altLang="zh-CN" sz="2400" b="0" i="0">
                <a:solidFill>
                  <a:srgbClr val="000000"/>
                </a:solidFill>
                <a:latin typeface="Times New Roman" panose="02020603050405020304" pitchFamily="34" charset="0"/>
                <a:ea typeface="微软雅黑" panose="020B0503020204020204" pitchFamily="34" charset="-122"/>
                <a:cs typeface="Times New Roman" panose="02020603050405020304" pitchFamily="34" charset="-120"/>
              </a:rPr>
              <a:t>在下列研究中可将运动员视为质点的是(</a:t>
            </a:r>
            <a:r>
              <a:rPr lang="en-US" altLang="zh-CN" sz="2400" b="0" i="0">
                <a:solidFill>
                  <a:srgbClr val="000000"/>
                </a:solidFill>
                <a:latin typeface="宋体" panose="02010600030101010101" pitchFamily="2" charset="-122"/>
                <a:ea typeface="宋体" panose="02010600030101010101" pitchFamily="2" charset="-122"/>
                <a:cs typeface="宋体" panose="02010600030101010101" pitchFamily="34" charset="-120"/>
              </a:rPr>
              <a:t>      </a:t>
            </a:r>
            <a:r>
              <a:rPr lang="en-US" altLang="zh-CN" sz="2400" b="0" i="0">
                <a:solidFill>
                  <a:srgbClr val="000000"/>
                </a:solidFill>
                <a:latin typeface="Times New Roman" panose="02020603050405020304" pitchFamily="34" charset="0"/>
                <a:ea typeface="微软雅黑" panose="020B0503020204020204" pitchFamily="34" charset="-122"/>
                <a:cs typeface="Times New Roman" panose="02020603050405020304" pitchFamily="34" charset="-120"/>
              </a:rPr>
              <a:t>)</a:t>
            </a:r>
            <a:endParaRPr lang="en-US" altLang="zh-CN" sz="2400" dirty="0"/>
          </a:p>
        </p:txBody>
      </p:sp>
      <p:sp>
        <p:nvSpPr>
          <p:cNvPr id="4" name="QC_5_AN.41_1#e1a6097cd.bracket?pid=197616729&amp;color=0,0,0&amp;vpa=23&amp;vtp=1"/>
          <p:cNvSpPr/>
          <p:nvPr/>
        </p:nvSpPr>
        <p:spPr>
          <a:xfrm>
            <a:off x="8858917" y="1695524"/>
            <a:ext cx="423863" cy="478600"/>
          </a:xfrm>
          <a:prstGeom prst="rect">
            <a:avLst/>
          </a:prstGeom>
          <a:noFill/>
        </p:spPr>
        <p:txBody>
          <a:bodyPr wrap="none" lIns="0" tIns="0" rIns="0" bIns="0" rtlCol="0" anchor="t"/>
          <a:lstStyle/>
          <a:p>
            <a:pPr algn="ctr" latinLnBrk="1">
              <a:lnSpc>
                <a:spcPts val="4200"/>
              </a:lnSpc>
            </a:pPr>
            <a:r>
              <a:rPr lang="en-US" altLang="zh-CN" sz="2400" b="0" i="0" dirty="0">
                <a:solidFill>
                  <a:srgbClr val="FF0000"/>
                </a:solidFill>
                <a:latin typeface="Times New Roman" panose="02020603050405020304" pitchFamily="34" charset="0"/>
                <a:ea typeface="微软雅黑" panose="020B0503020204020204" pitchFamily="34" charset="-122"/>
                <a:cs typeface="Times New Roman" panose="02020603050405020304" pitchFamily="34" charset="-120"/>
              </a:rPr>
              <a:t>C</a:t>
            </a:r>
            <a:endParaRPr lang="en-US" altLang="zh-CN" sz="2400" dirty="0"/>
          </a:p>
        </p:txBody>
      </p:sp>
      <p:pic>
        <p:nvPicPr>
          <p:cNvPr id="5" name="QC_5_BD.40_3#e1a6097cd?iti=1&amp;htil=1&amp;pid=197616729&amp;color=0,0,0&amp;tib=255,255,255&amp;vtp=1" descr="preencoded.png"/>
          <p:cNvPicPr>
            <a:picLocks noChangeAspect="1"/>
          </p:cNvPicPr>
          <p:nvPr/>
        </p:nvPicPr>
        <p:blipFill>
          <a:blip r:embed="rId1">
            <a:clrChange>
              <a:clrFrom>
                <a:srgbClr val="FFFFFF"/>
              </a:clrFrom>
              <a:clrTo>
                <a:srgbClr val="FFFFFF">
                  <a:alpha val="0"/>
                </a:srgbClr>
              </a:clrTo>
            </a:clrChange>
          </a:blip>
          <a:stretch>
            <a:fillRect/>
          </a:stretch>
        </p:blipFill>
        <p:spPr>
          <a:xfrm>
            <a:off x="1481328" y="2325976"/>
            <a:ext cx="996696" cy="877824"/>
          </a:xfrm>
          <a:prstGeom prst="rect">
            <a:avLst/>
          </a:prstGeom>
          <a:noFill/>
          <a:extLst>
            <a:ext uri="{909E8E84-426E-40DD-AFC4-6F175D3DCCD1}">
              <a14:hiddenFill xmlns:a14="http://schemas.microsoft.com/office/drawing/2010/main">
                <a:solidFill>
                  <a:schemeClr val="accent1">
                    <a:alpha val="0"/>
                  </a:schemeClr>
                </a:solidFill>
              </a14:hiddenFill>
            </a:ext>
          </a:extLst>
        </p:spPr>
      </p:pic>
      <p:pic>
        <p:nvPicPr>
          <p:cNvPr id="6" name="QC_5_BD.40_4#e1a6097cd?iti=2&amp;htil=1&amp;pid=197616729&amp;color=0,0,0&amp;tib=255,255,255&amp;vtp=1" descr="preencoded.png"/>
          <p:cNvPicPr>
            <a:picLocks noChangeAspect="1"/>
          </p:cNvPicPr>
          <p:nvPr/>
        </p:nvPicPr>
        <p:blipFill>
          <a:blip r:embed="rId2">
            <a:clrChange>
              <a:clrFrom>
                <a:srgbClr val="FFFFFF"/>
              </a:clrFrom>
              <a:clrTo>
                <a:srgbClr val="FFFFFF">
                  <a:alpha val="0"/>
                </a:srgbClr>
              </a:clrTo>
            </a:clrChange>
          </a:blip>
          <a:stretch>
            <a:fillRect/>
          </a:stretch>
        </p:blipFill>
        <p:spPr>
          <a:xfrm>
            <a:off x="4507992" y="2325976"/>
            <a:ext cx="429768" cy="877824"/>
          </a:xfrm>
          <a:prstGeom prst="rect">
            <a:avLst/>
          </a:prstGeom>
          <a:noFill/>
          <a:extLst>
            <a:ext uri="{909E8E84-426E-40DD-AFC4-6F175D3DCCD1}">
              <a14:hiddenFill xmlns:a14="http://schemas.microsoft.com/office/drawing/2010/main">
                <a:solidFill>
                  <a:schemeClr val="accent1">
                    <a:alpha val="0"/>
                  </a:schemeClr>
                </a:solidFill>
              </a14:hiddenFill>
            </a:ext>
          </a:extLst>
        </p:spPr>
      </p:pic>
      <p:pic>
        <p:nvPicPr>
          <p:cNvPr id="7" name="QC_5_BD.40_5#e1a6097cd?iti=3&amp;htil=1&amp;pid=197616729&amp;color=0,0,0&amp;tib=255,255,255&amp;vtp=1" descr="preencoded.png"/>
          <p:cNvPicPr>
            <a:picLocks noChangeAspect="1"/>
          </p:cNvPicPr>
          <p:nvPr/>
        </p:nvPicPr>
        <p:blipFill>
          <a:blip r:embed="rId3">
            <a:clrChange>
              <a:clrFrom>
                <a:srgbClr val="FFFFFF"/>
              </a:clrFrom>
              <a:clrTo>
                <a:srgbClr val="FFFFFF">
                  <a:alpha val="0"/>
                </a:srgbClr>
              </a:clrTo>
            </a:clrChange>
          </a:blip>
          <a:stretch>
            <a:fillRect/>
          </a:stretch>
        </p:blipFill>
        <p:spPr>
          <a:xfrm>
            <a:off x="7159752" y="2325976"/>
            <a:ext cx="621792" cy="877824"/>
          </a:xfrm>
          <a:prstGeom prst="rect">
            <a:avLst/>
          </a:prstGeom>
          <a:noFill/>
          <a:extLst>
            <a:ext uri="{909E8E84-426E-40DD-AFC4-6F175D3DCCD1}">
              <a14:hiddenFill xmlns:a14="http://schemas.microsoft.com/office/drawing/2010/main">
                <a:solidFill>
                  <a:schemeClr val="accent1">
                    <a:alpha val="0"/>
                  </a:schemeClr>
                </a:solidFill>
              </a14:hiddenFill>
            </a:ext>
          </a:extLst>
        </p:spPr>
      </p:pic>
      <p:pic>
        <p:nvPicPr>
          <p:cNvPr id="8" name="QC_5_BD.40_6#e1a6097cd?iti=4&amp;htil=1&amp;pid=197616729&amp;color=0,0,0&amp;tib=255,255,255&amp;vtp=1" descr="preencoded.png"/>
          <p:cNvPicPr>
            <a:picLocks noChangeAspect="1"/>
          </p:cNvPicPr>
          <p:nvPr/>
        </p:nvPicPr>
        <p:blipFill>
          <a:blip r:embed="rId4">
            <a:clrChange>
              <a:clrFrom>
                <a:srgbClr val="FFFFFF"/>
              </a:clrFrom>
              <a:clrTo>
                <a:srgbClr val="FFFFFF">
                  <a:alpha val="0"/>
                </a:srgbClr>
              </a:clrTo>
            </a:clrChange>
          </a:blip>
          <a:stretch>
            <a:fillRect/>
          </a:stretch>
        </p:blipFill>
        <p:spPr>
          <a:xfrm>
            <a:off x="9912096" y="2316832"/>
            <a:ext cx="603504" cy="877824"/>
          </a:xfrm>
          <a:prstGeom prst="rect">
            <a:avLst/>
          </a:prstGeom>
          <a:noFill/>
          <a:extLst>
            <a:ext uri="{909E8E84-426E-40DD-AFC4-6F175D3DCCD1}">
              <a14:hiddenFill xmlns:a14="http://schemas.microsoft.com/office/drawing/2010/main">
                <a:solidFill>
                  <a:schemeClr val="accent1">
                    <a:alpha val="0"/>
                  </a:schemeClr>
                </a:solidFill>
              </a14:hiddenFill>
            </a:ext>
          </a:extLst>
        </p:spPr>
      </p:pic>
      <p:sp>
        <p:nvSpPr>
          <p:cNvPr id="9" name="QC_5_BD.40_7#e1a6097cd?iti=1&amp;htil=1&amp;pid=197616729&amp;color=0,0,0&amp;vtp=1&amp;bbb=1"/>
          <p:cNvSpPr/>
          <p:nvPr/>
        </p:nvSpPr>
        <p:spPr>
          <a:xfrm>
            <a:off x="1335945" y="3330800"/>
            <a:ext cx="1287462" cy="895096"/>
          </a:xfrm>
          <a:prstGeom prst="rect">
            <a:avLst/>
          </a:prstGeom>
          <a:noFill/>
        </p:spPr>
        <p:txBody>
          <a:bodyPr wrap="none" lIns="0" tIns="0" rIns="0" bIns="0" rtlCol="0" anchor="t"/>
          <a:lstStyle/>
          <a:p>
            <a:pPr algn="ctr" latinLnBrk="1">
              <a:lnSpc>
                <a:spcPts val="4200"/>
              </a:lnSpc>
            </a:pPr>
            <a:r>
              <a:rPr lang="en-US" altLang="zh-CN" sz="2400" b="0" i="0" dirty="0">
                <a:solidFill>
                  <a:srgbClr val="000000"/>
                </a:solidFill>
                <a:latin typeface="Times New Roman" panose="02020603050405020304" pitchFamily="34" charset="0"/>
                <a:ea typeface="微软雅黑" panose="020B0503020204020204" pitchFamily="34" charset="-122"/>
                <a:cs typeface="Times New Roman" panose="02020603050405020304" pitchFamily="34" charset="-120"/>
              </a:rPr>
              <a:t>甲：跳水</a:t>
            </a:r>
            <a:endParaRPr lang="en-US" altLang="zh-CN" sz="2400" dirty="0"/>
          </a:p>
        </p:txBody>
      </p:sp>
      <p:sp>
        <p:nvSpPr>
          <p:cNvPr id="10" name="QC_5_BD.40_8#e1a6097cd?iti=2&amp;htil=1&amp;pid=197616729&amp;color=0,0,0&amp;vtp=1&amp;bbb=1"/>
          <p:cNvSpPr/>
          <p:nvPr/>
        </p:nvSpPr>
        <p:spPr>
          <a:xfrm>
            <a:off x="4079145" y="3330800"/>
            <a:ext cx="1287462" cy="895096"/>
          </a:xfrm>
          <a:prstGeom prst="rect">
            <a:avLst/>
          </a:prstGeom>
          <a:noFill/>
        </p:spPr>
        <p:txBody>
          <a:bodyPr wrap="none" lIns="0" tIns="0" rIns="0" bIns="0" rtlCol="0" anchor="t"/>
          <a:lstStyle/>
          <a:p>
            <a:pPr algn="ctr" latinLnBrk="1">
              <a:lnSpc>
                <a:spcPts val="4200"/>
              </a:lnSpc>
            </a:pPr>
            <a:r>
              <a:rPr lang="en-US" altLang="zh-CN" sz="2400" b="0" i="0" dirty="0">
                <a:solidFill>
                  <a:srgbClr val="000000"/>
                </a:solidFill>
                <a:latin typeface="Times New Roman" panose="02020603050405020304" pitchFamily="34" charset="0"/>
                <a:ea typeface="微软雅黑" panose="020B0503020204020204" pitchFamily="34" charset="-122"/>
                <a:cs typeface="Times New Roman" panose="02020603050405020304" pitchFamily="34" charset="-120"/>
              </a:rPr>
              <a:t>乙：体操</a:t>
            </a:r>
            <a:endParaRPr lang="en-US" altLang="zh-CN" sz="2400" dirty="0"/>
          </a:p>
        </p:txBody>
      </p:sp>
      <p:sp>
        <p:nvSpPr>
          <p:cNvPr id="11" name="QC_5_BD.40_9#e1a6097cd?iti=3&amp;htil=1&amp;pid=197616729&amp;color=0,0,0&amp;vtp=1&amp;bbb=1"/>
          <p:cNvSpPr/>
          <p:nvPr/>
        </p:nvSpPr>
        <p:spPr>
          <a:xfrm>
            <a:off x="6522117" y="3330800"/>
            <a:ext cx="1897062" cy="895096"/>
          </a:xfrm>
          <a:prstGeom prst="rect">
            <a:avLst/>
          </a:prstGeom>
          <a:noFill/>
        </p:spPr>
        <p:txBody>
          <a:bodyPr wrap="none" lIns="0" tIns="0" rIns="0" bIns="0" rtlCol="0" anchor="t"/>
          <a:lstStyle/>
          <a:p>
            <a:pPr algn="ctr" latinLnBrk="1">
              <a:lnSpc>
                <a:spcPts val="4200"/>
              </a:lnSpc>
            </a:pPr>
            <a:r>
              <a:rPr lang="en-US" altLang="zh-CN" sz="2400" b="0" i="0" dirty="0">
                <a:solidFill>
                  <a:srgbClr val="000000"/>
                </a:solidFill>
                <a:latin typeface="Times New Roman" panose="02020603050405020304" pitchFamily="34" charset="0"/>
                <a:ea typeface="微软雅黑" panose="020B0503020204020204" pitchFamily="34" charset="-122"/>
                <a:cs typeface="Times New Roman" panose="02020603050405020304" pitchFamily="34" charset="-120"/>
              </a:rPr>
              <a:t>丙：百米比赛</a:t>
            </a:r>
            <a:endParaRPr lang="en-US" altLang="zh-CN" sz="2400" dirty="0"/>
          </a:p>
        </p:txBody>
      </p:sp>
      <p:sp>
        <p:nvSpPr>
          <p:cNvPr id="12" name="QC_5_BD.40_10#e1a6097cd?iti=4&amp;htil=1&amp;pid=197616729&amp;color=0,0,0&amp;vtp=1&amp;bbb=1"/>
          <p:cNvSpPr/>
          <p:nvPr/>
        </p:nvSpPr>
        <p:spPr>
          <a:xfrm>
            <a:off x="9570117" y="3321656"/>
            <a:ext cx="1287462" cy="895096"/>
          </a:xfrm>
          <a:prstGeom prst="rect">
            <a:avLst/>
          </a:prstGeom>
          <a:noFill/>
        </p:spPr>
        <p:txBody>
          <a:bodyPr wrap="none" lIns="0" tIns="0" rIns="0" bIns="0" rtlCol="0" anchor="t"/>
          <a:lstStyle/>
          <a:p>
            <a:pPr algn="ctr" latinLnBrk="1">
              <a:lnSpc>
                <a:spcPts val="4200"/>
              </a:lnSpc>
            </a:pPr>
            <a:r>
              <a:rPr lang="en-US" altLang="zh-CN" sz="2400" b="0" i="0" dirty="0">
                <a:solidFill>
                  <a:srgbClr val="000000"/>
                </a:solidFill>
                <a:latin typeface="Times New Roman" panose="02020603050405020304" pitchFamily="34" charset="0"/>
                <a:ea typeface="微软雅黑" panose="020B0503020204020204" pitchFamily="34" charset="-122"/>
                <a:cs typeface="Times New Roman" panose="02020603050405020304" pitchFamily="34" charset="-120"/>
              </a:rPr>
              <a:t>丁：攀岩</a:t>
            </a:r>
            <a:endParaRPr lang="en-US" altLang="zh-CN" sz="2400" dirty="0"/>
          </a:p>
        </p:txBody>
      </p:sp>
      <p:sp>
        <p:nvSpPr>
          <p:cNvPr id="13" name="QC_5_BD.40_11#e1a6097cd.choices?pid=197616729&amp;color=0,0,0&amp;vtp=1&amp;bbb=1"/>
          <p:cNvSpPr/>
          <p:nvPr/>
        </p:nvSpPr>
        <p:spPr>
          <a:xfrm>
            <a:off x="612648" y="3886552"/>
            <a:ext cx="10963656" cy="2150999"/>
          </a:xfrm>
          <a:prstGeom prst="rect">
            <a:avLst/>
          </a:prstGeom>
          <a:noFill/>
        </p:spPr>
        <p:txBody>
          <a:bodyPr wrap="none" lIns="0" tIns="0" rIns="0" bIns="0" rtlCol="0" anchor="t"/>
          <a:lstStyle/>
          <a:p>
            <a:pPr algn="l" latinLnBrk="1">
              <a:lnSpc>
                <a:spcPts val="4400"/>
              </a:lnSpc>
            </a:pPr>
            <a:r>
              <a:rPr lang="en-US" altLang="zh-CN" sz="2400" b="1" i="0" dirty="0">
                <a:solidFill>
                  <a:srgbClr val="000000"/>
                </a:solidFill>
                <a:latin typeface="Times New Roman" panose="02020603050405020304" pitchFamily="34" charset="0"/>
                <a:ea typeface="微软雅黑" panose="020B0503020204020204" pitchFamily="34" charset="-122"/>
                <a:cs typeface="Times New Roman" panose="02020603050405020304" pitchFamily="34" charset="-120"/>
              </a:rPr>
              <a:t>A.</a:t>
            </a:r>
            <a:r>
              <a:rPr lang="en-US" altLang="zh-CN" sz="2400" b="1" i="0" dirty="0">
                <a:solidFill>
                  <a:srgbClr val="000000"/>
                </a:solidFill>
                <a:latin typeface="宋体" panose="02010600030101010101" pitchFamily="2" charset="-122"/>
                <a:ea typeface="宋体" panose="02010600030101010101" pitchFamily="2" charset="-122"/>
                <a:cs typeface="宋体" panose="02010600030101010101" pitchFamily="34" charset="-120"/>
              </a:rPr>
              <a:t> </a:t>
            </a:r>
            <a:r>
              <a:rPr lang="en-US" altLang="zh-CN" sz="2400" b="0" i="0" dirty="0">
                <a:solidFill>
                  <a:srgbClr val="000000"/>
                </a:solidFill>
                <a:latin typeface="Times New Roman" panose="02020603050405020304" pitchFamily="34" charset="0"/>
                <a:ea typeface="微软雅黑" panose="020B0503020204020204" pitchFamily="34" charset="-122"/>
                <a:cs typeface="Times New Roman" panose="02020603050405020304" pitchFamily="34" charset="-120"/>
              </a:rPr>
              <a:t>研究甲图运动员的入水动作</a:t>
            </a:r>
            <a:endParaRPr lang="en-US" altLang="zh-CN" sz="2400" dirty="0"/>
          </a:p>
          <a:p>
            <a:pPr latinLnBrk="1">
              <a:lnSpc>
                <a:spcPts val="4400"/>
              </a:lnSpc>
            </a:pPr>
            <a:r>
              <a:rPr lang="en-US" altLang="zh-CN" sz="2400" b="1" i="0">
                <a:solidFill>
                  <a:srgbClr val="000000"/>
                </a:solidFill>
                <a:latin typeface="Times New Roman" panose="02020603050405020304" pitchFamily="34" charset="0"/>
                <a:ea typeface="微软雅黑" panose="020B0503020204020204" pitchFamily="34" charset="-122"/>
                <a:cs typeface="Times New Roman" panose="02020603050405020304" pitchFamily="34" charset="-120"/>
              </a:rPr>
              <a:t>B</a:t>
            </a:r>
            <a:r>
              <a:rPr lang="en-US" altLang="zh-CN" sz="2400" b="1" i="0" dirty="0">
                <a:solidFill>
                  <a:srgbClr val="000000"/>
                </a:solidFill>
                <a:latin typeface="Times New Roman" panose="02020603050405020304" pitchFamily="34" charset="0"/>
                <a:ea typeface="微软雅黑" panose="020B0503020204020204" pitchFamily="34" charset="-122"/>
                <a:cs typeface="Times New Roman" panose="02020603050405020304" pitchFamily="34" charset="-120"/>
              </a:rPr>
              <a:t>.</a:t>
            </a:r>
            <a:r>
              <a:rPr lang="en-US" altLang="zh-CN" sz="2400" b="1" i="0" dirty="0">
                <a:solidFill>
                  <a:srgbClr val="000000"/>
                </a:solidFill>
                <a:latin typeface="宋体" panose="02010600030101010101" pitchFamily="2" charset="-122"/>
                <a:ea typeface="宋体" panose="02010600030101010101" pitchFamily="2" charset="-122"/>
                <a:cs typeface="宋体" panose="02010600030101010101" pitchFamily="34" charset="-120"/>
              </a:rPr>
              <a:t> </a:t>
            </a:r>
            <a:r>
              <a:rPr lang="en-US" altLang="zh-CN" sz="2400" b="0" i="0" dirty="0">
                <a:solidFill>
                  <a:srgbClr val="000000"/>
                </a:solidFill>
                <a:latin typeface="Times New Roman" panose="02020603050405020304" pitchFamily="34" charset="0"/>
                <a:ea typeface="微软雅黑" panose="020B0503020204020204" pitchFamily="34" charset="-122"/>
                <a:cs typeface="Times New Roman" panose="02020603050405020304" pitchFamily="34" charset="-120"/>
              </a:rPr>
              <a:t>研究乙图运动员的空中转体姿态</a:t>
            </a:r>
            <a:endParaRPr lang="en-US" altLang="zh-CN" sz="2400" dirty="0"/>
          </a:p>
          <a:p>
            <a:pPr latinLnBrk="1">
              <a:lnSpc>
                <a:spcPts val="4400"/>
              </a:lnSpc>
            </a:pPr>
            <a:r>
              <a:rPr lang="en-US" altLang="zh-CN" sz="2400" b="1" i="0">
                <a:solidFill>
                  <a:srgbClr val="000000"/>
                </a:solidFill>
                <a:latin typeface="Times New Roman" panose="02020603050405020304" pitchFamily="34" charset="0"/>
                <a:ea typeface="微软雅黑" panose="020B0503020204020204" pitchFamily="34" charset="-122"/>
                <a:cs typeface="Times New Roman" panose="02020603050405020304" pitchFamily="34" charset="-120"/>
              </a:rPr>
              <a:t>C</a:t>
            </a:r>
            <a:r>
              <a:rPr lang="en-US" altLang="zh-CN" sz="2400" b="1" i="0" dirty="0">
                <a:solidFill>
                  <a:srgbClr val="000000"/>
                </a:solidFill>
                <a:latin typeface="Times New Roman" panose="02020603050405020304" pitchFamily="34" charset="0"/>
                <a:ea typeface="微软雅黑" panose="020B0503020204020204" pitchFamily="34" charset="-122"/>
                <a:cs typeface="Times New Roman" panose="02020603050405020304" pitchFamily="34" charset="-120"/>
              </a:rPr>
              <a:t>.</a:t>
            </a:r>
            <a:r>
              <a:rPr lang="en-US" altLang="zh-CN" sz="2400" b="1" i="0" dirty="0">
                <a:solidFill>
                  <a:srgbClr val="000000"/>
                </a:solidFill>
                <a:latin typeface="宋体" panose="02010600030101010101" pitchFamily="2" charset="-122"/>
                <a:ea typeface="宋体" panose="02010600030101010101" pitchFamily="2" charset="-122"/>
                <a:cs typeface="宋体" panose="02010600030101010101" pitchFamily="34" charset="-120"/>
              </a:rPr>
              <a:t> </a:t>
            </a:r>
            <a:r>
              <a:rPr lang="en-US" altLang="zh-CN" sz="2400" b="0" i="0" dirty="0">
                <a:solidFill>
                  <a:srgbClr val="000000"/>
                </a:solidFill>
                <a:latin typeface="Times New Roman" panose="02020603050405020304" pitchFamily="34" charset="0"/>
                <a:ea typeface="微软雅黑" panose="020B0503020204020204" pitchFamily="34" charset="-122"/>
                <a:cs typeface="Times New Roman" panose="02020603050405020304" pitchFamily="34" charset="-120"/>
              </a:rPr>
              <a:t>研究丙图运动员在百米比赛中的平均速度</a:t>
            </a:r>
            <a:endParaRPr lang="en-US" altLang="zh-CN" sz="2400" dirty="0"/>
          </a:p>
          <a:p>
            <a:pPr latinLnBrk="1">
              <a:lnSpc>
                <a:spcPts val="4200"/>
              </a:lnSpc>
            </a:pPr>
            <a:r>
              <a:rPr lang="en-US" altLang="zh-CN" sz="2400" b="1" i="0">
                <a:solidFill>
                  <a:srgbClr val="000000"/>
                </a:solidFill>
                <a:latin typeface="Times New Roman" panose="02020603050405020304" pitchFamily="34" charset="0"/>
                <a:ea typeface="微软雅黑" panose="020B0503020204020204" pitchFamily="34" charset="-122"/>
                <a:cs typeface="Times New Roman" panose="02020603050405020304" pitchFamily="34" charset="-120"/>
              </a:rPr>
              <a:t>D</a:t>
            </a:r>
            <a:r>
              <a:rPr lang="en-US" altLang="zh-CN" sz="2400" b="1" i="0" dirty="0">
                <a:solidFill>
                  <a:srgbClr val="000000"/>
                </a:solidFill>
                <a:latin typeface="Times New Roman" panose="02020603050405020304" pitchFamily="34" charset="0"/>
                <a:ea typeface="微软雅黑" panose="020B0503020204020204" pitchFamily="34" charset="-122"/>
                <a:cs typeface="Times New Roman" panose="02020603050405020304" pitchFamily="34" charset="-120"/>
              </a:rPr>
              <a:t>.</a:t>
            </a:r>
            <a:r>
              <a:rPr lang="en-US" altLang="zh-CN" sz="2400" b="1" i="0" dirty="0">
                <a:solidFill>
                  <a:srgbClr val="000000"/>
                </a:solidFill>
                <a:latin typeface="宋体" panose="02010600030101010101" pitchFamily="2" charset="-122"/>
                <a:ea typeface="宋体" panose="02010600030101010101" pitchFamily="2" charset="-122"/>
                <a:cs typeface="宋体" panose="02010600030101010101" pitchFamily="34" charset="-120"/>
              </a:rPr>
              <a:t> </a:t>
            </a:r>
            <a:r>
              <a:rPr lang="en-US" altLang="zh-CN" sz="2400" b="0" i="0" dirty="0">
                <a:solidFill>
                  <a:srgbClr val="000000"/>
                </a:solidFill>
                <a:latin typeface="Times New Roman" panose="02020603050405020304" pitchFamily="34" charset="0"/>
                <a:ea typeface="微软雅黑" panose="020B0503020204020204" pitchFamily="34" charset="-122"/>
                <a:cs typeface="Times New Roman" panose="02020603050405020304" pitchFamily="34" charset="-120"/>
              </a:rPr>
              <a:t>研究丁图运动员通过某个攀岩支点的动作</a:t>
            </a:r>
            <a:endParaRPr lang="en-US" altLang="zh-CN" sz="2400" dirty="0"/>
          </a:p>
        </p:txBody>
      </p:sp>
    </p:spTree>
  </p:cSld>
  <p:clrMapOvr>
    <a:masterClrMapping/>
  </p:clrMapOvr>
  <p:transition>
    <p:split dir="in"/>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4">
                                            <p:bg/>
                                          </p:spTgt>
                                        </p:tgtEl>
                                        <p:attrNameLst>
                                          <p:attrName>style.visibility</p:attrName>
                                        </p:attrNameLst>
                                      </p:cBhvr>
                                      <p:to>
                                        <p:strVal val="visible"/>
                                      </p:to>
                                    </p:set>
                                    <p:animEffect transition="in" filter="wipe(left)">
                                      <p:cBhvr>
                                        <p:cTn id="7" dur="500"/>
                                        <p:tgtEl>
                                          <p:spTgt spid="4">
                                            <p:bg/>
                                          </p:spTgt>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4">
                                            <p:txEl>
                                              <p:pRg st="0" end="0"/>
                                            </p:txEl>
                                          </p:spTgt>
                                        </p:tgtEl>
                                        <p:attrNameLst>
                                          <p:attrName>style.visibility</p:attrName>
                                        </p:attrNameLst>
                                      </p:cBhvr>
                                      <p:to>
                                        <p:strVal val="visible"/>
                                      </p:to>
                                    </p:set>
                                    <p:animEffect transition="in" filter="wipe(left)">
                                      <p:cBhvr>
                                        <p:cTn id="10" dur="500"/>
                                        <p:tgtEl>
                                          <p:spTgt spid="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build="p"/>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QC_5_AS.42_1#e1a6097cd?pid=197616729&amp;color=0,0,0&amp;vtp=1&amp;bt=1&amp;bbb=1&amp;hb=1"/>
          <p:cNvSpPr/>
          <p:nvPr/>
        </p:nvSpPr>
        <p:spPr>
          <a:xfrm>
            <a:off x="612648" y="486000"/>
            <a:ext cx="10963656" cy="1037400"/>
          </a:xfrm>
          <a:prstGeom prst="rect">
            <a:avLst/>
          </a:prstGeom>
          <a:noFill/>
        </p:spPr>
        <p:txBody>
          <a:bodyPr wrap="none" lIns="0" tIns="0" rIns="0" bIns="0" rtlCol="0" anchor="t"/>
          <a:lstStyle/>
          <a:p>
            <a:pPr algn="l" latinLnBrk="1">
              <a:lnSpc>
                <a:spcPts val="4400"/>
              </a:lnSpc>
            </a:pPr>
            <a:r>
              <a:rPr lang="en-US" altLang="zh-CN" sz="2400" b="1" i="0" dirty="0">
                <a:solidFill>
                  <a:srgbClr val="FF0000"/>
                </a:solidFill>
                <a:latin typeface="Times New Roman" panose="02020603050405020304" pitchFamily="34" charset="0"/>
                <a:ea typeface="微软雅黑" panose="020B0503020204020204" pitchFamily="34" charset="-122"/>
                <a:cs typeface="Times New Roman" panose="02020603050405020304" pitchFamily="34" charset="-120"/>
              </a:rPr>
              <a:t>[解析]</a:t>
            </a:r>
            <a:r>
              <a:rPr lang="en-US" altLang="zh-CN" sz="2400" b="1" i="0" dirty="0">
                <a:solidFill>
                  <a:srgbClr val="FF0000"/>
                </a:solidFill>
                <a:latin typeface="宋体" panose="02010600030101010101" pitchFamily="2" charset="-122"/>
                <a:ea typeface="宋体" panose="02010600030101010101" pitchFamily="2" charset="-122"/>
                <a:cs typeface="宋体" panose="02010600030101010101" pitchFamily="34" charset="-120"/>
              </a:rPr>
              <a:t> </a:t>
            </a:r>
            <a:r>
              <a:rPr lang="en-US" altLang="zh-CN" sz="2400" b="0" i="0" dirty="0">
                <a:solidFill>
                  <a:srgbClr val="FF0000"/>
                </a:solidFill>
                <a:latin typeface="Times New Roman" panose="02020603050405020304" pitchFamily="34" charset="0"/>
                <a:ea typeface="微软雅黑" panose="020B0503020204020204" pitchFamily="34" charset="-122"/>
                <a:cs typeface="Times New Roman" panose="02020603050405020304" pitchFamily="34" charset="-120"/>
              </a:rPr>
              <a:t>研究运动员百米比赛的平均速度时，可以将运动员看作质点，C正确</a:t>
            </a:r>
            <a:r>
              <a:rPr lang="en-US" altLang="zh-CN" sz="2400" b="0" i="0">
                <a:solidFill>
                  <a:srgbClr val="FF0000"/>
                </a:solidFill>
                <a:latin typeface="Times New Roman" panose="02020603050405020304" pitchFamily="34" charset="0"/>
                <a:ea typeface="微软雅黑" panose="020B0503020204020204" pitchFamily="34" charset="-122"/>
                <a:cs typeface="Times New Roman" panose="02020603050405020304" pitchFamily="34" charset="-120"/>
              </a:rPr>
              <a:t>；其他</a:t>
            </a:r>
            <a:endParaRPr lang="en-US" altLang="zh-CN" sz="2400" b="0" i="0">
              <a:solidFill>
                <a:srgbClr val="FF0000"/>
              </a:solidFill>
              <a:latin typeface="Times New Roman" panose="02020603050405020304" pitchFamily="34" charset="0"/>
              <a:ea typeface="微软雅黑" panose="020B0503020204020204" pitchFamily="34" charset="-122"/>
              <a:cs typeface="Times New Roman" panose="02020603050405020304" pitchFamily="34" charset="-120"/>
            </a:endParaRPr>
          </a:p>
          <a:p>
            <a:pPr latinLnBrk="1">
              <a:lnSpc>
                <a:spcPts val="4200"/>
              </a:lnSpc>
            </a:pPr>
            <a:r>
              <a:rPr lang="en-US" altLang="zh-CN" sz="2400" b="0" i="0">
                <a:solidFill>
                  <a:srgbClr val="FF0000"/>
                </a:solidFill>
                <a:latin typeface="Times New Roman" panose="02020603050405020304" pitchFamily="34" charset="0"/>
                <a:ea typeface="微软雅黑" panose="020B0503020204020204" pitchFamily="34" charset="-122"/>
                <a:cs typeface="Times New Roman" panose="02020603050405020304" pitchFamily="34" charset="-120"/>
              </a:rPr>
              <a:t>选项中研究运动员的肢体动作时</a:t>
            </a:r>
            <a:r>
              <a:rPr lang="en-US" altLang="zh-CN" sz="2400" b="0" i="0" dirty="0">
                <a:solidFill>
                  <a:srgbClr val="FF0000"/>
                </a:solidFill>
                <a:latin typeface="Times New Roman" panose="02020603050405020304" pitchFamily="34" charset="0"/>
                <a:ea typeface="微软雅黑" panose="020B0503020204020204" pitchFamily="34" charset="-122"/>
                <a:cs typeface="Times New Roman" panose="02020603050405020304" pitchFamily="34" charset="-120"/>
              </a:rPr>
              <a:t>，不能将运动员看作质点，A、B、D错误。</a:t>
            </a:r>
            <a:endParaRPr lang="en-US" altLang="zh-CN" sz="2400" dirty="0"/>
          </a:p>
        </p:txBody>
      </p:sp>
    </p:spTree>
  </p:cSld>
  <p:clrMapOvr>
    <a:masterClrMapping/>
  </p:clrMapOvr>
  <p:transition>
    <p:split dir="in"/>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2">
                                            <p:bg/>
                                          </p:spTgt>
                                        </p:tgtEl>
                                        <p:attrNameLst>
                                          <p:attrName>style.visibility</p:attrName>
                                        </p:attrNameLst>
                                      </p:cBhvr>
                                      <p:to>
                                        <p:strVal val="visible"/>
                                      </p:to>
                                    </p:set>
                                    <p:animEffect transition="in" filter="wipe(left)">
                                      <p:cBhvr>
                                        <p:cTn id="7" dur="500"/>
                                        <p:tgtEl>
                                          <p:spTgt spid="2">
                                            <p:bg/>
                                          </p:spTgt>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2">
                                            <p:txEl>
                                              <p:pRg st="0" end="0"/>
                                            </p:txEl>
                                          </p:spTgt>
                                        </p:tgtEl>
                                        <p:attrNameLst>
                                          <p:attrName>style.visibility</p:attrName>
                                        </p:attrNameLst>
                                      </p:cBhvr>
                                      <p:to>
                                        <p:strVal val="visible"/>
                                      </p:to>
                                    </p:set>
                                    <p:animEffect transition="in" filter="wipe(left)">
                                      <p:cBhvr>
                                        <p:cTn id="10" dur="500"/>
                                        <p:tgtEl>
                                          <p:spTgt spid="2">
                                            <p:txEl>
                                              <p:pRg st="0" end="0"/>
                                            </p:txEl>
                                          </p:spTgt>
                                        </p:tgtEl>
                                      </p:cBhvr>
                                    </p:animEffect>
                                  </p:childTnLst>
                                </p:cTn>
                              </p:par>
                              <p:par>
                                <p:cTn id="11" presetID="22" presetClass="entr" presetSubtype="8" fill="hold" grpId="0" nodeType="withEffect">
                                  <p:stCondLst>
                                    <p:cond delay="0"/>
                                  </p:stCondLst>
                                  <p:childTnLst>
                                    <p:set>
                                      <p:cBhvr>
                                        <p:cTn id="12" dur="1" fill="hold">
                                          <p:stCondLst>
                                            <p:cond delay="0"/>
                                          </p:stCondLst>
                                        </p:cTn>
                                        <p:tgtEl>
                                          <p:spTgt spid="2">
                                            <p:txEl>
                                              <p:pRg st="1" end="1"/>
                                            </p:txEl>
                                          </p:spTgt>
                                        </p:tgtEl>
                                        <p:attrNameLst>
                                          <p:attrName>style.visibility</p:attrName>
                                        </p:attrNameLst>
                                      </p:cBhvr>
                                      <p:to>
                                        <p:strVal val="visible"/>
                                      </p:to>
                                    </p:set>
                                    <p:animEffect transition="in" filter="wipe(left)">
                                      <p:cBhvr>
                                        <p:cTn id="13" dur="500"/>
                                        <p:tgtEl>
                                          <p:spTgt spid="2">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build="p"/>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QC_5_BD.43_1#fa30dcfd6?sp=1&amp;pid=197616729&amp;color=0,0,0&amp;vtp=1&amp;bt=1&amp;bbb=1&amp;hb=1"/>
          <p:cNvSpPr/>
          <p:nvPr/>
        </p:nvSpPr>
        <p:spPr>
          <a:xfrm>
            <a:off x="612648" y="486000"/>
            <a:ext cx="10963656" cy="1033399"/>
          </a:xfrm>
          <a:prstGeom prst="rect">
            <a:avLst/>
          </a:prstGeom>
          <a:noFill/>
        </p:spPr>
        <p:txBody>
          <a:bodyPr wrap="none" lIns="0" tIns="0" rIns="0" bIns="0" rtlCol="0" anchor="t"/>
          <a:lstStyle/>
          <a:p>
            <a:pPr algn="l" latinLnBrk="1">
              <a:lnSpc>
                <a:spcPts val="4400"/>
              </a:lnSpc>
            </a:pPr>
            <a:r>
              <a:rPr lang="en-US" altLang="zh-CN" sz="2400" b="1" i="0" dirty="0">
                <a:solidFill>
                  <a:srgbClr val="AE8CBB"/>
                </a:solidFill>
                <a:latin typeface="Times New Roman" panose="02020603050405020304" pitchFamily="34" charset="0"/>
                <a:ea typeface="微软雅黑" panose="020B0503020204020204" pitchFamily="34" charset="-122"/>
                <a:cs typeface="Times New Roman" panose="02020603050405020304" pitchFamily="34" charset="-120"/>
              </a:rPr>
              <a:t>2.</a:t>
            </a:r>
            <a:r>
              <a:rPr lang="en-US" altLang="zh-CN" sz="2400" b="1" i="0" dirty="0">
                <a:solidFill>
                  <a:srgbClr val="AE8CBB"/>
                </a:solidFill>
                <a:latin typeface="宋体" panose="02010600030101010101" pitchFamily="2" charset="-122"/>
                <a:ea typeface="宋体" panose="02010600030101010101" pitchFamily="2" charset="-122"/>
                <a:cs typeface="宋体" panose="02010600030101010101" pitchFamily="34" charset="-120"/>
              </a:rPr>
              <a:t> </a:t>
            </a:r>
            <a:r>
              <a:rPr lang="en-US" altLang="zh-CN" sz="2400" b="1" i="0" dirty="0">
                <a:solidFill>
                  <a:srgbClr val="000000"/>
                </a:solidFill>
                <a:latin typeface="Times New Roman" panose="02020603050405020304" pitchFamily="34" charset="0"/>
                <a:ea typeface="微软雅黑" panose="020B0503020204020204" pitchFamily="34" charset="-122"/>
                <a:cs typeface="Times New Roman" panose="02020603050405020304" pitchFamily="34" charset="-120"/>
              </a:rPr>
              <a:t>参考系</a:t>
            </a:r>
            <a:r>
              <a:rPr lang="en-US" altLang="zh-CN" sz="2400" b="0" i="0" dirty="0">
                <a:solidFill>
                  <a:srgbClr val="000000"/>
                </a:solidFill>
                <a:latin typeface="Times New Roman" panose="02020603050405020304" pitchFamily="34" charset="0"/>
                <a:ea typeface="微软雅黑" panose="020B0503020204020204" pitchFamily="34" charset="-122"/>
                <a:cs typeface="Times New Roman" panose="02020603050405020304" pitchFamily="34" charset="-120"/>
              </a:rPr>
              <a:t>“神舟十五号”飞船和空间站“天和”核心舱成功对接后</a:t>
            </a:r>
            <a:r>
              <a:rPr lang="en-US" altLang="zh-CN" sz="2400" b="0" i="0">
                <a:solidFill>
                  <a:srgbClr val="000000"/>
                </a:solidFill>
                <a:latin typeface="Times New Roman" panose="02020603050405020304" pitchFamily="34" charset="0"/>
                <a:ea typeface="微软雅黑" panose="020B0503020204020204" pitchFamily="34" charset="-122"/>
                <a:cs typeface="Times New Roman" panose="02020603050405020304" pitchFamily="34" charset="-120"/>
              </a:rPr>
              <a:t>，在轨运行如图所</a:t>
            </a:r>
            <a:endParaRPr lang="en-US" altLang="zh-CN" sz="2400" b="0" i="0">
              <a:solidFill>
                <a:srgbClr val="000000"/>
              </a:solidFill>
              <a:latin typeface="Times New Roman" panose="02020603050405020304" pitchFamily="34" charset="0"/>
              <a:ea typeface="微软雅黑" panose="020B0503020204020204" pitchFamily="34" charset="-122"/>
              <a:cs typeface="Times New Roman" panose="02020603050405020304" pitchFamily="34" charset="-120"/>
            </a:endParaRPr>
          </a:p>
          <a:p>
            <a:pPr latinLnBrk="1">
              <a:lnSpc>
                <a:spcPts val="4200"/>
              </a:lnSpc>
            </a:pPr>
            <a:r>
              <a:rPr lang="en-US" altLang="zh-CN" sz="2400" b="0" i="0">
                <a:solidFill>
                  <a:srgbClr val="000000"/>
                </a:solidFill>
                <a:latin typeface="Times New Roman" panose="02020603050405020304" pitchFamily="34" charset="0"/>
                <a:ea typeface="微软雅黑" panose="020B0503020204020204" pitchFamily="34" charset="-122"/>
                <a:cs typeface="Times New Roman" panose="02020603050405020304" pitchFamily="34" charset="-120"/>
              </a:rPr>
              <a:t>示</a:t>
            </a:r>
            <a:r>
              <a:rPr lang="en-US" altLang="zh-CN" sz="2400" b="0" i="0" dirty="0">
                <a:solidFill>
                  <a:srgbClr val="000000"/>
                </a:solidFill>
                <a:latin typeface="Times New Roman" panose="02020603050405020304" pitchFamily="34" charset="0"/>
                <a:ea typeface="微软雅黑" panose="020B0503020204020204" pitchFamily="34" charset="-122"/>
                <a:cs typeface="Times New Roman" panose="02020603050405020304" pitchFamily="34" charset="-120"/>
              </a:rPr>
              <a:t>，</a:t>
            </a:r>
            <a:r>
              <a:rPr lang="en-US" altLang="zh-CN" sz="2400" b="0" i="0">
                <a:solidFill>
                  <a:srgbClr val="000000"/>
                </a:solidFill>
                <a:latin typeface="Times New Roman" panose="02020603050405020304" pitchFamily="34" charset="0"/>
                <a:ea typeface="微软雅黑" panose="020B0503020204020204" pitchFamily="34" charset="-122"/>
                <a:cs typeface="Times New Roman" panose="02020603050405020304" pitchFamily="34" charset="-120"/>
              </a:rPr>
              <a:t>则(</a:t>
            </a:r>
            <a:r>
              <a:rPr lang="en-US" altLang="zh-CN" sz="2400" b="0" i="0">
                <a:solidFill>
                  <a:srgbClr val="000000"/>
                </a:solidFill>
                <a:latin typeface="宋体" panose="02010600030101010101" pitchFamily="2" charset="-122"/>
                <a:ea typeface="宋体" panose="02010600030101010101" pitchFamily="2" charset="-122"/>
                <a:cs typeface="宋体" panose="02010600030101010101" pitchFamily="34" charset="-120"/>
              </a:rPr>
              <a:t>      </a:t>
            </a:r>
            <a:r>
              <a:rPr lang="en-US" altLang="zh-CN" sz="2400" b="0" i="0">
                <a:solidFill>
                  <a:srgbClr val="000000"/>
                </a:solidFill>
                <a:latin typeface="Times New Roman" panose="02020603050405020304" pitchFamily="34" charset="0"/>
                <a:ea typeface="微软雅黑" panose="020B0503020204020204" pitchFamily="34" charset="-122"/>
                <a:cs typeface="Times New Roman" panose="02020603050405020304" pitchFamily="34" charset="-120"/>
              </a:rPr>
              <a:t>)</a:t>
            </a:r>
            <a:endParaRPr lang="en-US" altLang="zh-CN" sz="2400" dirty="0"/>
          </a:p>
        </p:txBody>
      </p:sp>
      <p:sp>
        <p:nvSpPr>
          <p:cNvPr id="3" name="QC_5_AN.44_1#fa30dcfd6.bracket?pid=197616729&amp;color=0,0,0&amp;vpa=24&amp;vtp=1"/>
          <p:cNvSpPr/>
          <p:nvPr/>
        </p:nvSpPr>
        <p:spPr>
          <a:xfrm>
            <a:off x="1848517" y="1033370"/>
            <a:ext cx="423863" cy="478600"/>
          </a:xfrm>
          <a:prstGeom prst="rect">
            <a:avLst/>
          </a:prstGeom>
          <a:noFill/>
        </p:spPr>
        <p:txBody>
          <a:bodyPr wrap="none" lIns="0" tIns="0" rIns="0" bIns="0" rtlCol="0" anchor="t"/>
          <a:lstStyle/>
          <a:p>
            <a:pPr algn="ctr" latinLnBrk="1">
              <a:lnSpc>
                <a:spcPts val="4200"/>
              </a:lnSpc>
            </a:pPr>
            <a:r>
              <a:rPr lang="en-US" altLang="zh-CN" sz="2400" b="0" i="0" dirty="0">
                <a:solidFill>
                  <a:srgbClr val="FF0000"/>
                </a:solidFill>
                <a:latin typeface="Times New Roman" panose="02020603050405020304" pitchFamily="34" charset="0"/>
                <a:ea typeface="微软雅黑" panose="020B0503020204020204" pitchFamily="34" charset="-122"/>
                <a:cs typeface="Times New Roman" panose="02020603050405020304" pitchFamily="34" charset="-120"/>
              </a:rPr>
              <a:t>C</a:t>
            </a:r>
            <a:endParaRPr lang="en-US" altLang="zh-CN" sz="2400" dirty="0"/>
          </a:p>
        </p:txBody>
      </p:sp>
      <p:pic>
        <p:nvPicPr>
          <p:cNvPr id="4" name="QC_5_BD.43_2#fa30dcfd6?htil=2&amp;pid=197616729&amp;color=0,0,0&amp;tib=255,255,255&amp;vtp=1&amp;hs=1" descr="preencoded.png"/>
          <p:cNvPicPr>
            <a:picLocks noChangeAspect="1"/>
          </p:cNvPicPr>
          <p:nvPr/>
        </p:nvPicPr>
        <p:blipFill>
          <a:blip r:embed="rId1">
            <a:clrChange>
              <a:clrFrom>
                <a:srgbClr val="FFFFFF"/>
              </a:clrFrom>
              <a:clrTo>
                <a:srgbClr val="FFFFFF">
                  <a:alpha val="0"/>
                </a:srgbClr>
              </a:clrTo>
            </a:clrChange>
          </a:blip>
          <a:stretch>
            <a:fillRect/>
          </a:stretch>
        </p:blipFill>
        <p:spPr>
          <a:xfrm>
            <a:off x="7886106" y="1647541"/>
            <a:ext cx="2660904" cy="1499616"/>
          </a:xfrm>
          <a:prstGeom prst="rect">
            <a:avLst/>
          </a:prstGeom>
          <a:noFill/>
          <a:extLst>
            <a:ext uri="{909E8E84-426E-40DD-AFC4-6F175D3DCCD1}">
              <a14:hiddenFill xmlns:a14="http://schemas.microsoft.com/office/drawing/2010/main">
                <a:solidFill>
                  <a:schemeClr val="accent1">
                    <a:alpha val="0"/>
                  </a:schemeClr>
                </a:solidFill>
              </a14:hiddenFill>
            </a:ext>
          </a:extLst>
        </p:spPr>
      </p:pic>
      <p:sp>
        <p:nvSpPr>
          <p:cNvPr id="5" name="QC_5_BD.43_3#fa30dcfd6.choices?htil=2&amp;pid=197616729&amp;color=0,0,0&amp;vtp=1&amp;bbb=1&amp;hs=1"/>
          <p:cNvSpPr/>
          <p:nvPr/>
        </p:nvSpPr>
        <p:spPr>
          <a:xfrm>
            <a:off x="612648" y="1583152"/>
            <a:ext cx="8220456" cy="2150999"/>
          </a:xfrm>
          <a:prstGeom prst="rect">
            <a:avLst/>
          </a:prstGeom>
          <a:noFill/>
        </p:spPr>
        <p:txBody>
          <a:bodyPr wrap="none" lIns="0" tIns="0" rIns="0" bIns="0" rtlCol="0" anchor="t"/>
          <a:lstStyle/>
          <a:p>
            <a:pPr algn="l" latinLnBrk="1">
              <a:lnSpc>
                <a:spcPts val="4400"/>
              </a:lnSpc>
            </a:pPr>
            <a:r>
              <a:rPr lang="en-US" altLang="zh-CN" sz="2400" b="1" i="0" dirty="0">
                <a:solidFill>
                  <a:srgbClr val="000000"/>
                </a:solidFill>
                <a:latin typeface="Times New Roman" panose="02020603050405020304" pitchFamily="34" charset="0"/>
                <a:ea typeface="微软雅黑" panose="020B0503020204020204" pitchFamily="34" charset="-122"/>
                <a:cs typeface="Times New Roman" panose="02020603050405020304" pitchFamily="34" charset="-120"/>
              </a:rPr>
              <a:t>A.</a:t>
            </a:r>
            <a:r>
              <a:rPr lang="en-US" altLang="zh-CN" sz="2400" b="1" i="0" dirty="0">
                <a:solidFill>
                  <a:srgbClr val="000000"/>
                </a:solidFill>
                <a:latin typeface="宋体" panose="02010600030101010101" pitchFamily="2" charset="-122"/>
                <a:ea typeface="宋体" panose="02010600030101010101" pitchFamily="2" charset="-122"/>
                <a:cs typeface="宋体" panose="02010600030101010101" pitchFamily="34" charset="-120"/>
              </a:rPr>
              <a:t> </a:t>
            </a:r>
            <a:r>
              <a:rPr lang="en-US" altLang="zh-CN" sz="2400" b="0" i="0" dirty="0">
                <a:solidFill>
                  <a:srgbClr val="000000"/>
                </a:solidFill>
                <a:latin typeface="Times New Roman" panose="02020603050405020304" pitchFamily="34" charset="0"/>
                <a:ea typeface="微软雅黑" panose="020B0503020204020204" pitchFamily="34" charset="-122"/>
                <a:cs typeface="Times New Roman" panose="02020603050405020304" pitchFamily="34" charset="-120"/>
              </a:rPr>
              <a:t>选地球为参考系，“天和”是静止的</a:t>
            </a:r>
            <a:endParaRPr lang="en-US" altLang="zh-CN" sz="2400" dirty="0"/>
          </a:p>
          <a:p>
            <a:pPr latinLnBrk="1">
              <a:lnSpc>
                <a:spcPts val="4400"/>
              </a:lnSpc>
            </a:pPr>
            <a:r>
              <a:rPr lang="en-US" altLang="zh-CN" sz="2400" b="1" i="0">
                <a:solidFill>
                  <a:srgbClr val="000000"/>
                </a:solidFill>
                <a:latin typeface="Times New Roman" panose="02020603050405020304" pitchFamily="34" charset="0"/>
                <a:ea typeface="微软雅黑" panose="020B0503020204020204" pitchFamily="34" charset="-122"/>
                <a:cs typeface="Times New Roman" panose="02020603050405020304" pitchFamily="34" charset="-120"/>
              </a:rPr>
              <a:t>B</a:t>
            </a:r>
            <a:r>
              <a:rPr lang="en-US" altLang="zh-CN" sz="2400" b="1" i="0" dirty="0">
                <a:solidFill>
                  <a:srgbClr val="000000"/>
                </a:solidFill>
                <a:latin typeface="Times New Roman" panose="02020603050405020304" pitchFamily="34" charset="0"/>
                <a:ea typeface="微软雅黑" panose="020B0503020204020204" pitchFamily="34" charset="-122"/>
                <a:cs typeface="Times New Roman" panose="02020603050405020304" pitchFamily="34" charset="-120"/>
              </a:rPr>
              <a:t>.</a:t>
            </a:r>
            <a:r>
              <a:rPr lang="en-US" altLang="zh-CN" sz="2400" b="1" i="0" dirty="0">
                <a:solidFill>
                  <a:srgbClr val="000000"/>
                </a:solidFill>
                <a:latin typeface="宋体" panose="02010600030101010101" pitchFamily="2" charset="-122"/>
                <a:ea typeface="宋体" panose="02010600030101010101" pitchFamily="2" charset="-122"/>
                <a:cs typeface="宋体" panose="02010600030101010101" pitchFamily="34" charset="-120"/>
              </a:rPr>
              <a:t> </a:t>
            </a:r>
            <a:r>
              <a:rPr lang="en-US" altLang="zh-CN" sz="2400" b="0" i="0" dirty="0">
                <a:solidFill>
                  <a:srgbClr val="000000"/>
                </a:solidFill>
                <a:latin typeface="Times New Roman" panose="02020603050405020304" pitchFamily="34" charset="0"/>
                <a:ea typeface="微软雅黑" panose="020B0503020204020204" pitchFamily="34" charset="-122"/>
                <a:cs typeface="Times New Roman" panose="02020603050405020304" pitchFamily="34" charset="-120"/>
              </a:rPr>
              <a:t>选地球为参考系，“神舟十五号”是静止的</a:t>
            </a:r>
            <a:endParaRPr lang="en-US" altLang="zh-CN" sz="2400" dirty="0"/>
          </a:p>
          <a:p>
            <a:pPr latinLnBrk="1">
              <a:lnSpc>
                <a:spcPts val="4400"/>
              </a:lnSpc>
            </a:pPr>
            <a:r>
              <a:rPr lang="en-US" altLang="zh-CN" sz="2400" b="1" i="0">
                <a:solidFill>
                  <a:srgbClr val="000000"/>
                </a:solidFill>
                <a:latin typeface="Times New Roman" panose="02020603050405020304" pitchFamily="34" charset="0"/>
                <a:ea typeface="微软雅黑" panose="020B0503020204020204" pitchFamily="34" charset="-122"/>
                <a:cs typeface="Times New Roman" panose="02020603050405020304" pitchFamily="34" charset="-120"/>
              </a:rPr>
              <a:t>C</a:t>
            </a:r>
            <a:r>
              <a:rPr lang="en-US" altLang="zh-CN" sz="2400" b="1" i="0" dirty="0">
                <a:solidFill>
                  <a:srgbClr val="000000"/>
                </a:solidFill>
                <a:latin typeface="Times New Roman" panose="02020603050405020304" pitchFamily="34" charset="0"/>
                <a:ea typeface="微软雅黑" panose="020B0503020204020204" pitchFamily="34" charset="-122"/>
                <a:cs typeface="Times New Roman" panose="02020603050405020304" pitchFamily="34" charset="-120"/>
              </a:rPr>
              <a:t>.</a:t>
            </a:r>
            <a:r>
              <a:rPr lang="en-US" altLang="zh-CN" sz="2400" b="1" i="0" dirty="0">
                <a:solidFill>
                  <a:srgbClr val="000000"/>
                </a:solidFill>
                <a:latin typeface="宋体" panose="02010600030101010101" pitchFamily="2" charset="-122"/>
                <a:ea typeface="宋体" panose="02010600030101010101" pitchFamily="2" charset="-122"/>
                <a:cs typeface="宋体" panose="02010600030101010101" pitchFamily="34" charset="-120"/>
              </a:rPr>
              <a:t> </a:t>
            </a:r>
            <a:r>
              <a:rPr lang="en-US" altLang="zh-CN" sz="2400" b="0" i="0" dirty="0">
                <a:solidFill>
                  <a:srgbClr val="000000"/>
                </a:solidFill>
                <a:latin typeface="Times New Roman" panose="02020603050405020304" pitchFamily="34" charset="0"/>
                <a:ea typeface="微软雅黑" panose="020B0503020204020204" pitchFamily="34" charset="-122"/>
                <a:cs typeface="Times New Roman" panose="02020603050405020304" pitchFamily="34" charset="-120"/>
              </a:rPr>
              <a:t>选“天和”为参考系，“神舟十五号”是静止的</a:t>
            </a:r>
            <a:endParaRPr lang="en-US" altLang="zh-CN" sz="2400" dirty="0"/>
          </a:p>
          <a:p>
            <a:pPr latinLnBrk="1">
              <a:lnSpc>
                <a:spcPts val="4200"/>
              </a:lnSpc>
            </a:pPr>
            <a:r>
              <a:rPr lang="en-US" altLang="zh-CN" sz="2400" b="1" i="0">
                <a:solidFill>
                  <a:srgbClr val="000000"/>
                </a:solidFill>
                <a:latin typeface="Times New Roman" panose="02020603050405020304" pitchFamily="34" charset="0"/>
                <a:ea typeface="微软雅黑" panose="020B0503020204020204" pitchFamily="34" charset="-122"/>
                <a:cs typeface="Times New Roman" panose="02020603050405020304" pitchFamily="34" charset="-120"/>
              </a:rPr>
              <a:t>D</a:t>
            </a:r>
            <a:r>
              <a:rPr lang="en-US" altLang="zh-CN" sz="2400" b="1" i="0" dirty="0">
                <a:solidFill>
                  <a:srgbClr val="000000"/>
                </a:solidFill>
                <a:latin typeface="Times New Roman" panose="02020603050405020304" pitchFamily="34" charset="0"/>
                <a:ea typeface="微软雅黑" panose="020B0503020204020204" pitchFamily="34" charset="-122"/>
                <a:cs typeface="Times New Roman" panose="02020603050405020304" pitchFamily="34" charset="-120"/>
              </a:rPr>
              <a:t>.</a:t>
            </a:r>
            <a:r>
              <a:rPr lang="en-US" altLang="zh-CN" sz="2400" b="1" i="0" dirty="0">
                <a:solidFill>
                  <a:srgbClr val="000000"/>
                </a:solidFill>
                <a:latin typeface="宋体" panose="02010600030101010101" pitchFamily="2" charset="-122"/>
                <a:ea typeface="宋体" panose="02010600030101010101" pitchFamily="2" charset="-122"/>
                <a:cs typeface="宋体" panose="02010600030101010101" pitchFamily="34" charset="-120"/>
              </a:rPr>
              <a:t> </a:t>
            </a:r>
            <a:r>
              <a:rPr lang="en-US" altLang="zh-CN" sz="2400" b="0" i="0" dirty="0">
                <a:solidFill>
                  <a:srgbClr val="000000"/>
                </a:solidFill>
                <a:latin typeface="Times New Roman" panose="02020603050405020304" pitchFamily="34" charset="0"/>
                <a:ea typeface="微软雅黑" panose="020B0503020204020204" pitchFamily="34" charset="-122"/>
                <a:cs typeface="Times New Roman" panose="02020603050405020304" pitchFamily="34" charset="-120"/>
              </a:rPr>
              <a:t>选“神舟十五号”为参考系，“天和”是运动的</a:t>
            </a:r>
            <a:endParaRPr lang="en-US" altLang="zh-CN" sz="2400" dirty="0"/>
          </a:p>
        </p:txBody>
      </p:sp>
      <p:sp>
        <p:nvSpPr>
          <p:cNvPr id="6" name="QC_5_AS.45_1#fa30dcfd6?pid=197616729&amp;color=0,0,0&amp;vtp=1&amp;bbb=1&amp;hb=1&amp;hs=1"/>
          <p:cNvSpPr/>
          <p:nvPr/>
        </p:nvSpPr>
        <p:spPr>
          <a:xfrm>
            <a:off x="612648" y="3780252"/>
            <a:ext cx="10963656" cy="1037400"/>
          </a:xfrm>
          <a:prstGeom prst="rect">
            <a:avLst/>
          </a:prstGeom>
          <a:noFill/>
        </p:spPr>
        <p:txBody>
          <a:bodyPr wrap="none" lIns="0" tIns="0" rIns="0" bIns="0" rtlCol="0" anchor="t"/>
          <a:lstStyle/>
          <a:p>
            <a:pPr algn="l" latinLnBrk="1">
              <a:lnSpc>
                <a:spcPts val="4400"/>
              </a:lnSpc>
            </a:pPr>
            <a:r>
              <a:rPr lang="en-US" altLang="zh-CN" sz="2400" b="1" i="0" dirty="0">
                <a:solidFill>
                  <a:srgbClr val="FF0000"/>
                </a:solidFill>
                <a:latin typeface="Times New Roman" panose="02020603050405020304" pitchFamily="34" charset="0"/>
                <a:ea typeface="微软雅黑" panose="020B0503020204020204" pitchFamily="34" charset="-122"/>
                <a:cs typeface="Times New Roman" panose="02020603050405020304" pitchFamily="34" charset="-120"/>
              </a:rPr>
              <a:t>[解析]</a:t>
            </a:r>
            <a:r>
              <a:rPr lang="en-US" altLang="zh-CN" sz="2400" b="1" i="0" dirty="0">
                <a:solidFill>
                  <a:srgbClr val="FF0000"/>
                </a:solidFill>
                <a:latin typeface="宋体" panose="02010600030101010101" pitchFamily="2" charset="-122"/>
                <a:ea typeface="宋体" panose="02010600030101010101" pitchFamily="2" charset="-122"/>
                <a:cs typeface="宋体" panose="02010600030101010101" pitchFamily="34" charset="-120"/>
              </a:rPr>
              <a:t> </a:t>
            </a:r>
            <a:r>
              <a:rPr lang="en-US" altLang="zh-CN" sz="2400" b="0" i="0" dirty="0">
                <a:solidFill>
                  <a:srgbClr val="FF0000"/>
                </a:solidFill>
                <a:latin typeface="Times New Roman" panose="02020603050405020304" pitchFamily="34" charset="0"/>
                <a:ea typeface="微软雅黑" panose="020B0503020204020204" pitchFamily="34" charset="-122"/>
                <a:cs typeface="Times New Roman" panose="02020603050405020304" pitchFamily="34" charset="-120"/>
              </a:rPr>
              <a:t>飞船和空间站成功对接后，在轨绕地球做圆周运动，选地球为参考系</a:t>
            </a:r>
            <a:r>
              <a:rPr lang="en-US" altLang="zh-CN" sz="2400" b="0" i="0">
                <a:solidFill>
                  <a:srgbClr val="FF0000"/>
                </a:solidFill>
                <a:latin typeface="Times New Roman" panose="02020603050405020304" pitchFamily="34" charset="0"/>
                <a:ea typeface="微软雅黑" panose="020B0503020204020204" pitchFamily="34" charset="-122"/>
                <a:cs typeface="Times New Roman" panose="02020603050405020304" pitchFamily="34" charset="-120"/>
              </a:rPr>
              <a:t>，二</a:t>
            </a:r>
            <a:endParaRPr lang="en-US" altLang="zh-CN" sz="2400" b="0" i="0">
              <a:solidFill>
                <a:srgbClr val="FF0000"/>
              </a:solidFill>
              <a:latin typeface="Times New Roman" panose="02020603050405020304" pitchFamily="34" charset="0"/>
              <a:ea typeface="微软雅黑" panose="020B0503020204020204" pitchFamily="34" charset="-122"/>
              <a:cs typeface="Times New Roman" panose="02020603050405020304" pitchFamily="34" charset="-120"/>
            </a:endParaRPr>
          </a:p>
          <a:p>
            <a:pPr latinLnBrk="1">
              <a:lnSpc>
                <a:spcPts val="4200"/>
              </a:lnSpc>
            </a:pPr>
            <a:r>
              <a:rPr lang="en-US" altLang="zh-CN" sz="2400" b="0" i="0">
                <a:solidFill>
                  <a:srgbClr val="FF0000"/>
                </a:solidFill>
                <a:latin typeface="Times New Roman" panose="02020603050405020304" pitchFamily="34" charset="0"/>
                <a:ea typeface="微软雅黑" panose="020B0503020204020204" pitchFamily="34" charset="-122"/>
                <a:cs typeface="Times New Roman" panose="02020603050405020304" pitchFamily="34" charset="-120"/>
              </a:rPr>
              <a:t>者都是运动的</a:t>
            </a:r>
            <a:r>
              <a:rPr lang="en-US" altLang="zh-CN" sz="2400" b="0" i="0" dirty="0">
                <a:solidFill>
                  <a:srgbClr val="FF0000"/>
                </a:solidFill>
                <a:latin typeface="Times New Roman" panose="02020603050405020304" pitchFamily="34" charset="0"/>
                <a:ea typeface="微软雅黑" panose="020B0503020204020204" pitchFamily="34" charset="-122"/>
                <a:cs typeface="Times New Roman" panose="02020603050405020304" pitchFamily="34" charset="-120"/>
              </a:rPr>
              <a:t>，A、B错误；成功对接后，二者相对静止，C正确，D错误。</a:t>
            </a:r>
            <a:endParaRPr lang="en-US" altLang="zh-CN" sz="2400" dirty="0"/>
          </a:p>
        </p:txBody>
      </p:sp>
    </p:spTree>
  </p:cSld>
  <p:clrMapOvr>
    <a:masterClrMapping/>
  </p:clrMapOvr>
  <p:transition>
    <p:split dir="in"/>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
                                            <p:bg/>
                                          </p:spTgt>
                                        </p:tgtEl>
                                        <p:attrNameLst>
                                          <p:attrName>style.visibility</p:attrName>
                                        </p:attrNameLst>
                                      </p:cBhvr>
                                      <p:to>
                                        <p:strVal val="visible"/>
                                      </p:to>
                                    </p:set>
                                    <p:animEffect transition="in" filter="wipe(left)">
                                      <p:cBhvr>
                                        <p:cTn id="7" dur="500"/>
                                        <p:tgtEl>
                                          <p:spTgt spid="3">
                                            <p:bg/>
                                          </p:spTgt>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3">
                                            <p:txEl>
                                              <p:pRg st="0" end="0"/>
                                            </p:txEl>
                                          </p:spTgt>
                                        </p:tgtEl>
                                        <p:attrNameLst>
                                          <p:attrName>style.visibility</p:attrName>
                                        </p:attrNameLst>
                                      </p:cBhvr>
                                      <p:to>
                                        <p:strVal val="visible"/>
                                      </p:to>
                                    </p:set>
                                    <p:animEffect transition="in" filter="wipe(left)">
                                      <p:cBhvr>
                                        <p:cTn id="10" dur="500"/>
                                        <p:tgtEl>
                                          <p:spTgt spid="3">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8" fill="hold" grpId="0" nodeType="clickEffect">
                                  <p:stCondLst>
                                    <p:cond delay="0"/>
                                  </p:stCondLst>
                                  <p:childTnLst>
                                    <p:set>
                                      <p:cBhvr>
                                        <p:cTn id="14" dur="1" fill="hold">
                                          <p:stCondLst>
                                            <p:cond delay="0"/>
                                          </p:stCondLst>
                                        </p:cTn>
                                        <p:tgtEl>
                                          <p:spTgt spid="6">
                                            <p:bg/>
                                          </p:spTgt>
                                        </p:tgtEl>
                                        <p:attrNameLst>
                                          <p:attrName>style.visibility</p:attrName>
                                        </p:attrNameLst>
                                      </p:cBhvr>
                                      <p:to>
                                        <p:strVal val="visible"/>
                                      </p:to>
                                    </p:set>
                                    <p:animEffect transition="in" filter="wipe(left)">
                                      <p:cBhvr>
                                        <p:cTn id="15" dur="500"/>
                                        <p:tgtEl>
                                          <p:spTgt spid="6">
                                            <p:bg/>
                                          </p:spTgt>
                                        </p:tgtEl>
                                      </p:cBhvr>
                                    </p:animEffect>
                                  </p:childTnLst>
                                </p:cTn>
                              </p:par>
                              <p:par>
                                <p:cTn id="16" presetID="22" presetClass="entr" presetSubtype="8" fill="hold" grpId="0" nodeType="withEffect">
                                  <p:stCondLst>
                                    <p:cond delay="0"/>
                                  </p:stCondLst>
                                  <p:childTnLst>
                                    <p:set>
                                      <p:cBhvr>
                                        <p:cTn id="17" dur="1" fill="hold">
                                          <p:stCondLst>
                                            <p:cond delay="0"/>
                                          </p:stCondLst>
                                        </p:cTn>
                                        <p:tgtEl>
                                          <p:spTgt spid="6">
                                            <p:txEl>
                                              <p:pRg st="0" end="0"/>
                                            </p:txEl>
                                          </p:spTgt>
                                        </p:tgtEl>
                                        <p:attrNameLst>
                                          <p:attrName>style.visibility</p:attrName>
                                        </p:attrNameLst>
                                      </p:cBhvr>
                                      <p:to>
                                        <p:strVal val="visible"/>
                                      </p:to>
                                    </p:set>
                                    <p:animEffect transition="in" filter="wipe(left)">
                                      <p:cBhvr>
                                        <p:cTn id="18" dur="500"/>
                                        <p:tgtEl>
                                          <p:spTgt spid="6">
                                            <p:txEl>
                                              <p:pRg st="0" end="0"/>
                                            </p:txEl>
                                          </p:spTgt>
                                        </p:tgtEl>
                                      </p:cBhvr>
                                    </p:animEffect>
                                  </p:childTnLst>
                                </p:cTn>
                              </p:par>
                              <p:par>
                                <p:cTn id="19" presetID="22" presetClass="entr" presetSubtype="8" fill="hold" grpId="0" nodeType="withEffect">
                                  <p:stCondLst>
                                    <p:cond delay="0"/>
                                  </p:stCondLst>
                                  <p:childTnLst>
                                    <p:set>
                                      <p:cBhvr>
                                        <p:cTn id="20" dur="1" fill="hold">
                                          <p:stCondLst>
                                            <p:cond delay="0"/>
                                          </p:stCondLst>
                                        </p:cTn>
                                        <p:tgtEl>
                                          <p:spTgt spid="6">
                                            <p:txEl>
                                              <p:pRg st="1" end="1"/>
                                            </p:txEl>
                                          </p:spTgt>
                                        </p:tgtEl>
                                        <p:attrNameLst>
                                          <p:attrName>style.visibility</p:attrName>
                                        </p:attrNameLst>
                                      </p:cBhvr>
                                      <p:to>
                                        <p:strVal val="visible"/>
                                      </p:to>
                                    </p:set>
                                    <p:animEffect transition="in" filter="wipe(left)">
                                      <p:cBhvr>
                                        <p:cTn id="21" dur="500"/>
                                        <p:tgtEl>
                                          <p:spTgt spid="6">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build="p"/>
      <p:bldP spid="6" grpId="0" animBg="1" build="p"/>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mc:Choice xmlns:a14="http://schemas.microsoft.com/office/drawing/2010/main" Requires="a14">
          <p:sp>
            <p:nvSpPr>
              <p:cNvPr id="2" name="QC_5_BD.46_1#799a2e8e2?pid=197616729&amp;color=0,0,0&amp;vtp=1&amp;bt=1&amp;bbb=1&amp;hb=1"/>
              <p:cNvSpPr/>
              <p:nvPr/>
            </p:nvSpPr>
            <p:spPr>
              <a:xfrm>
                <a:off x="612648" y="486000"/>
                <a:ext cx="10963656" cy="1033399"/>
              </a:xfrm>
              <a:prstGeom prst="rect">
                <a:avLst/>
              </a:prstGeom>
              <a:noFill/>
            </p:spPr>
            <p:txBody>
              <a:bodyPr wrap="none" lIns="0" tIns="0" rIns="0" bIns="0" rtlCol="0" anchor="t"/>
              <a:lstStyle/>
              <a:p>
                <a:pPr algn="l" latinLnBrk="1">
                  <a:lnSpc>
                    <a:spcPts val="4400"/>
                  </a:lnSpc>
                </a:pPr>
                <a:r>
                  <a:rPr lang="en-US" altLang="zh-CN" sz="2400" b="1" i="0" dirty="0">
                    <a:solidFill>
                      <a:srgbClr val="AE8CBB"/>
                    </a:solidFill>
                    <a:latin typeface="Times New Roman" panose="02020603050405020304" pitchFamily="34" charset="0"/>
                    <a:ea typeface="微软雅黑" panose="020B0503020204020204" pitchFamily="34" charset="-122"/>
                    <a:cs typeface="Times New Roman" panose="02020603050405020304" pitchFamily="34" charset="-120"/>
                  </a:rPr>
                  <a:t>3.</a:t>
                </a:r>
                <a:r>
                  <a:rPr lang="en-US" altLang="zh-CN" sz="2400" b="1" i="0" dirty="0">
                    <a:solidFill>
                      <a:srgbClr val="AE8CBB"/>
                    </a:solidFill>
                    <a:latin typeface="宋体" panose="02010600030101010101" pitchFamily="2" charset="-122"/>
                    <a:ea typeface="宋体" panose="02010600030101010101" pitchFamily="2" charset="-122"/>
                    <a:cs typeface="宋体" panose="02010600030101010101" pitchFamily="34" charset="-120"/>
                  </a:rPr>
                  <a:t> </a:t>
                </a:r>
                <a:r>
                  <a:rPr lang="en-US" altLang="zh-CN" sz="2400" b="1" i="0" dirty="0">
                    <a:solidFill>
                      <a:srgbClr val="000000"/>
                    </a:solidFill>
                    <a:latin typeface="Times New Roman" panose="02020603050405020304" pitchFamily="34" charset="0"/>
                    <a:ea typeface="微软雅黑" panose="020B0503020204020204" pitchFamily="34" charset="-122"/>
                    <a:cs typeface="Times New Roman" panose="02020603050405020304" pitchFamily="34" charset="-120"/>
                  </a:rPr>
                  <a:t>位移与路程</a:t>
                </a:r>
                <a:r>
                  <a:rPr lang="en-US" altLang="zh-CN" sz="2400" b="0" i="0" dirty="0">
                    <a:solidFill>
                      <a:srgbClr val="AE8CBB"/>
                    </a:solidFill>
                    <a:latin typeface="Times New Roman" panose="02020603050405020304" pitchFamily="34" charset="0"/>
                    <a:ea typeface="微软雅黑" panose="020B0503020204020204" pitchFamily="34" charset="-122"/>
                    <a:cs typeface="Times New Roman" panose="02020603050405020304" pitchFamily="34" charset="-120"/>
                  </a:rPr>
                  <a:t>（2024·湖北黄冈模拟）</a:t>
                </a:r>
                <a:r>
                  <a:rPr lang="en-US" altLang="zh-CN" sz="2400" b="0" i="0" dirty="0">
                    <a:solidFill>
                      <a:srgbClr val="000000"/>
                    </a:solidFill>
                    <a:latin typeface="Times New Roman" panose="02020603050405020304" pitchFamily="34" charset="0"/>
                    <a:ea typeface="微软雅黑" panose="020B0503020204020204" pitchFamily="34" charset="-122"/>
                    <a:cs typeface="Times New Roman" panose="02020603050405020304" pitchFamily="34" charset="-120"/>
                  </a:rPr>
                  <a:t>某物体在水平面上向正南方向运动了</a:t>
                </a:r>
                <a14:m>
                  <m:oMath xmlns:m="http://schemas.openxmlformats.org/officeDocument/2006/math">
                    <m:r>
                      <a:rPr lang="en-US" altLang="zh-CN" sz="2400" b="0" i="0" dirty="0">
                        <a:solidFill>
                          <a:srgbClr val="000000"/>
                        </a:solidFill>
                        <a:latin typeface="Cambria Math" panose="02040503050406030204" pitchFamily="18" charset="0"/>
                        <a:ea typeface="微软雅黑" panose="020B0503020204020204" pitchFamily="34" charset="-122"/>
                        <a:cs typeface="Times New Roman" panose="02020603050405020304" pitchFamily="34" charset="-120"/>
                      </a:rPr>
                      <m:t>20</m:t>
                    </m:r>
                    <m:r>
                      <a:rPr lang="en-US" altLang="zh-CN" sz="2400" b="0" i="0" dirty="0">
                        <a:solidFill>
                          <a:srgbClr val="000000"/>
                        </a:solidFill>
                        <a:latin typeface="Cambria Math" panose="02040503050406030204" pitchFamily="18" charset="0"/>
                        <a:ea typeface="微软雅黑" panose="020B0503020204020204" pitchFamily="34" charset="-122"/>
                        <a:cs typeface="Times New Roman" panose="02020603050405020304" pitchFamily="34" charset="-120"/>
                      </a:rPr>
                      <m:t> </m:t>
                    </m:r>
                    <m:r>
                      <m:rPr>
                        <m:sty m:val="p"/>
                      </m:rPr>
                      <a:rPr lang="en-US" altLang="zh-CN" sz="2400" b="0" i="0" dirty="0">
                        <a:solidFill>
                          <a:srgbClr val="000000"/>
                        </a:solidFill>
                        <a:latin typeface="Cambria Math" panose="02040503050406030204" pitchFamily="18" charset="0"/>
                        <a:ea typeface="微软雅黑" panose="020B0503020204020204" pitchFamily="34" charset="-122"/>
                        <a:cs typeface="Times New Roman" panose="02020603050405020304" pitchFamily="34" charset="-120"/>
                      </a:rPr>
                      <m:t>m</m:t>
                    </m:r>
                  </m:oMath>
                </a14:m>
                <a:r>
                  <a:rPr lang="en-US" altLang="zh-CN" sz="100" b="0" i="0" kern="0" spc="-99900" dirty="0">
                    <a:solidFill>
                      <a:srgbClr val="FFFFFF"/>
                    </a:solidFill>
                    <a:latin typeface="Times New Roman" panose="02020603050405020304" pitchFamily="34" charset="0"/>
                    <a:ea typeface="微软雅黑" panose="020B0503020204020204" pitchFamily="34" charset="-122"/>
                    <a:cs typeface="Times New Roman" panose="02020603050405020304" pitchFamily="34" charset="-120"/>
                  </a:rPr>
                  <a:t> </a:t>
                </a:r>
                <a:r>
                  <a:rPr lang="en-US" altLang="zh-CN" sz="2400" b="0" i="0">
                    <a:solidFill>
                      <a:srgbClr val="000000"/>
                    </a:solidFill>
                    <a:latin typeface="Times New Roman" panose="02020603050405020304" pitchFamily="34" charset="0"/>
                    <a:ea typeface="微软雅黑" panose="020B0503020204020204" pitchFamily="34" charset="-122"/>
                    <a:cs typeface="Times New Roman" panose="02020603050405020304" pitchFamily="34" charset="-120"/>
                  </a:rPr>
                  <a:t>，</a:t>
                </a:r>
                <a:endParaRPr lang="en-US" altLang="zh-CN" sz="2400" b="0" i="0">
                  <a:solidFill>
                    <a:srgbClr val="000000"/>
                  </a:solidFill>
                  <a:latin typeface="Times New Roman" panose="02020603050405020304" pitchFamily="34" charset="0"/>
                  <a:ea typeface="微软雅黑" panose="020B0503020204020204" pitchFamily="34" charset="-122"/>
                  <a:cs typeface="Times New Roman" panose="02020603050405020304" pitchFamily="34" charset="-120"/>
                </a:endParaRPr>
              </a:p>
              <a:p>
                <a:pPr latinLnBrk="1">
                  <a:lnSpc>
                    <a:spcPts val="4200"/>
                  </a:lnSpc>
                </a:pPr>
                <a:r>
                  <a:rPr lang="en-US" altLang="zh-CN" sz="2400" b="0" i="0">
                    <a:solidFill>
                      <a:srgbClr val="000000"/>
                    </a:solidFill>
                    <a:latin typeface="Times New Roman" panose="02020603050405020304" pitchFamily="34" charset="0"/>
                    <a:ea typeface="微软雅黑" panose="020B0503020204020204" pitchFamily="34" charset="-122"/>
                    <a:cs typeface="Times New Roman" panose="02020603050405020304" pitchFamily="34" charset="-120"/>
                  </a:rPr>
                  <a:t>然后又向正北方向运动了</a:t>
                </a:r>
                <a14:m>
                  <m:oMath xmlns:m="http://schemas.openxmlformats.org/officeDocument/2006/math">
                    <m:r>
                      <a:rPr lang="en-US" altLang="zh-CN" sz="2400" b="0" i="0" dirty="0">
                        <a:solidFill>
                          <a:srgbClr val="000000"/>
                        </a:solidFill>
                        <a:latin typeface="Cambria Math" panose="02040503050406030204" pitchFamily="18" charset="0"/>
                        <a:ea typeface="微软雅黑" panose="020B0503020204020204" pitchFamily="34" charset="-122"/>
                        <a:cs typeface="Times New Roman" panose="02020603050405020304" pitchFamily="34" charset="-120"/>
                      </a:rPr>
                      <m:t>30</m:t>
                    </m:r>
                    <m:r>
                      <a:rPr lang="en-US" altLang="zh-CN" sz="2400" b="0" i="0" dirty="0">
                        <a:solidFill>
                          <a:srgbClr val="000000"/>
                        </a:solidFill>
                        <a:latin typeface="Cambria Math" panose="02040503050406030204" pitchFamily="18" charset="0"/>
                        <a:ea typeface="微软雅黑" panose="020B0503020204020204" pitchFamily="34" charset="-122"/>
                        <a:cs typeface="Times New Roman" panose="02020603050405020304" pitchFamily="34" charset="-120"/>
                      </a:rPr>
                      <m:t> </m:t>
                    </m:r>
                    <m:r>
                      <m:rPr>
                        <m:sty m:val="p"/>
                      </m:rPr>
                      <a:rPr lang="en-US" altLang="zh-CN" sz="2400" b="0" i="0" dirty="0">
                        <a:solidFill>
                          <a:srgbClr val="000000"/>
                        </a:solidFill>
                        <a:latin typeface="Cambria Math" panose="02040503050406030204" pitchFamily="18" charset="0"/>
                        <a:ea typeface="微软雅黑" panose="020B0503020204020204" pitchFamily="34" charset="-122"/>
                        <a:cs typeface="Times New Roman" panose="02020603050405020304" pitchFamily="34" charset="-120"/>
                      </a:rPr>
                      <m:t>m</m:t>
                    </m:r>
                  </m:oMath>
                </a14:m>
                <a:r>
                  <a:rPr lang="en-US" altLang="zh-CN" sz="100" b="0" i="0" kern="0" spc="-99900" dirty="0">
                    <a:solidFill>
                      <a:srgbClr val="FFFFFF"/>
                    </a:solidFill>
                    <a:latin typeface="Times New Roman" panose="02020603050405020304" pitchFamily="34" charset="0"/>
                    <a:ea typeface="微软雅黑" panose="020B0503020204020204" pitchFamily="34" charset="-122"/>
                    <a:cs typeface="Times New Roman" panose="02020603050405020304" pitchFamily="34" charset="-120"/>
                  </a:rPr>
                  <a:t> </a:t>
                </a:r>
                <a:r>
                  <a:rPr lang="en-US" altLang="zh-CN" sz="2400" b="0" i="0" dirty="0">
                    <a:solidFill>
                      <a:srgbClr val="000000"/>
                    </a:solidFill>
                    <a:latin typeface="Times New Roman" panose="02020603050405020304" pitchFamily="34" charset="0"/>
                    <a:ea typeface="微软雅黑" panose="020B0503020204020204" pitchFamily="34" charset="-122"/>
                    <a:cs typeface="Times New Roman" panose="02020603050405020304" pitchFamily="34" charset="-120"/>
                  </a:rPr>
                  <a:t>，对于这一过程，</a:t>
                </a:r>
                <a:r>
                  <a:rPr lang="en-US" altLang="zh-CN" sz="2400" b="0" i="0">
                    <a:solidFill>
                      <a:srgbClr val="000000"/>
                    </a:solidFill>
                    <a:latin typeface="Times New Roman" panose="02020603050405020304" pitchFamily="34" charset="0"/>
                    <a:ea typeface="微软雅黑" panose="020B0503020204020204" pitchFamily="34" charset="-122"/>
                    <a:cs typeface="Times New Roman" panose="02020603050405020304" pitchFamily="34" charset="-120"/>
                  </a:rPr>
                  <a:t>下列说法正确的是(</a:t>
                </a:r>
                <a:r>
                  <a:rPr lang="en-US" altLang="zh-CN" sz="2400" b="0" i="0">
                    <a:solidFill>
                      <a:srgbClr val="000000"/>
                    </a:solidFill>
                    <a:latin typeface="宋体" panose="02010600030101010101" pitchFamily="2" charset="-122"/>
                    <a:ea typeface="宋体" panose="02010600030101010101" pitchFamily="2" charset="-122"/>
                    <a:cs typeface="宋体" panose="02010600030101010101" pitchFamily="34" charset="-120"/>
                  </a:rPr>
                  <a:t>      </a:t>
                </a:r>
                <a:r>
                  <a:rPr lang="en-US" altLang="zh-CN" sz="2400" b="0" i="0">
                    <a:solidFill>
                      <a:srgbClr val="000000"/>
                    </a:solidFill>
                    <a:latin typeface="Times New Roman" panose="02020603050405020304" pitchFamily="34" charset="0"/>
                    <a:ea typeface="微软雅黑" panose="020B0503020204020204" pitchFamily="34" charset="-122"/>
                    <a:cs typeface="Times New Roman" panose="02020603050405020304" pitchFamily="34" charset="-120"/>
                  </a:rPr>
                  <a:t>)</a:t>
                </a:r>
                <a:endParaRPr lang="en-US" altLang="zh-CN" sz="2400" dirty="0"/>
              </a:p>
            </p:txBody>
          </p:sp>
        </mc:Choice>
        <mc:Fallback>
          <p:sp>
            <p:nvSpPr>
              <p:cNvPr id="2" name="QC_5_BD.46_1#799a2e8e2?pid=197616729&amp;color=0,0,0&amp;vtp=1&amp;bt=1&amp;bbb=1&amp;hb=1"/>
              <p:cNvSpPr>
                <a:spLocks noRot="1" noChangeAspect="1" noMove="1" noResize="1" noEditPoints="1" noAdjustHandles="1" noChangeArrowheads="1" noChangeShapeType="1" noTextEdit="1"/>
              </p:cNvSpPr>
              <p:nvPr/>
            </p:nvSpPr>
            <p:spPr>
              <a:xfrm>
                <a:off x="612648" y="486000"/>
                <a:ext cx="10963656" cy="1033399"/>
              </a:xfrm>
              <a:prstGeom prst="rect">
                <a:avLst/>
              </a:prstGeom>
              <a:blipFill rotWithShape="1">
                <a:blip r:embed="rId1"/>
                <a:stretch>
                  <a:fillRect l="-5" t="-22" r="-148" b="-5668"/>
                </a:stretch>
              </a:blipFill>
            </p:spPr>
            <p:txBody>
              <a:bodyPr/>
              <a:lstStyle/>
              <a:p>
                <a:r>
                  <a:rPr lang="zh-CN" altLang="en-US">
                    <a:noFill/>
                  </a:rPr>
                  <a:t> </a:t>
                </a:r>
              </a:p>
            </p:txBody>
          </p:sp>
        </mc:Fallback>
      </mc:AlternateContent>
      <p:sp>
        <p:nvSpPr>
          <p:cNvPr id="3" name="QC_5_AN.47_1#799a2e8e2.bracket?pid=197616729&amp;color=0,0,0&amp;vpa=25&amp;vtp=1"/>
          <p:cNvSpPr/>
          <p:nvPr/>
        </p:nvSpPr>
        <p:spPr>
          <a:xfrm>
            <a:off x="9820942" y="1033370"/>
            <a:ext cx="423863" cy="478600"/>
          </a:xfrm>
          <a:prstGeom prst="rect">
            <a:avLst/>
          </a:prstGeom>
          <a:noFill/>
        </p:spPr>
        <p:txBody>
          <a:bodyPr wrap="none" lIns="0" tIns="0" rIns="0" bIns="0" rtlCol="0" anchor="t"/>
          <a:lstStyle/>
          <a:p>
            <a:pPr algn="ctr" latinLnBrk="1">
              <a:lnSpc>
                <a:spcPts val="4200"/>
              </a:lnSpc>
            </a:pPr>
            <a:r>
              <a:rPr lang="en-US" altLang="zh-CN" sz="2400" b="0" i="0" dirty="0">
                <a:solidFill>
                  <a:srgbClr val="FF0000"/>
                </a:solidFill>
                <a:latin typeface="Times New Roman" panose="02020603050405020304" pitchFamily="34" charset="0"/>
                <a:ea typeface="微软雅黑" panose="020B0503020204020204" pitchFamily="34" charset="-122"/>
                <a:cs typeface="Times New Roman" panose="02020603050405020304" pitchFamily="34" charset="-120"/>
              </a:rPr>
              <a:t>B</a:t>
            </a:r>
            <a:endParaRPr lang="en-US" altLang="zh-CN" sz="2400" dirty="0"/>
          </a:p>
        </p:txBody>
      </p:sp>
      <mc:AlternateContent xmlns:mc="http://schemas.openxmlformats.org/markup-compatibility/2006">
        <mc:Choice xmlns:a14="http://schemas.microsoft.com/office/drawing/2010/main" Requires="a14">
          <p:sp>
            <p:nvSpPr>
              <p:cNvPr id="4" name="QC_5_BD.46_2#799a2e8e2.choices?pid=197616729&amp;color=0,0,0&amp;vtp=1&amp;bbb=1"/>
              <p:cNvSpPr/>
              <p:nvPr/>
            </p:nvSpPr>
            <p:spPr>
              <a:xfrm>
                <a:off x="612648" y="1520541"/>
                <a:ext cx="10963656" cy="2150999"/>
              </a:xfrm>
              <a:prstGeom prst="rect">
                <a:avLst/>
              </a:prstGeom>
              <a:noFill/>
            </p:spPr>
            <p:txBody>
              <a:bodyPr wrap="none" lIns="0" tIns="0" rIns="0" bIns="0" rtlCol="0" anchor="t"/>
              <a:lstStyle/>
              <a:p>
                <a:pPr algn="l" latinLnBrk="1">
                  <a:lnSpc>
                    <a:spcPts val="4400"/>
                  </a:lnSpc>
                </a:pPr>
                <a:r>
                  <a:rPr lang="en-US" altLang="zh-CN" sz="2400" b="1" i="0" dirty="0">
                    <a:solidFill>
                      <a:srgbClr val="000000"/>
                    </a:solidFill>
                    <a:latin typeface="Times New Roman" panose="02020603050405020304" pitchFamily="34" charset="0"/>
                    <a:ea typeface="微软雅黑" panose="020B0503020204020204" pitchFamily="34" charset="-122"/>
                    <a:cs typeface="Times New Roman" panose="02020603050405020304" pitchFamily="34" charset="-120"/>
                  </a:rPr>
                  <a:t>A.</a:t>
                </a:r>
                <a:r>
                  <a:rPr lang="en-US" altLang="zh-CN" sz="2400" b="1" i="0" dirty="0">
                    <a:solidFill>
                      <a:srgbClr val="000000"/>
                    </a:solidFill>
                    <a:latin typeface="宋体" panose="02010600030101010101" pitchFamily="2" charset="-122"/>
                    <a:ea typeface="宋体" panose="02010600030101010101" pitchFamily="2" charset="-122"/>
                    <a:cs typeface="宋体" panose="02010600030101010101" pitchFamily="34" charset="-120"/>
                  </a:rPr>
                  <a:t> </a:t>
                </a:r>
                <a:r>
                  <a:rPr lang="en-US" altLang="zh-CN" sz="2400" b="0" i="0" dirty="0">
                    <a:solidFill>
                      <a:srgbClr val="000000"/>
                    </a:solidFill>
                    <a:latin typeface="Times New Roman" panose="02020603050405020304" pitchFamily="34" charset="0"/>
                    <a:ea typeface="微软雅黑" panose="020B0503020204020204" pitchFamily="34" charset="-122"/>
                    <a:cs typeface="Times New Roman" panose="02020603050405020304" pitchFamily="34" charset="-120"/>
                  </a:rPr>
                  <a:t>物体的路程是</a:t>
                </a:r>
                <a14:m>
                  <m:oMath xmlns:m="http://schemas.openxmlformats.org/officeDocument/2006/math">
                    <m:r>
                      <a:rPr lang="en-US" altLang="zh-CN" sz="2400" b="0" i="0" dirty="0">
                        <a:solidFill>
                          <a:srgbClr val="000000"/>
                        </a:solidFill>
                        <a:latin typeface="Cambria Math" panose="02040503050406030204" pitchFamily="18" charset="0"/>
                        <a:ea typeface="微软雅黑" panose="020B0503020204020204" pitchFamily="34" charset="-122"/>
                        <a:cs typeface="Times New Roman" panose="02020603050405020304" pitchFamily="34" charset="-120"/>
                      </a:rPr>
                      <m:t>10</m:t>
                    </m:r>
                    <m:r>
                      <a:rPr lang="en-US" altLang="zh-CN" sz="2400" b="0" i="0" dirty="0">
                        <a:solidFill>
                          <a:srgbClr val="000000"/>
                        </a:solidFill>
                        <a:latin typeface="Cambria Math" panose="02040503050406030204" pitchFamily="18" charset="0"/>
                        <a:ea typeface="微软雅黑" panose="020B0503020204020204" pitchFamily="34" charset="-122"/>
                        <a:cs typeface="Times New Roman" panose="02020603050405020304" pitchFamily="34" charset="-120"/>
                      </a:rPr>
                      <m:t> </m:t>
                    </m:r>
                    <m:r>
                      <m:rPr>
                        <m:sty m:val="p"/>
                      </m:rPr>
                      <a:rPr lang="en-US" altLang="zh-CN" sz="2400" b="0" i="0" dirty="0">
                        <a:solidFill>
                          <a:srgbClr val="000000"/>
                        </a:solidFill>
                        <a:latin typeface="Cambria Math" panose="02040503050406030204" pitchFamily="18" charset="0"/>
                        <a:ea typeface="微软雅黑" panose="020B0503020204020204" pitchFamily="34" charset="-122"/>
                        <a:cs typeface="Times New Roman" panose="02020603050405020304" pitchFamily="34" charset="-120"/>
                      </a:rPr>
                      <m:t>m</m:t>
                    </m:r>
                  </m:oMath>
                </a14:m>
                <a:r>
                  <a:rPr lang="en-US" altLang="zh-CN" sz="100" b="0" i="0" kern="0" spc="-99900" dirty="0">
                    <a:solidFill>
                      <a:srgbClr val="FFFFFF"/>
                    </a:solidFill>
                    <a:latin typeface="Times New Roman" panose="02020603050405020304" pitchFamily="34" charset="0"/>
                    <a:ea typeface="微软雅黑" panose="020B0503020204020204" pitchFamily="34" charset="-122"/>
                    <a:cs typeface="Times New Roman" panose="02020603050405020304" pitchFamily="34" charset="-120"/>
                  </a:rPr>
                  <a:t> </a:t>
                </a:r>
                <a:endParaRPr lang="en-US" altLang="zh-CN" sz="2400" dirty="0"/>
              </a:p>
              <a:p>
                <a:pPr latinLnBrk="1">
                  <a:lnSpc>
                    <a:spcPts val="4400"/>
                  </a:lnSpc>
                </a:pPr>
                <a:r>
                  <a:rPr lang="en-US" altLang="zh-CN" sz="2400" b="1" i="0">
                    <a:solidFill>
                      <a:srgbClr val="000000"/>
                    </a:solidFill>
                    <a:latin typeface="Times New Roman" panose="02020603050405020304" pitchFamily="34" charset="0"/>
                    <a:ea typeface="微软雅黑" panose="020B0503020204020204" pitchFamily="34" charset="-122"/>
                    <a:cs typeface="Times New Roman" panose="02020603050405020304" pitchFamily="34" charset="-120"/>
                  </a:rPr>
                  <a:t>B</a:t>
                </a:r>
                <a:r>
                  <a:rPr lang="en-US" altLang="zh-CN" sz="2400" b="1" i="0" dirty="0">
                    <a:solidFill>
                      <a:srgbClr val="000000"/>
                    </a:solidFill>
                    <a:latin typeface="Times New Roman" panose="02020603050405020304" pitchFamily="34" charset="0"/>
                    <a:ea typeface="微软雅黑" panose="020B0503020204020204" pitchFamily="34" charset="-122"/>
                    <a:cs typeface="Times New Roman" panose="02020603050405020304" pitchFamily="34" charset="-120"/>
                  </a:rPr>
                  <a:t>.</a:t>
                </a:r>
                <a:r>
                  <a:rPr lang="en-US" altLang="zh-CN" sz="2400" b="1" i="0" dirty="0">
                    <a:solidFill>
                      <a:srgbClr val="000000"/>
                    </a:solidFill>
                    <a:latin typeface="宋体" panose="02010600030101010101" pitchFamily="2" charset="-122"/>
                    <a:ea typeface="宋体" panose="02010600030101010101" pitchFamily="2" charset="-122"/>
                    <a:cs typeface="宋体" panose="02010600030101010101" pitchFamily="34" charset="-120"/>
                  </a:rPr>
                  <a:t> </a:t>
                </a:r>
                <a:r>
                  <a:rPr lang="en-US" altLang="zh-CN" sz="2400" b="0" i="0" dirty="0">
                    <a:solidFill>
                      <a:srgbClr val="000000"/>
                    </a:solidFill>
                    <a:latin typeface="Times New Roman" panose="02020603050405020304" pitchFamily="34" charset="0"/>
                    <a:ea typeface="微软雅黑" panose="020B0503020204020204" pitchFamily="34" charset="-122"/>
                    <a:cs typeface="Times New Roman" panose="02020603050405020304" pitchFamily="34" charset="-120"/>
                  </a:rPr>
                  <a:t>物体的位移大小是</a:t>
                </a:r>
                <a14:m>
                  <m:oMath xmlns:m="http://schemas.openxmlformats.org/officeDocument/2006/math">
                    <m:r>
                      <a:rPr lang="en-US" altLang="zh-CN" sz="2400" b="0" i="0" dirty="0">
                        <a:solidFill>
                          <a:srgbClr val="000000"/>
                        </a:solidFill>
                        <a:latin typeface="Cambria Math" panose="02040503050406030204" pitchFamily="18" charset="0"/>
                        <a:ea typeface="微软雅黑" panose="020B0503020204020204" pitchFamily="34" charset="-122"/>
                        <a:cs typeface="Times New Roman" panose="02020603050405020304" pitchFamily="34" charset="-120"/>
                      </a:rPr>
                      <m:t>10</m:t>
                    </m:r>
                    <m:r>
                      <a:rPr lang="en-US" altLang="zh-CN" sz="2400" b="0" i="0" dirty="0">
                        <a:solidFill>
                          <a:srgbClr val="000000"/>
                        </a:solidFill>
                        <a:latin typeface="Cambria Math" panose="02040503050406030204" pitchFamily="18" charset="0"/>
                        <a:ea typeface="微软雅黑" panose="020B0503020204020204" pitchFamily="34" charset="-122"/>
                        <a:cs typeface="Times New Roman" panose="02020603050405020304" pitchFamily="34" charset="-120"/>
                      </a:rPr>
                      <m:t> </m:t>
                    </m:r>
                    <m:r>
                      <m:rPr>
                        <m:sty m:val="p"/>
                      </m:rPr>
                      <a:rPr lang="en-US" altLang="zh-CN" sz="2400" b="0" i="0" dirty="0">
                        <a:solidFill>
                          <a:srgbClr val="000000"/>
                        </a:solidFill>
                        <a:latin typeface="Cambria Math" panose="02040503050406030204" pitchFamily="18" charset="0"/>
                        <a:ea typeface="微软雅黑" panose="020B0503020204020204" pitchFamily="34" charset="-122"/>
                        <a:cs typeface="Times New Roman" panose="02020603050405020304" pitchFamily="34" charset="-120"/>
                      </a:rPr>
                      <m:t>m</m:t>
                    </m:r>
                  </m:oMath>
                </a14:m>
                <a:r>
                  <a:rPr lang="en-US" altLang="zh-CN" sz="100" b="0" i="0" kern="0" spc="-99900" dirty="0">
                    <a:solidFill>
                      <a:srgbClr val="FFFFFF"/>
                    </a:solidFill>
                    <a:latin typeface="Times New Roman" panose="02020603050405020304" pitchFamily="34" charset="0"/>
                    <a:ea typeface="微软雅黑" panose="020B0503020204020204" pitchFamily="34" charset="-122"/>
                    <a:cs typeface="Times New Roman" panose="02020603050405020304" pitchFamily="34" charset="-120"/>
                  </a:rPr>
                  <a:t> </a:t>
                </a:r>
                <a:r>
                  <a:rPr lang="en-US" altLang="zh-CN" sz="2400" b="0" i="0" dirty="0">
                    <a:solidFill>
                      <a:srgbClr val="000000"/>
                    </a:solidFill>
                    <a:latin typeface="Times New Roman" panose="02020603050405020304" pitchFamily="34" charset="0"/>
                    <a:ea typeface="微软雅黑" panose="020B0503020204020204" pitchFamily="34" charset="-122"/>
                    <a:cs typeface="Times New Roman" panose="02020603050405020304" pitchFamily="34" charset="-120"/>
                  </a:rPr>
                  <a:t>，方向向北</a:t>
                </a:r>
                <a:endParaRPr lang="en-US" altLang="zh-CN" sz="2400" dirty="0"/>
              </a:p>
              <a:p>
                <a:pPr latinLnBrk="1">
                  <a:lnSpc>
                    <a:spcPts val="4400"/>
                  </a:lnSpc>
                </a:pPr>
                <a:r>
                  <a:rPr lang="en-US" altLang="zh-CN" sz="2400" b="1" i="0">
                    <a:solidFill>
                      <a:srgbClr val="000000"/>
                    </a:solidFill>
                    <a:latin typeface="Times New Roman" panose="02020603050405020304" pitchFamily="34" charset="0"/>
                    <a:ea typeface="微软雅黑" panose="020B0503020204020204" pitchFamily="34" charset="-122"/>
                    <a:cs typeface="Times New Roman" panose="02020603050405020304" pitchFamily="34" charset="-120"/>
                  </a:rPr>
                  <a:t>C</a:t>
                </a:r>
                <a:r>
                  <a:rPr lang="en-US" altLang="zh-CN" sz="2400" b="1" i="0" dirty="0">
                    <a:solidFill>
                      <a:srgbClr val="000000"/>
                    </a:solidFill>
                    <a:latin typeface="Times New Roman" panose="02020603050405020304" pitchFamily="34" charset="0"/>
                    <a:ea typeface="微软雅黑" panose="020B0503020204020204" pitchFamily="34" charset="-122"/>
                    <a:cs typeface="Times New Roman" panose="02020603050405020304" pitchFamily="34" charset="-120"/>
                  </a:rPr>
                  <a:t>.</a:t>
                </a:r>
                <a:r>
                  <a:rPr lang="en-US" altLang="zh-CN" sz="2400" b="1" i="0" dirty="0">
                    <a:solidFill>
                      <a:srgbClr val="000000"/>
                    </a:solidFill>
                    <a:latin typeface="宋体" panose="02010600030101010101" pitchFamily="2" charset="-122"/>
                    <a:ea typeface="宋体" panose="02010600030101010101" pitchFamily="2" charset="-122"/>
                    <a:cs typeface="宋体" panose="02010600030101010101" pitchFamily="34" charset="-120"/>
                  </a:rPr>
                  <a:t> </a:t>
                </a:r>
                <a:r>
                  <a:rPr lang="en-US" altLang="zh-CN" sz="2400" b="0" i="0" dirty="0">
                    <a:solidFill>
                      <a:srgbClr val="000000"/>
                    </a:solidFill>
                    <a:latin typeface="Times New Roman" panose="02020603050405020304" pitchFamily="34" charset="0"/>
                    <a:ea typeface="微软雅黑" panose="020B0503020204020204" pitchFamily="34" charset="-122"/>
                    <a:cs typeface="Times New Roman" panose="02020603050405020304" pitchFamily="34" charset="-120"/>
                  </a:rPr>
                  <a:t>物体的位移大小是</a:t>
                </a:r>
                <a14:m>
                  <m:oMath xmlns:m="http://schemas.openxmlformats.org/officeDocument/2006/math">
                    <m:r>
                      <a:rPr lang="en-US" altLang="zh-CN" sz="2400" b="0" i="0" dirty="0">
                        <a:solidFill>
                          <a:srgbClr val="000000"/>
                        </a:solidFill>
                        <a:latin typeface="Cambria Math" panose="02040503050406030204" pitchFamily="18" charset="0"/>
                        <a:ea typeface="微软雅黑" panose="020B0503020204020204" pitchFamily="34" charset="-122"/>
                        <a:cs typeface="Times New Roman" panose="02020603050405020304" pitchFamily="34" charset="-120"/>
                      </a:rPr>
                      <m:t>10</m:t>
                    </m:r>
                    <m:r>
                      <a:rPr lang="en-US" altLang="zh-CN" sz="2400" b="0" i="0" dirty="0">
                        <a:solidFill>
                          <a:srgbClr val="000000"/>
                        </a:solidFill>
                        <a:latin typeface="Cambria Math" panose="02040503050406030204" pitchFamily="18" charset="0"/>
                        <a:ea typeface="微软雅黑" panose="020B0503020204020204" pitchFamily="34" charset="-122"/>
                        <a:cs typeface="Times New Roman" panose="02020603050405020304" pitchFamily="34" charset="-120"/>
                      </a:rPr>
                      <m:t> </m:t>
                    </m:r>
                    <m:r>
                      <m:rPr>
                        <m:sty m:val="p"/>
                      </m:rPr>
                      <a:rPr lang="en-US" altLang="zh-CN" sz="2400" b="0" i="0" dirty="0">
                        <a:solidFill>
                          <a:srgbClr val="000000"/>
                        </a:solidFill>
                        <a:latin typeface="Cambria Math" panose="02040503050406030204" pitchFamily="18" charset="0"/>
                        <a:ea typeface="微软雅黑" panose="020B0503020204020204" pitchFamily="34" charset="-122"/>
                        <a:cs typeface="Times New Roman" panose="02020603050405020304" pitchFamily="34" charset="-120"/>
                      </a:rPr>
                      <m:t>m</m:t>
                    </m:r>
                  </m:oMath>
                </a14:m>
                <a:r>
                  <a:rPr lang="en-US" altLang="zh-CN" sz="100" b="0" i="0" kern="0" spc="-99900" dirty="0">
                    <a:solidFill>
                      <a:srgbClr val="FFFFFF"/>
                    </a:solidFill>
                    <a:latin typeface="Times New Roman" panose="02020603050405020304" pitchFamily="34" charset="0"/>
                    <a:ea typeface="微软雅黑" panose="020B0503020204020204" pitchFamily="34" charset="-122"/>
                    <a:cs typeface="Times New Roman" panose="02020603050405020304" pitchFamily="34" charset="-120"/>
                  </a:rPr>
                  <a:t> </a:t>
                </a:r>
                <a:r>
                  <a:rPr lang="en-US" altLang="zh-CN" sz="2400" b="0" i="0" dirty="0">
                    <a:solidFill>
                      <a:srgbClr val="000000"/>
                    </a:solidFill>
                    <a:latin typeface="Times New Roman" panose="02020603050405020304" pitchFamily="34" charset="0"/>
                    <a:ea typeface="微软雅黑" panose="020B0503020204020204" pitchFamily="34" charset="-122"/>
                    <a:cs typeface="Times New Roman" panose="02020603050405020304" pitchFamily="34" charset="-120"/>
                  </a:rPr>
                  <a:t>，方向向南</a:t>
                </a:r>
                <a:endParaRPr lang="en-US" altLang="zh-CN" sz="2400" dirty="0"/>
              </a:p>
              <a:p>
                <a:pPr latinLnBrk="1">
                  <a:lnSpc>
                    <a:spcPts val="4200"/>
                  </a:lnSpc>
                </a:pPr>
                <a:r>
                  <a:rPr lang="en-US" altLang="zh-CN" sz="2400" b="1" i="0">
                    <a:solidFill>
                      <a:srgbClr val="000000"/>
                    </a:solidFill>
                    <a:latin typeface="Times New Roman" panose="02020603050405020304" pitchFamily="34" charset="0"/>
                    <a:ea typeface="微软雅黑" panose="020B0503020204020204" pitchFamily="34" charset="-122"/>
                    <a:cs typeface="Times New Roman" panose="02020603050405020304" pitchFamily="34" charset="-120"/>
                  </a:rPr>
                  <a:t>D</a:t>
                </a:r>
                <a:r>
                  <a:rPr lang="en-US" altLang="zh-CN" sz="2400" b="1" i="0" dirty="0">
                    <a:solidFill>
                      <a:srgbClr val="000000"/>
                    </a:solidFill>
                    <a:latin typeface="Times New Roman" panose="02020603050405020304" pitchFamily="34" charset="0"/>
                    <a:ea typeface="微软雅黑" panose="020B0503020204020204" pitchFamily="34" charset="-122"/>
                    <a:cs typeface="Times New Roman" panose="02020603050405020304" pitchFamily="34" charset="-120"/>
                  </a:rPr>
                  <a:t>.</a:t>
                </a:r>
                <a:r>
                  <a:rPr lang="en-US" altLang="zh-CN" sz="2400" b="1" i="0" dirty="0">
                    <a:solidFill>
                      <a:srgbClr val="000000"/>
                    </a:solidFill>
                    <a:latin typeface="宋体" panose="02010600030101010101" pitchFamily="2" charset="-122"/>
                    <a:ea typeface="宋体" panose="02010600030101010101" pitchFamily="2" charset="-122"/>
                    <a:cs typeface="宋体" panose="02010600030101010101" pitchFamily="34" charset="-120"/>
                  </a:rPr>
                  <a:t> </a:t>
                </a:r>
                <a:r>
                  <a:rPr lang="en-US" altLang="zh-CN" sz="2400" b="0" i="0" dirty="0">
                    <a:solidFill>
                      <a:srgbClr val="000000"/>
                    </a:solidFill>
                    <a:latin typeface="Times New Roman" panose="02020603050405020304" pitchFamily="34" charset="0"/>
                    <a:ea typeface="微软雅黑" panose="020B0503020204020204" pitchFamily="34" charset="-122"/>
                    <a:cs typeface="Times New Roman" panose="02020603050405020304" pitchFamily="34" charset="-120"/>
                  </a:rPr>
                  <a:t>物体的位移大小是</a:t>
                </a:r>
                <a14:m>
                  <m:oMath xmlns:m="http://schemas.openxmlformats.org/officeDocument/2006/math">
                    <m:r>
                      <a:rPr lang="en-US" altLang="zh-CN" sz="2400" b="0" i="0" dirty="0">
                        <a:solidFill>
                          <a:srgbClr val="000000"/>
                        </a:solidFill>
                        <a:latin typeface="Cambria Math" panose="02040503050406030204" pitchFamily="18" charset="0"/>
                        <a:ea typeface="微软雅黑" panose="020B0503020204020204" pitchFamily="34" charset="-122"/>
                        <a:cs typeface="Times New Roman" panose="02020603050405020304" pitchFamily="34" charset="-120"/>
                      </a:rPr>
                      <m:t>50</m:t>
                    </m:r>
                    <m:r>
                      <a:rPr lang="en-US" altLang="zh-CN" sz="2400" b="0" i="0" dirty="0">
                        <a:solidFill>
                          <a:srgbClr val="000000"/>
                        </a:solidFill>
                        <a:latin typeface="Cambria Math" panose="02040503050406030204" pitchFamily="18" charset="0"/>
                        <a:ea typeface="微软雅黑" panose="020B0503020204020204" pitchFamily="34" charset="-122"/>
                        <a:cs typeface="Times New Roman" panose="02020603050405020304" pitchFamily="34" charset="-120"/>
                      </a:rPr>
                      <m:t> </m:t>
                    </m:r>
                    <m:r>
                      <m:rPr>
                        <m:sty m:val="p"/>
                      </m:rPr>
                      <a:rPr lang="en-US" altLang="zh-CN" sz="2400" b="0" i="0" dirty="0">
                        <a:solidFill>
                          <a:srgbClr val="000000"/>
                        </a:solidFill>
                        <a:latin typeface="Cambria Math" panose="02040503050406030204" pitchFamily="18" charset="0"/>
                        <a:ea typeface="微软雅黑" panose="020B0503020204020204" pitchFamily="34" charset="-122"/>
                        <a:cs typeface="Times New Roman" panose="02020603050405020304" pitchFamily="34" charset="-120"/>
                      </a:rPr>
                      <m:t>m</m:t>
                    </m:r>
                  </m:oMath>
                </a14:m>
                <a:r>
                  <a:rPr lang="en-US" altLang="zh-CN" sz="100" b="0" i="0" kern="0" spc="-99900" dirty="0">
                    <a:solidFill>
                      <a:srgbClr val="FFFFFF"/>
                    </a:solidFill>
                    <a:latin typeface="Times New Roman" panose="02020603050405020304" pitchFamily="34" charset="0"/>
                    <a:ea typeface="微软雅黑" panose="020B0503020204020204" pitchFamily="34" charset="-122"/>
                    <a:cs typeface="Times New Roman" panose="02020603050405020304" pitchFamily="34" charset="-120"/>
                  </a:rPr>
                  <a:t> </a:t>
                </a:r>
                <a:r>
                  <a:rPr lang="en-US" altLang="zh-CN" sz="2400" b="0" i="0" dirty="0">
                    <a:solidFill>
                      <a:srgbClr val="000000"/>
                    </a:solidFill>
                    <a:latin typeface="Times New Roman" panose="02020603050405020304" pitchFamily="34" charset="0"/>
                    <a:ea typeface="微软雅黑" panose="020B0503020204020204" pitchFamily="34" charset="-122"/>
                    <a:cs typeface="Times New Roman" panose="02020603050405020304" pitchFamily="34" charset="-120"/>
                  </a:rPr>
                  <a:t>，方向由南向北</a:t>
                </a:r>
                <a:endParaRPr lang="en-US" altLang="zh-CN" sz="2400" dirty="0"/>
              </a:p>
            </p:txBody>
          </p:sp>
        </mc:Choice>
        <mc:Fallback>
          <p:sp>
            <p:nvSpPr>
              <p:cNvPr id="4" name="QC_5_BD.46_2#799a2e8e2.choices?pid=197616729&amp;color=0,0,0&amp;vtp=1&amp;bbb=1"/>
              <p:cNvSpPr>
                <a:spLocks noRot="1" noChangeAspect="1" noMove="1" noResize="1" noEditPoints="1" noAdjustHandles="1" noChangeArrowheads="1" noChangeShapeType="1" noTextEdit="1"/>
              </p:cNvSpPr>
              <p:nvPr/>
            </p:nvSpPr>
            <p:spPr>
              <a:xfrm>
                <a:off x="612648" y="1520541"/>
                <a:ext cx="10963656" cy="2150999"/>
              </a:xfrm>
              <a:prstGeom prst="rect">
                <a:avLst/>
              </a:prstGeom>
              <a:blipFill rotWithShape="1">
                <a:blip r:embed="rId2"/>
                <a:stretch>
                  <a:fillRect l="-5" t="-16" r="2" b="-2717"/>
                </a:stretch>
              </a:blipFill>
            </p:spPr>
            <p:txBody>
              <a:bodyPr/>
              <a:lstStyle/>
              <a:p>
                <a:r>
                  <a:rPr lang="zh-CN" altLang="en-US">
                    <a:noFill/>
                  </a:rPr>
                  <a:t> </a:t>
                </a:r>
              </a:p>
            </p:txBody>
          </p:sp>
        </mc:Fallback>
      </mc:AlternateContent>
      <mc:AlternateContent xmlns:mc="http://schemas.openxmlformats.org/markup-compatibility/2006">
        <mc:Choice xmlns:a14="http://schemas.microsoft.com/office/drawing/2010/main" Requires="a14">
          <p:sp>
            <p:nvSpPr>
              <p:cNvPr id="5" name="QC_5_AS.48_1#799a2e8e2?pid=197616729&amp;color=0,0,0&amp;vtp=1&amp;bbb=1&amp;hb=1"/>
              <p:cNvSpPr/>
              <p:nvPr/>
            </p:nvSpPr>
            <p:spPr>
              <a:xfrm>
                <a:off x="612648" y="3654141"/>
                <a:ext cx="10963656" cy="1037400"/>
              </a:xfrm>
              <a:prstGeom prst="rect">
                <a:avLst/>
              </a:prstGeom>
              <a:noFill/>
            </p:spPr>
            <p:txBody>
              <a:bodyPr wrap="none" lIns="0" tIns="0" rIns="0" bIns="0" rtlCol="0" anchor="t"/>
              <a:lstStyle/>
              <a:p>
                <a:pPr algn="l" latinLnBrk="1">
                  <a:lnSpc>
                    <a:spcPts val="4400"/>
                  </a:lnSpc>
                </a:pPr>
                <a:r>
                  <a:rPr lang="en-US" altLang="zh-CN" sz="2400" b="1" i="0" dirty="0">
                    <a:solidFill>
                      <a:srgbClr val="FF0000"/>
                    </a:solidFill>
                    <a:latin typeface="Times New Roman" panose="02020603050405020304" pitchFamily="34" charset="0"/>
                    <a:ea typeface="微软雅黑" panose="020B0503020204020204" pitchFamily="34" charset="-122"/>
                    <a:cs typeface="Times New Roman" panose="02020603050405020304" pitchFamily="34" charset="-120"/>
                  </a:rPr>
                  <a:t>[解析]</a:t>
                </a:r>
                <a:r>
                  <a:rPr lang="en-US" altLang="zh-CN" sz="2400" b="1" i="0" dirty="0">
                    <a:solidFill>
                      <a:srgbClr val="FF0000"/>
                    </a:solidFill>
                    <a:latin typeface="宋体" panose="02010600030101010101" pitchFamily="2" charset="-122"/>
                    <a:ea typeface="宋体" panose="02010600030101010101" pitchFamily="2" charset="-122"/>
                    <a:cs typeface="宋体" panose="02010600030101010101" pitchFamily="34" charset="-120"/>
                  </a:rPr>
                  <a:t> </a:t>
                </a:r>
                <a:r>
                  <a:rPr lang="en-US" altLang="zh-CN" sz="2400" b="0" i="0" dirty="0">
                    <a:solidFill>
                      <a:srgbClr val="FF0000"/>
                    </a:solidFill>
                    <a:latin typeface="Times New Roman" panose="02020603050405020304" pitchFamily="34" charset="0"/>
                    <a:ea typeface="微软雅黑" panose="020B0503020204020204" pitchFamily="34" charset="-122"/>
                    <a:cs typeface="Times New Roman" panose="02020603050405020304" pitchFamily="34" charset="-120"/>
                  </a:rPr>
                  <a:t>物体的路程是</a:t>
                </a:r>
                <a14:m>
                  <m:oMath xmlns:m="http://schemas.openxmlformats.org/officeDocument/2006/math">
                    <m:r>
                      <a:rPr lang="en-US" altLang="zh-CN" sz="2400" b="0" i="0" dirty="0">
                        <a:solidFill>
                          <a:srgbClr val="FF0000"/>
                        </a:solidFill>
                        <a:latin typeface="Cambria Math" panose="02040503050406030204" pitchFamily="18" charset="0"/>
                        <a:ea typeface="微软雅黑" panose="020B0503020204020204" pitchFamily="34" charset="-122"/>
                        <a:cs typeface="Times New Roman" panose="02020603050405020304" pitchFamily="34" charset="-120"/>
                      </a:rPr>
                      <m:t>𝑠</m:t>
                    </m:r>
                    <m:r>
                      <a:rPr lang="en-US" altLang="zh-CN" sz="2400" b="0" i="0" dirty="0">
                        <a:solidFill>
                          <a:srgbClr val="FF0000"/>
                        </a:solidFill>
                        <a:latin typeface="Cambria Math" panose="02040503050406030204" pitchFamily="18" charset="0"/>
                        <a:ea typeface="微软雅黑" panose="020B0503020204020204" pitchFamily="34" charset="-122"/>
                        <a:cs typeface="Times New Roman" panose="02020603050405020304" pitchFamily="34" charset="-120"/>
                      </a:rPr>
                      <m:t>=</m:t>
                    </m:r>
                    <m:r>
                      <a:rPr lang="en-US" altLang="zh-CN" sz="2400" b="0" i="0" dirty="0">
                        <a:solidFill>
                          <a:srgbClr val="FF0000"/>
                        </a:solidFill>
                        <a:latin typeface="Cambria Math" panose="02040503050406030204" pitchFamily="18" charset="0"/>
                        <a:ea typeface="微软雅黑" panose="020B0503020204020204" pitchFamily="34" charset="-122"/>
                        <a:cs typeface="Times New Roman" panose="02020603050405020304" pitchFamily="34" charset="-120"/>
                      </a:rPr>
                      <m:t>20</m:t>
                    </m:r>
                    <m:r>
                      <a:rPr lang="en-US" altLang="zh-CN" sz="2400" b="0" i="0" dirty="0">
                        <a:solidFill>
                          <a:srgbClr val="FF0000"/>
                        </a:solidFill>
                        <a:latin typeface="Cambria Math" panose="02040503050406030204" pitchFamily="18" charset="0"/>
                        <a:ea typeface="微软雅黑" panose="020B0503020204020204" pitchFamily="34" charset="-122"/>
                        <a:cs typeface="Times New Roman" panose="02020603050405020304" pitchFamily="34" charset="-120"/>
                      </a:rPr>
                      <m:t> </m:t>
                    </m:r>
                    <m:r>
                      <m:rPr>
                        <m:sty m:val="p"/>
                      </m:rPr>
                      <a:rPr lang="en-US" altLang="zh-CN" sz="2400" b="0" i="0" dirty="0">
                        <a:solidFill>
                          <a:srgbClr val="FF0000"/>
                        </a:solidFill>
                        <a:latin typeface="Cambria Math" panose="02040503050406030204" pitchFamily="18" charset="0"/>
                        <a:ea typeface="微软雅黑" panose="020B0503020204020204" pitchFamily="34" charset="-122"/>
                        <a:cs typeface="Times New Roman" panose="02020603050405020304" pitchFamily="34" charset="-120"/>
                      </a:rPr>
                      <m:t>m</m:t>
                    </m:r>
                    <m:r>
                      <a:rPr lang="en-US" altLang="zh-CN" sz="2400" b="0" i="0" dirty="0">
                        <a:solidFill>
                          <a:srgbClr val="FF0000"/>
                        </a:solidFill>
                        <a:latin typeface="Cambria Math" panose="02040503050406030204" pitchFamily="18" charset="0"/>
                        <a:ea typeface="微软雅黑" panose="020B0503020204020204" pitchFamily="34" charset="-122"/>
                        <a:cs typeface="Times New Roman" panose="02020603050405020304" pitchFamily="34" charset="-120"/>
                      </a:rPr>
                      <m:t>+</m:t>
                    </m:r>
                    <m:r>
                      <a:rPr lang="en-US" altLang="zh-CN" sz="2400" b="0" i="0" dirty="0">
                        <a:solidFill>
                          <a:srgbClr val="FF0000"/>
                        </a:solidFill>
                        <a:latin typeface="Cambria Math" panose="02040503050406030204" pitchFamily="18" charset="0"/>
                        <a:ea typeface="微软雅黑" panose="020B0503020204020204" pitchFamily="34" charset="-122"/>
                        <a:cs typeface="Times New Roman" panose="02020603050405020304" pitchFamily="34" charset="-120"/>
                      </a:rPr>
                      <m:t>30</m:t>
                    </m:r>
                    <m:r>
                      <a:rPr lang="en-US" altLang="zh-CN" sz="2400" b="0" i="0" dirty="0">
                        <a:solidFill>
                          <a:srgbClr val="FF0000"/>
                        </a:solidFill>
                        <a:latin typeface="Cambria Math" panose="02040503050406030204" pitchFamily="18" charset="0"/>
                        <a:ea typeface="微软雅黑" panose="020B0503020204020204" pitchFamily="34" charset="-122"/>
                        <a:cs typeface="Times New Roman" panose="02020603050405020304" pitchFamily="34" charset="-120"/>
                      </a:rPr>
                      <m:t> </m:t>
                    </m:r>
                    <m:r>
                      <m:rPr>
                        <m:sty m:val="p"/>
                      </m:rPr>
                      <a:rPr lang="en-US" altLang="zh-CN" sz="2400" b="0" i="0" dirty="0">
                        <a:solidFill>
                          <a:srgbClr val="FF0000"/>
                        </a:solidFill>
                        <a:latin typeface="Cambria Math" panose="02040503050406030204" pitchFamily="18" charset="0"/>
                        <a:ea typeface="微软雅黑" panose="020B0503020204020204" pitchFamily="34" charset="-122"/>
                        <a:cs typeface="Times New Roman" panose="02020603050405020304" pitchFamily="34" charset="-120"/>
                      </a:rPr>
                      <m:t>m</m:t>
                    </m:r>
                    <m:r>
                      <a:rPr lang="en-US" altLang="zh-CN" sz="2400" b="0" i="0" dirty="0">
                        <a:solidFill>
                          <a:srgbClr val="FF0000"/>
                        </a:solidFill>
                        <a:latin typeface="Cambria Math" panose="02040503050406030204" pitchFamily="18" charset="0"/>
                        <a:ea typeface="微软雅黑" panose="020B0503020204020204" pitchFamily="34" charset="-122"/>
                        <a:cs typeface="Times New Roman" panose="02020603050405020304" pitchFamily="34" charset="-120"/>
                      </a:rPr>
                      <m:t>=</m:t>
                    </m:r>
                    <m:r>
                      <a:rPr lang="en-US" altLang="zh-CN" sz="2400" b="0" i="0" dirty="0">
                        <a:solidFill>
                          <a:srgbClr val="FF0000"/>
                        </a:solidFill>
                        <a:latin typeface="Cambria Math" panose="02040503050406030204" pitchFamily="18" charset="0"/>
                        <a:ea typeface="微软雅黑" panose="020B0503020204020204" pitchFamily="34" charset="-122"/>
                        <a:cs typeface="Times New Roman" panose="02020603050405020304" pitchFamily="34" charset="-120"/>
                      </a:rPr>
                      <m:t>50</m:t>
                    </m:r>
                    <m:r>
                      <a:rPr lang="en-US" altLang="zh-CN" sz="2400" b="0" i="0" dirty="0">
                        <a:solidFill>
                          <a:srgbClr val="FF0000"/>
                        </a:solidFill>
                        <a:latin typeface="Cambria Math" panose="02040503050406030204" pitchFamily="18" charset="0"/>
                        <a:ea typeface="微软雅黑" panose="020B0503020204020204" pitchFamily="34" charset="-122"/>
                        <a:cs typeface="Times New Roman" panose="02020603050405020304" pitchFamily="34" charset="-120"/>
                      </a:rPr>
                      <m:t> </m:t>
                    </m:r>
                    <m:r>
                      <m:rPr>
                        <m:sty m:val="p"/>
                      </m:rPr>
                      <a:rPr lang="en-US" altLang="zh-CN" sz="2400" b="0" i="0" dirty="0">
                        <a:solidFill>
                          <a:srgbClr val="FF0000"/>
                        </a:solidFill>
                        <a:latin typeface="Cambria Math" panose="02040503050406030204" pitchFamily="18" charset="0"/>
                        <a:ea typeface="微软雅黑" panose="020B0503020204020204" pitchFamily="34" charset="-122"/>
                        <a:cs typeface="Times New Roman" panose="02020603050405020304" pitchFamily="34" charset="-120"/>
                      </a:rPr>
                      <m:t>m</m:t>
                    </m:r>
                  </m:oMath>
                </a14:m>
                <a:r>
                  <a:rPr lang="en-US" altLang="zh-CN" sz="100" b="0" i="0" kern="0" spc="-99900" dirty="0">
                    <a:solidFill>
                      <a:srgbClr val="FFFFFF"/>
                    </a:solidFill>
                    <a:latin typeface="Times New Roman" panose="02020603050405020304" pitchFamily="34" charset="0"/>
                    <a:ea typeface="微软雅黑" panose="020B0503020204020204" pitchFamily="34" charset="-122"/>
                    <a:cs typeface="Times New Roman" panose="02020603050405020304" pitchFamily="34" charset="-120"/>
                  </a:rPr>
                  <a:t> </a:t>
                </a:r>
                <a:r>
                  <a:rPr lang="en-US" altLang="zh-CN" sz="2400" b="0" i="0" dirty="0">
                    <a:solidFill>
                      <a:srgbClr val="FF0000"/>
                    </a:solidFill>
                    <a:latin typeface="Times New Roman" panose="02020603050405020304" pitchFamily="34" charset="0"/>
                    <a:ea typeface="微软雅黑" panose="020B0503020204020204" pitchFamily="34" charset="-122"/>
                    <a:cs typeface="Times New Roman" panose="02020603050405020304" pitchFamily="34" charset="-120"/>
                  </a:rPr>
                  <a:t>；以正北方向为正方向</a:t>
                </a:r>
                <a:r>
                  <a:rPr lang="en-US" altLang="zh-CN" sz="2400" b="0" i="0">
                    <a:solidFill>
                      <a:srgbClr val="FF0000"/>
                    </a:solidFill>
                    <a:latin typeface="Times New Roman" panose="02020603050405020304" pitchFamily="34" charset="0"/>
                    <a:ea typeface="微软雅黑" panose="020B0503020204020204" pitchFamily="34" charset="-122"/>
                    <a:cs typeface="Times New Roman" panose="02020603050405020304" pitchFamily="34" charset="-120"/>
                  </a:rPr>
                  <a:t>，物体的位移</a:t>
                </a:r>
                <a:endParaRPr lang="en-US" altLang="zh-CN" sz="2400" b="0" i="0">
                  <a:solidFill>
                    <a:srgbClr val="FF0000"/>
                  </a:solidFill>
                  <a:latin typeface="Times New Roman" panose="02020603050405020304" pitchFamily="34" charset="0"/>
                  <a:ea typeface="微软雅黑" panose="020B0503020204020204" pitchFamily="34" charset="-122"/>
                  <a:cs typeface="Times New Roman" panose="02020603050405020304" pitchFamily="34" charset="-120"/>
                </a:endParaRPr>
              </a:p>
              <a:p>
                <a:pPr latinLnBrk="1">
                  <a:lnSpc>
                    <a:spcPts val="4200"/>
                  </a:lnSpc>
                </a:pPr>
                <a:r>
                  <a:rPr lang="en-US" altLang="zh-CN" sz="2400" b="0" i="0">
                    <a:solidFill>
                      <a:srgbClr val="FF0000"/>
                    </a:solidFill>
                    <a:latin typeface="Times New Roman" panose="02020603050405020304" pitchFamily="34" charset="0"/>
                    <a:ea typeface="微软雅黑" panose="020B0503020204020204" pitchFamily="34" charset="-122"/>
                    <a:cs typeface="Times New Roman" panose="02020603050405020304" pitchFamily="34" charset="-120"/>
                  </a:rPr>
                  <a:t>为</a:t>
                </a:r>
                <a14:m>
                  <m:oMath xmlns:m="http://schemas.openxmlformats.org/officeDocument/2006/math">
                    <m:r>
                      <a:rPr lang="en-US" altLang="zh-CN" sz="2400" b="0" i="0" dirty="0">
                        <a:solidFill>
                          <a:srgbClr val="FF0000"/>
                        </a:solidFill>
                        <a:latin typeface="Cambria Math" panose="02040503050406030204" pitchFamily="18" charset="0"/>
                        <a:ea typeface="微软雅黑" panose="020B0503020204020204" pitchFamily="34" charset="-122"/>
                        <a:cs typeface="Times New Roman" panose="02020603050405020304" pitchFamily="34" charset="-120"/>
                      </a:rPr>
                      <m:t>𝑥</m:t>
                    </m:r>
                    <m:r>
                      <a:rPr lang="en-US" altLang="zh-CN" sz="2400" b="0" i="0" dirty="0">
                        <a:solidFill>
                          <a:srgbClr val="FF0000"/>
                        </a:solidFill>
                        <a:latin typeface="Cambria Math" panose="02040503050406030204" pitchFamily="18" charset="0"/>
                        <a:ea typeface="微软雅黑" panose="020B0503020204020204" pitchFamily="34" charset="-122"/>
                        <a:cs typeface="Times New Roman" panose="02020603050405020304" pitchFamily="34" charset="-120"/>
                      </a:rPr>
                      <m:t>=−</m:t>
                    </m:r>
                    <m:r>
                      <a:rPr lang="en-US" altLang="zh-CN" sz="2400" b="0" i="0" dirty="0">
                        <a:solidFill>
                          <a:srgbClr val="FF0000"/>
                        </a:solidFill>
                        <a:latin typeface="Cambria Math" panose="02040503050406030204" pitchFamily="18" charset="0"/>
                        <a:ea typeface="微软雅黑" panose="020B0503020204020204" pitchFamily="34" charset="-122"/>
                        <a:cs typeface="Times New Roman" panose="02020603050405020304" pitchFamily="34" charset="-120"/>
                      </a:rPr>
                      <m:t>20</m:t>
                    </m:r>
                    <m:r>
                      <a:rPr lang="en-US" altLang="zh-CN" sz="2400" b="0" i="0" dirty="0">
                        <a:solidFill>
                          <a:srgbClr val="FF0000"/>
                        </a:solidFill>
                        <a:latin typeface="Cambria Math" panose="02040503050406030204" pitchFamily="18" charset="0"/>
                        <a:ea typeface="微软雅黑" panose="020B0503020204020204" pitchFamily="34" charset="-122"/>
                        <a:cs typeface="Times New Roman" panose="02020603050405020304" pitchFamily="34" charset="-120"/>
                      </a:rPr>
                      <m:t> </m:t>
                    </m:r>
                    <m:r>
                      <m:rPr>
                        <m:sty m:val="p"/>
                      </m:rPr>
                      <a:rPr lang="en-US" altLang="zh-CN" sz="2400" b="0" i="0" dirty="0">
                        <a:solidFill>
                          <a:srgbClr val="FF0000"/>
                        </a:solidFill>
                        <a:latin typeface="Cambria Math" panose="02040503050406030204" pitchFamily="18" charset="0"/>
                        <a:ea typeface="微软雅黑" panose="020B0503020204020204" pitchFamily="34" charset="-122"/>
                        <a:cs typeface="Times New Roman" panose="02020603050405020304" pitchFamily="34" charset="-120"/>
                      </a:rPr>
                      <m:t>m</m:t>
                    </m:r>
                    <m:r>
                      <a:rPr lang="en-US" altLang="zh-CN" sz="2400" b="0" i="0" dirty="0">
                        <a:solidFill>
                          <a:srgbClr val="FF0000"/>
                        </a:solidFill>
                        <a:latin typeface="Cambria Math" panose="02040503050406030204" pitchFamily="18" charset="0"/>
                        <a:ea typeface="微软雅黑" panose="020B0503020204020204" pitchFamily="34" charset="-122"/>
                        <a:cs typeface="Times New Roman" panose="02020603050405020304" pitchFamily="34" charset="-120"/>
                      </a:rPr>
                      <m:t>+</m:t>
                    </m:r>
                    <m:r>
                      <a:rPr lang="en-US" altLang="zh-CN" sz="2400" b="0" i="0" dirty="0">
                        <a:solidFill>
                          <a:srgbClr val="FF0000"/>
                        </a:solidFill>
                        <a:latin typeface="Cambria Math" panose="02040503050406030204" pitchFamily="18" charset="0"/>
                        <a:ea typeface="微软雅黑" panose="020B0503020204020204" pitchFamily="34" charset="-122"/>
                        <a:cs typeface="Times New Roman" panose="02020603050405020304" pitchFamily="34" charset="-120"/>
                      </a:rPr>
                      <m:t>30</m:t>
                    </m:r>
                    <m:r>
                      <a:rPr lang="en-US" altLang="zh-CN" sz="2400" b="0" i="0" dirty="0">
                        <a:solidFill>
                          <a:srgbClr val="FF0000"/>
                        </a:solidFill>
                        <a:latin typeface="Cambria Math" panose="02040503050406030204" pitchFamily="18" charset="0"/>
                        <a:ea typeface="微软雅黑" panose="020B0503020204020204" pitchFamily="34" charset="-122"/>
                        <a:cs typeface="Times New Roman" panose="02020603050405020304" pitchFamily="34" charset="-120"/>
                      </a:rPr>
                      <m:t> </m:t>
                    </m:r>
                    <m:r>
                      <m:rPr>
                        <m:sty m:val="p"/>
                      </m:rPr>
                      <a:rPr lang="en-US" altLang="zh-CN" sz="2400" b="0" i="0" dirty="0">
                        <a:solidFill>
                          <a:srgbClr val="FF0000"/>
                        </a:solidFill>
                        <a:latin typeface="Cambria Math" panose="02040503050406030204" pitchFamily="18" charset="0"/>
                        <a:ea typeface="微软雅黑" panose="020B0503020204020204" pitchFamily="34" charset="-122"/>
                        <a:cs typeface="Times New Roman" panose="02020603050405020304" pitchFamily="34" charset="-120"/>
                      </a:rPr>
                      <m:t>m</m:t>
                    </m:r>
                    <m:r>
                      <a:rPr lang="en-US" altLang="zh-CN" sz="2400" b="0" i="0" dirty="0">
                        <a:solidFill>
                          <a:srgbClr val="FF0000"/>
                        </a:solidFill>
                        <a:latin typeface="Cambria Math" panose="02040503050406030204" pitchFamily="18" charset="0"/>
                        <a:ea typeface="微软雅黑" panose="020B0503020204020204" pitchFamily="34" charset="-122"/>
                        <a:cs typeface="Times New Roman" panose="02020603050405020304" pitchFamily="34" charset="-120"/>
                      </a:rPr>
                      <m:t>=</m:t>
                    </m:r>
                    <m:r>
                      <a:rPr lang="en-US" altLang="zh-CN" sz="2400" b="0" i="0" dirty="0">
                        <a:solidFill>
                          <a:srgbClr val="FF0000"/>
                        </a:solidFill>
                        <a:latin typeface="Cambria Math" panose="02040503050406030204" pitchFamily="18" charset="0"/>
                        <a:ea typeface="微软雅黑" panose="020B0503020204020204" pitchFamily="34" charset="-122"/>
                        <a:cs typeface="Times New Roman" panose="02020603050405020304" pitchFamily="34" charset="-120"/>
                      </a:rPr>
                      <m:t>10</m:t>
                    </m:r>
                    <m:r>
                      <a:rPr lang="en-US" altLang="zh-CN" sz="2400" b="0" i="0" dirty="0">
                        <a:solidFill>
                          <a:srgbClr val="FF0000"/>
                        </a:solidFill>
                        <a:latin typeface="Cambria Math" panose="02040503050406030204" pitchFamily="18" charset="0"/>
                        <a:ea typeface="微软雅黑" panose="020B0503020204020204" pitchFamily="34" charset="-122"/>
                        <a:cs typeface="Times New Roman" panose="02020603050405020304" pitchFamily="34" charset="-120"/>
                      </a:rPr>
                      <m:t> </m:t>
                    </m:r>
                    <m:r>
                      <m:rPr>
                        <m:sty m:val="p"/>
                      </m:rPr>
                      <a:rPr lang="en-US" altLang="zh-CN" sz="2400" b="0" i="0" dirty="0">
                        <a:solidFill>
                          <a:srgbClr val="FF0000"/>
                        </a:solidFill>
                        <a:latin typeface="Cambria Math" panose="02040503050406030204" pitchFamily="18" charset="0"/>
                        <a:ea typeface="微软雅黑" panose="020B0503020204020204" pitchFamily="34" charset="-122"/>
                        <a:cs typeface="Times New Roman" panose="02020603050405020304" pitchFamily="34" charset="-120"/>
                      </a:rPr>
                      <m:t>m</m:t>
                    </m:r>
                  </m:oMath>
                </a14:m>
                <a:r>
                  <a:rPr lang="en-US" altLang="zh-CN" sz="2400" b="0" i="0" dirty="0">
                    <a:solidFill>
                      <a:srgbClr val="FF0000"/>
                    </a:solidFill>
                    <a:latin typeface="Times New Roman" panose="02020603050405020304" pitchFamily="34" charset="0"/>
                    <a:ea typeface="微软雅黑" panose="020B0503020204020204" pitchFamily="34" charset="-122"/>
                    <a:cs typeface="Times New Roman" panose="02020603050405020304" pitchFamily="34" charset="-120"/>
                  </a:rPr>
                  <a:t>，可知物体的位移大小是</a:t>
                </a:r>
                <a14:m>
                  <m:oMath xmlns:m="http://schemas.openxmlformats.org/officeDocument/2006/math">
                    <m:r>
                      <a:rPr lang="en-US" altLang="zh-CN" sz="2400" b="0" i="0" dirty="0">
                        <a:solidFill>
                          <a:srgbClr val="FF0000"/>
                        </a:solidFill>
                        <a:latin typeface="Cambria Math" panose="02040503050406030204" pitchFamily="18" charset="0"/>
                        <a:ea typeface="微软雅黑" panose="020B0503020204020204" pitchFamily="34" charset="-122"/>
                        <a:cs typeface="Times New Roman" panose="02020603050405020304" pitchFamily="34" charset="-120"/>
                      </a:rPr>
                      <m:t>10</m:t>
                    </m:r>
                    <m:r>
                      <a:rPr lang="en-US" altLang="zh-CN" sz="2400" b="0" i="0" dirty="0">
                        <a:solidFill>
                          <a:srgbClr val="FF0000"/>
                        </a:solidFill>
                        <a:latin typeface="Cambria Math" panose="02040503050406030204" pitchFamily="18" charset="0"/>
                        <a:ea typeface="微软雅黑" panose="020B0503020204020204" pitchFamily="34" charset="-122"/>
                        <a:cs typeface="Times New Roman" panose="02020603050405020304" pitchFamily="34" charset="-120"/>
                      </a:rPr>
                      <m:t> </m:t>
                    </m:r>
                    <m:r>
                      <m:rPr>
                        <m:sty m:val="p"/>
                      </m:rPr>
                      <a:rPr lang="en-US" altLang="zh-CN" sz="2400" b="0" i="0" dirty="0">
                        <a:solidFill>
                          <a:srgbClr val="FF0000"/>
                        </a:solidFill>
                        <a:latin typeface="Cambria Math" panose="02040503050406030204" pitchFamily="18" charset="0"/>
                        <a:ea typeface="微软雅黑" panose="020B0503020204020204" pitchFamily="34" charset="-122"/>
                        <a:cs typeface="Times New Roman" panose="02020603050405020304" pitchFamily="34" charset="-120"/>
                      </a:rPr>
                      <m:t>m</m:t>
                    </m:r>
                  </m:oMath>
                </a14:m>
                <a:r>
                  <a:rPr lang="en-US" altLang="zh-CN" sz="100" b="0" i="0" kern="0" spc="-99900" dirty="0">
                    <a:solidFill>
                      <a:srgbClr val="FFFFFF"/>
                    </a:solidFill>
                    <a:latin typeface="Times New Roman" panose="02020603050405020304" pitchFamily="34" charset="0"/>
                    <a:ea typeface="微软雅黑" panose="020B0503020204020204" pitchFamily="34" charset="-122"/>
                    <a:cs typeface="Times New Roman" panose="02020603050405020304" pitchFamily="34" charset="-120"/>
                  </a:rPr>
                  <a:t> </a:t>
                </a:r>
                <a:r>
                  <a:rPr lang="en-US" altLang="zh-CN" sz="2400" b="0" i="0" dirty="0">
                    <a:solidFill>
                      <a:srgbClr val="FF0000"/>
                    </a:solidFill>
                    <a:latin typeface="Times New Roman" panose="02020603050405020304" pitchFamily="34" charset="0"/>
                    <a:ea typeface="微软雅黑" panose="020B0503020204020204" pitchFamily="34" charset="-122"/>
                    <a:cs typeface="Times New Roman" panose="02020603050405020304" pitchFamily="34" charset="-120"/>
                  </a:rPr>
                  <a:t>，方向向北。故选B。</a:t>
                </a:r>
                <a:endParaRPr lang="en-US" altLang="zh-CN" sz="2400" dirty="0"/>
              </a:p>
            </p:txBody>
          </p:sp>
        </mc:Choice>
        <mc:Fallback>
          <p:sp>
            <p:nvSpPr>
              <p:cNvPr id="5" name="QC_5_AS.48_1#799a2e8e2?pid=197616729&amp;color=0,0,0&amp;vtp=1&amp;bbb=1&amp;hb=1"/>
              <p:cNvSpPr>
                <a:spLocks noRot="1" noChangeAspect="1" noMove="1" noResize="1" noEditPoints="1" noAdjustHandles="1" noChangeArrowheads="1" noChangeShapeType="1" noTextEdit="1"/>
              </p:cNvSpPr>
              <p:nvPr/>
            </p:nvSpPr>
            <p:spPr>
              <a:xfrm>
                <a:off x="612648" y="3654141"/>
                <a:ext cx="10963656" cy="1037400"/>
              </a:xfrm>
              <a:prstGeom prst="rect">
                <a:avLst/>
              </a:prstGeom>
              <a:blipFill rotWithShape="1">
                <a:blip r:embed="rId3"/>
                <a:stretch>
                  <a:fillRect l="-5" t="-34" r="-641" b="-5249"/>
                </a:stretch>
              </a:blipFill>
            </p:spPr>
            <p:txBody>
              <a:bodyPr/>
              <a:lstStyle/>
              <a:p>
                <a:r>
                  <a:rPr lang="zh-CN" altLang="en-US">
                    <a:noFill/>
                  </a:rPr>
                  <a:t> </a:t>
                </a:r>
              </a:p>
            </p:txBody>
          </p:sp>
        </mc:Fallback>
      </mc:AlternateContent>
    </p:spTree>
  </p:cSld>
  <p:clrMapOvr>
    <a:masterClrMapping/>
  </p:clrMapOvr>
  <p:transition>
    <p:split dir="in"/>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
                                            <p:bg/>
                                          </p:spTgt>
                                        </p:tgtEl>
                                        <p:attrNameLst>
                                          <p:attrName>style.visibility</p:attrName>
                                        </p:attrNameLst>
                                      </p:cBhvr>
                                      <p:to>
                                        <p:strVal val="visible"/>
                                      </p:to>
                                    </p:set>
                                    <p:animEffect transition="in" filter="wipe(left)">
                                      <p:cBhvr>
                                        <p:cTn id="7" dur="500"/>
                                        <p:tgtEl>
                                          <p:spTgt spid="3">
                                            <p:bg/>
                                          </p:spTgt>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3">
                                            <p:txEl>
                                              <p:pRg st="0" end="0"/>
                                            </p:txEl>
                                          </p:spTgt>
                                        </p:tgtEl>
                                        <p:attrNameLst>
                                          <p:attrName>style.visibility</p:attrName>
                                        </p:attrNameLst>
                                      </p:cBhvr>
                                      <p:to>
                                        <p:strVal val="visible"/>
                                      </p:to>
                                    </p:set>
                                    <p:animEffect transition="in" filter="wipe(left)">
                                      <p:cBhvr>
                                        <p:cTn id="10" dur="500"/>
                                        <p:tgtEl>
                                          <p:spTgt spid="3">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8" fill="hold" grpId="0" nodeType="clickEffect">
                                  <p:stCondLst>
                                    <p:cond delay="0"/>
                                  </p:stCondLst>
                                  <p:childTnLst>
                                    <p:set>
                                      <p:cBhvr>
                                        <p:cTn id="14" dur="1" fill="hold">
                                          <p:stCondLst>
                                            <p:cond delay="0"/>
                                          </p:stCondLst>
                                        </p:cTn>
                                        <p:tgtEl>
                                          <p:spTgt spid="5">
                                            <p:bg/>
                                          </p:spTgt>
                                        </p:tgtEl>
                                        <p:attrNameLst>
                                          <p:attrName>style.visibility</p:attrName>
                                        </p:attrNameLst>
                                      </p:cBhvr>
                                      <p:to>
                                        <p:strVal val="visible"/>
                                      </p:to>
                                    </p:set>
                                    <p:animEffect transition="in" filter="wipe(left)">
                                      <p:cBhvr>
                                        <p:cTn id="15" dur="500"/>
                                        <p:tgtEl>
                                          <p:spTgt spid="5">
                                            <p:bg/>
                                          </p:spTgt>
                                        </p:tgtEl>
                                      </p:cBhvr>
                                    </p:animEffect>
                                  </p:childTnLst>
                                </p:cTn>
                              </p:par>
                              <p:par>
                                <p:cTn id="16" presetID="22" presetClass="entr" presetSubtype="8" fill="hold" grpId="0" nodeType="withEffect">
                                  <p:stCondLst>
                                    <p:cond delay="0"/>
                                  </p:stCondLst>
                                  <p:childTnLst>
                                    <p:set>
                                      <p:cBhvr>
                                        <p:cTn id="17" dur="1" fill="hold">
                                          <p:stCondLst>
                                            <p:cond delay="0"/>
                                          </p:stCondLst>
                                        </p:cTn>
                                        <p:tgtEl>
                                          <p:spTgt spid="5">
                                            <p:txEl>
                                              <p:pRg st="0" end="0"/>
                                            </p:txEl>
                                          </p:spTgt>
                                        </p:tgtEl>
                                        <p:attrNameLst>
                                          <p:attrName>style.visibility</p:attrName>
                                        </p:attrNameLst>
                                      </p:cBhvr>
                                      <p:to>
                                        <p:strVal val="visible"/>
                                      </p:to>
                                    </p:set>
                                    <p:animEffect transition="in" filter="wipe(left)">
                                      <p:cBhvr>
                                        <p:cTn id="18" dur="500"/>
                                        <p:tgtEl>
                                          <p:spTgt spid="5">
                                            <p:txEl>
                                              <p:pRg st="0" end="0"/>
                                            </p:txEl>
                                          </p:spTgt>
                                        </p:tgtEl>
                                      </p:cBhvr>
                                    </p:animEffect>
                                  </p:childTnLst>
                                </p:cTn>
                              </p:par>
                              <p:par>
                                <p:cTn id="19" presetID="22" presetClass="entr" presetSubtype="8" fill="hold" grpId="0" nodeType="withEffect">
                                  <p:stCondLst>
                                    <p:cond delay="0"/>
                                  </p:stCondLst>
                                  <p:childTnLst>
                                    <p:set>
                                      <p:cBhvr>
                                        <p:cTn id="20" dur="1" fill="hold">
                                          <p:stCondLst>
                                            <p:cond delay="0"/>
                                          </p:stCondLst>
                                        </p:cTn>
                                        <p:tgtEl>
                                          <p:spTgt spid="5">
                                            <p:txEl>
                                              <p:pRg st="1" end="1"/>
                                            </p:txEl>
                                          </p:spTgt>
                                        </p:tgtEl>
                                        <p:attrNameLst>
                                          <p:attrName>style.visibility</p:attrName>
                                        </p:attrNameLst>
                                      </p:cBhvr>
                                      <p:to>
                                        <p:strVal val="visible"/>
                                      </p:to>
                                    </p:set>
                                    <p:animEffect transition="in" filter="wipe(left)">
                                      <p:cBhvr>
                                        <p:cTn id="21" dur="500"/>
                                        <p:tgtEl>
                                          <p:spTgt spid="5">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build="p"/>
      <p:bldP spid="5" grpId="0" animBg="1"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transition>
    <p:split dir="in"/>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_5#800a9489c?pid=197616729&amp;color=0,0,0&amp;vtp=1&amp;bt=1&amp;bbb=1"/>
          <p:cNvSpPr/>
          <p:nvPr/>
        </p:nvSpPr>
        <p:spPr>
          <a:xfrm>
            <a:off x="612648" y="486000"/>
            <a:ext cx="10963656" cy="4949000"/>
          </a:xfrm>
          <a:prstGeom prst="rect">
            <a:avLst/>
          </a:prstGeom>
          <a:noFill/>
        </p:spPr>
        <p:txBody>
          <a:bodyPr wrap="none" lIns="0" tIns="0" rIns="0" bIns="0" rtlCol="0" anchor="t"/>
          <a:lstStyle/>
          <a:p>
            <a:pPr algn="l" latinLnBrk="1">
              <a:lnSpc>
                <a:spcPts val="4400"/>
              </a:lnSpc>
            </a:pPr>
            <a:r>
              <a:rPr lang="en-US" altLang="zh-CN" sz="2400" b="1" i="0">
                <a:solidFill>
                  <a:srgbClr val="000000"/>
                </a:solidFill>
                <a:latin typeface="Times New Roman" panose="02020603050405020304" pitchFamily="34" charset="0"/>
                <a:ea typeface="微软雅黑" panose="020B0503020204020204" pitchFamily="34" charset="-122"/>
                <a:cs typeface="Times New Roman" panose="02020603050405020304" pitchFamily="34" charset="-120"/>
              </a:rPr>
              <a:t>核心提炼</a:t>
            </a:r>
            <a:endParaRPr lang="en-US" altLang="zh-CN" sz="2400" b="1" i="0">
              <a:solidFill>
                <a:srgbClr val="000000"/>
              </a:solidFill>
              <a:latin typeface="Times New Roman" panose="02020603050405020304" pitchFamily="34" charset="0"/>
              <a:ea typeface="微软雅黑" panose="020B0503020204020204" pitchFamily="34" charset="-122"/>
              <a:cs typeface="Times New Roman" panose="02020603050405020304" pitchFamily="34" charset="-120"/>
            </a:endParaRPr>
          </a:p>
          <a:p>
            <a:pPr marL="0" marR="0" lvl="0" indent="0" defTabSz="914400" rtl="0" eaLnBrk="1" fontAlgn="auto" latinLnBrk="1" hangingPunct="1">
              <a:lnSpc>
                <a:spcPts val="4400"/>
              </a:lnSpc>
              <a:spcBef>
                <a:spcPts val="0"/>
              </a:spcBef>
              <a:spcAft>
                <a:spcPts val="0"/>
              </a:spcAft>
              <a:buClrTx/>
              <a:buSzTx/>
              <a:buFontTx/>
              <a:buNone/>
              <a:defRPr/>
            </a:pPr>
            <a:r>
              <a:rPr kumimoji="0" lang="en-US" altLang="zh-CN" sz="2400" b="1" i="0" u="none" strike="noStrike" kern="1200" cap="none" spc="0" normalizeH="0" baseline="0" noProof="0">
                <a:ln>
                  <a:noFill/>
                </a:ln>
                <a:solidFill>
                  <a:srgbClr val="000000"/>
                </a:solidFill>
                <a:effectLst/>
                <a:uLnTx/>
                <a:uFillTx/>
                <a:latin typeface="Times New Roman" panose="02020603050405020304" pitchFamily="34" charset="0"/>
                <a:ea typeface="微软雅黑" panose="020B0503020204020204" pitchFamily="34" charset="-122"/>
                <a:cs typeface="Times New Roman" panose="02020603050405020304" pitchFamily="34" charset="-120"/>
              </a:rPr>
              <a:t>1.对质点的两点说明</a:t>
            </a:r>
            <a:endParaRPr kumimoji="0" lang="en-US" altLang="zh-CN" sz="24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a:p>
            <a:pPr marL="0" marR="0" lvl="0" indent="0" defTabSz="914400" rtl="0" eaLnBrk="1" fontAlgn="auto" latinLnBrk="1" hangingPunct="1">
              <a:lnSpc>
                <a:spcPts val="4400"/>
              </a:lnSpc>
              <a:spcBef>
                <a:spcPts val="0"/>
              </a:spcBef>
              <a:spcAft>
                <a:spcPts val="0"/>
              </a:spcAft>
              <a:buClrTx/>
              <a:buSzTx/>
              <a:buFontTx/>
              <a:buNone/>
              <a:defRPr/>
            </a:pPr>
            <a:r>
              <a:rPr kumimoji="0" lang="en-US" altLang="zh-CN" sz="2400" b="0" i="0" u="none" strike="noStrike" kern="1200" cap="none" spc="0" normalizeH="0" baseline="0" noProof="0">
                <a:ln>
                  <a:noFill/>
                </a:ln>
                <a:solidFill>
                  <a:srgbClr val="000000"/>
                </a:solidFill>
                <a:effectLst/>
                <a:uLnTx/>
                <a:uFillTx/>
                <a:latin typeface="Times New Roman" panose="02020603050405020304" pitchFamily="34" charset="0"/>
                <a:ea typeface="微软雅黑" panose="020B0503020204020204" pitchFamily="34" charset="-122"/>
                <a:cs typeface="Times New Roman" panose="02020603050405020304" pitchFamily="34" charset="-120"/>
              </a:rPr>
              <a:t>（1）质点不同于几何中的“点”，质点是忽略了物体的大小和形状的有质量的点，</a:t>
            </a:r>
            <a:endParaRPr kumimoji="0" lang="en-US" altLang="zh-CN" sz="2400" b="0" i="0" u="none" strike="noStrike" kern="1200" cap="none" spc="0" normalizeH="0" baseline="0" noProof="0">
              <a:ln>
                <a:noFill/>
              </a:ln>
              <a:solidFill>
                <a:srgbClr val="000000"/>
              </a:solidFill>
              <a:effectLst/>
              <a:uLnTx/>
              <a:uFillTx/>
              <a:latin typeface="Times New Roman" panose="02020603050405020304" pitchFamily="34" charset="0"/>
              <a:ea typeface="微软雅黑" panose="020B0503020204020204" pitchFamily="34" charset="-122"/>
              <a:cs typeface="Times New Roman" panose="02020603050405020304" pitchFamily="34" charset="-120"/>
            </a:endParaRPr>
          </a:p>
          <a:p>
            <a:pPr marL="0" marR="0" lvl="0" indent="0" defTabSz="914400" rtl="0" eaLnBrk="1" fontAlgn="auto" latinLnBrk="1" hangingPunct="1">
              <a:lnSpc>
                <a:spcPts val="4400"/>
              </a:lnSpc>
              <a:spcBef>
                <a:spcPts val="0"/>
              </a:spcBef>
              <a:spcAft>
                <a:spcPts val="0"/>
              </a:spcAft>
              <a:buClrTx/>
              <a:buSzTx/>
              <a:buFontTx/>
              <a:buNone/>
              <a:defRPr/>
            </a:pPr>
            <a:r>
              <a:rPr kumimoji="0" lang="en-US" altLang="zh-CN" sz="2400" b="0" i="0" u="none" strike="noStrike" kern="1200" cap="none" spc="0" normalizeH="0" baseline="0" noProof="0">
                <a:ln>
                  <a:noFill/>
                </a:ln>
                <a:solidFill>
                  <a:srgbClr val="000000"/>
                </a:solidFill>
                <a:effectLst/>
                <a:uLnTx/>
                <a:uFillTx/>
                <a:latin typeface="Times New Roman" panose="02020603050405020304" pitchFamily="34" charset="0"/>
                <a:ea typeface="微软雅黑" panose="020B0503020204020204" pitchFamily="34" charset="-122"/>
                <a:cs typeface="Times New Roman" panose="02020603050405020304" pitchFamily="34" charset="-120"/>
              </a:rPr>
              <a:t>而几何中的“点”仅仅表示空间中的某一位置。</a:t>
            </a:r>
            <a:endParaRPr kumimoji="0" lang="en-US" altLang="zh-CN" sz="24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a:p>
            <a:pPr marL="0" marR="0" lvl="0" indent="0" defTabSz="914400" rtl="0" eaLnBrk="1" fontAlgn="auto" latinLnBrk="1" hangingPunct="1">
              <a:lnSpc>
                <a:spcPts val="4400"/>
              </a:lnSpc>
              <a:spcBef>
                <a:spcPts val="0"/>
              </a:spcBef>
              <a:spcAft>
                <a:spcPts val="0"/>
              </a:spcAft>
              <a:buClrTx/>
              <a:buSzTx/>
              <a:buFontTx/>
              <a:buNone/>
              <a:defRPr/>
            </a:pPr>
            <a:r>
              <a:rPr kumimoji="0" lang="en-US" altLang="zh-CN" sz="2400" b="0" i="0" u="none" strike="noStrike" kern="1200" cap="none" spc="0" normalizeH="0" baseline="0" noProof="0">
                <a:ln>
                  <a:noFill/>
                </a:ln>
                <a:solidFill>
                  <a:srgbClr val="000000"/>
                </a:solidFill>
                <a:effectLst/>
                <a:uLnTx/>
                <a:uFillTx/>
                <a:latin typeface="Times New Roman" panose="02020603050405020304" pitchFamily="34" charset="0"/>
                <a:ea typeface="微软雅黑" panose="020B0503020204020204" pitchFamily="34" charset="-122"/>
                <a:cs typeface="Times New Roman" panose="02020603050405020304" pitchFamily="34" charset="-120"/>
              </a:rPr>
              <a:t>（2）自转的物体，在研究与自转有关的物理现象时，一定不能看成质点。</a:t>
            </a:r>
            <a:endParaRPr kumimoji="0" lang="en-US" altLang="zh-CN" sz="24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a:p>
            <a:pPr marL="0" marR="0" lvl="0" indent="0" defTabSz="914400" rtl="0" eaLnBrk="1" fontAlgn="auto" latinLnBrk="1" hangingPunct="1">
              <a:lnSpc>
                <a:spcPts val="4400"/>
              </a:lnSpc>
              <a:spcBef>
                <a:spcPts val="0"/>
              </a:spcBef>
              <a:spcAft>
                <a:spcPts val="0"/>
              </a:spcAft>
              <a:buClrTx/>
              <a:buSzTx/>
              <a:buFontTx/>
              <a:buNone/>
              <a:defRPr/>
            </a:pPr>
            <a:r>
              <a:rPr kumimoji="0" lang="en-US" altLang="zh-CN" sz="2400" b="1" i="0" u="none" strike="noStrike" kern="1200" cap="none" spc="0" normalizeH="0" baseline="0" noProof="0">
                <a:ln>
                  <a:noFill/>
                </a:ln>
                <a:solidFill>
                  <a:srgbClr val="000000"/>
                </a:solidFill>
                <a:effectLst/>
                <a:uLnTx/>
                <a:uFillTx/>
                <a:latin typeface="Times New Roman" panose="02020603050405020304" pitchFamily="34" charset="0"/>
                <a:ea typeface="微软雅黑" panose="020B0503020204020204" pitchFamily="34" charset="-122"/>
                <a:cs typeface="Times New Roman" panose="02020603050405020304" pitchFamily="34" charset="-120"/>
              </a:rPr>
              <a:t>2.对参考系的认识</a:t>
            </a:r>
            <a:endParaRPr kumimoji="0" lang="en-US" altLang="zh-CN" sz="24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a:p>
            <a:pPr marL="0" marR="0" lvl="0" indent="0" defTabSz="914400" rtl="0" eaLnBrk="1" fontAlgn="auto" latinLnBrk="1" hangingPunct="1">
              <a:lnSpc>
                <a:spcPts val="4400"/>
              </a:lnSpc>
              <a:spcBef>
                <a:spcPts val="0"/>
              </a:spcBef>
              <a:spcAft>
                <a:spcPts val="0"/>
              </a:spcAft>
              <a:buClrTx/>
              <a:buSzTx/>
              <a:buFontTx/>
              <a:buNone/>
              <a:defRPr/>
            </a:pPr>
            <a:r>
              <a:rPr kumimoji="0" lang="en-US" altLang="zh-CN" sz="2400" b="0" i="0" u="none" strike="noStrike" kern="1200" cap="none" spc="0" normalizeH="0" baseline="0" noProof="0">
                <a:ln>
                  <a:noFill/>
                </a:ln>
                <a:solidFill>
                  <a:srgbClr val="000000"/>
                </a:solidFill>
                <a:effectLst/>
                <a:uLnTx/>
                <a:uFillTx/>
                <a:latin typeface="Times New Roman" panose="02020603050405020304" pitchFamily="34" charset="0"/>
                <a:ea typeface="微软雅黑" panose="020B0503020204020204" pitchFamily="34" charset="-122"/>
                <a:cs typeface="Times New Roman" panose="02020603050405020304" pitchFamily="34" charset="-120"/>
              </a:rPr>
              <a:t>（1）任意性：参考系的选取原则上是任意的，通常选地面或相对于地面不动的物</a:t>
            </a:r>
            <a:endParaRPr kumimoji="0" lang="en-US" altLang="zh-CN" sz="2400" b="0" i="0" u="none" strike="noStrike" kern="1200" cap="none" spc="0" normalizeH="0" baseline="0" noProof="0">
              <a:ln>
                <a:noFill/>
              </a:ln>
              <a:solidFill>
                <a:srgbClr val="000000"/>
              </a:solidFill>
              <a:effectLst/>
              <a:uLnTx/>
              <a:uFillTx/>
              <a:latin typeface="Times New Roman" panose="02020603050405020304" pitchFamily="34" charset="0"/>
              <a:ea typeface="微软雅黑" panose="020B0503020204020204" pitchFamily="34" charset="-122"/>
              <a:cs typeface="Times New Roman" panose="02020603050405020304" pitchFamily="34" charset="-120"/>
            </a:endParaRPr>
          </a:p>
          <a:p>
            <a:pPr marL="0" marR="0" lvl="0" indent="0" defTabSz="914400" rtl="0" eaLnBrk="1" fontAlgn="auto" latinLnBrk="1" hangingPunct="1">
              <a:lnSpc>
                <a:spcPts val="4400"/>
              </a:lnSpc>
              <a:spcBef>
                <a:spcPts val="0"/>
              </a:spcBef>
              <a:spcAft>
                <a:spcPts val="0"/>
              </a:spcAft>
              <a:buClrTx/>
              <a:buSzTx/>
              <a:buFontTx/>
              <a:buNone/>
              <a:defRPr/>
            </a:pPr>
            <a:r>
              <a:rPr kumimoji="0" lang="en-US" altLang="zh-CN" sz="2400" b="0" i="0" u="none" strike="noStrike" kern="1200" cap="none" spc="0" normalizeH="0" baseline="0" noProof="0">
                <a:ln>
                  <a:noFill/>
                </a:ln>
                <a:solidFill>
                  <a:srgbClr val="000000"/>
                </a:solidFill>
                <a:effectLst/>
                <a:uLnTx/>
                <a:uFillTx/>
                <a:latin typeface="Times New Roman" panose="02020603050405020304" pitchFamily="34" charset="0"/>
                <a:ea typeface="微软雅黑" panose="020B0503020204020204" pitchFamily="34" charset="-122"/>
                <a:cs typeface="Times New Roman" panose="02020603050405020304" pitchFamily="34" charset="-120"/>
              </a:rPr>
              <a:t>体为参考系。</a:t>
            </a:r>
            <a:endParaRPr kumimoji="0" lang="en-US" altLang="zh-CN" sz="24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a:p>
            <a:pPr marL="0" marR="0" lvl="0" indent="0" defTabSz="914400" rtl="0" eaLnBrk="1" fontAlgn="auto" latinLnBrk="1" hangingPunct="1">
              <a:lnSpc>
                <a:spcPts val="4200"/>
              </a:lnSpc>
              <a:spcBef>
                <a:spcPts val="0"/>
              </a:spcBef>
              <a:spcAft>
                <a:spcPts val="0"/>
              </a:spcAft>
              <a:buClrTx/>
              <a:buSzTx/>
              <a:buFontTx/>
              <a:buNone/>
              <a:defRPr/>
            </a:pPr>
            <a:r>
              <a:rPr kumimoji="0" lang="en-US" altLang="zh-CN" sz="2400" b="0" i="0" u="none" strike="noStrike" kern="1200" cap="none" spc="0" normalizeH="0" baseline="0" noProof="0">
                <a:ln>
                  <a:noFill/>
                </a:ln>
                <a:solidFill>
                  <a:srgbClr val="000000"/>
                </a:solidFill>
                <a:effectLst/>
                <a:uLnTx/>
                <a:uFillTx/>
                <a:latin typeface="Times New Roman" panose="02020603050405020304" pitchFamily="34" charset="0"/>
                <a:ea typeface="微软雅黑" panose="020B0503020204020204" pitchFamily="34" charset="-122"/>
                <a:cs typeface="Times New Roman" panose="02020603050405020304" pitchFamily="34" charset="-120"/>
              </a:rPr>
              <a:t>（2）同一性：比较不同物体的运动必须选同一参考系。</a:t>
            </a:r>
            <a:endParaRPr lang="en-US" altLang="zh-CN" sz="2400" dirty="0"/>
          </a:p>
        </p:txBody>
      </p:sp>
    </p:spTree>
  </p:cSld>
  <p:clrMapOvr>
    <a:masterClrMapping/>
  </p:clrMapOvr>
  <p:transition>
    <p:split dir="in"/>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_5#800a9489c?sp=1&amp;pid=197616729&amp;color=0,0,0&amp;vtp=1&amp;bt=1&amp;bbb=1"/>
          <p:cNvSpPr/>
          <p:nvPr/>
        </p:nvSpPr>
        <p:spPr>
          <a:xfrm>
            <a:off x="612648" y="486000"/>
            <a:ext cx="10963656" cy="2155190"/>
          </a:xfrm>
          <a:prstGeom prst="rect">
            <a:avLst/>
          </a:prstGeom>
          <a:noFill/>
        </p:spPr>
        <p:txBody>
          <a:bodyPr wrap="none" lIns="0" tIns="0" rIns="0" bIns="0" rtlCol="0" anchor="t"/>
          <a:lstStyle/>
          <a:p>
            <a:pPr algn="l" latinLnBrk="1">
              <a:lnSpc>
                <a:spcPts val="4400"/>
              </a:lnSpc>
            </a:pPr>
            <a:r>
              <a:rPr lang="en-US" altLang="zh-CN" sz="2400" b="1" i="0" dirty="0">
                <a:solidFill>
                  <a:srgbClr val="000000"/>
                </a:solidFill>
                <a:latin typeface="Times New Roman" panose="02020603050405020304" pitchFamily="34" charset="0"/>
                <a:ea typeface="微软雅黑" panose="020B0503020204020204" pitchFamily="34" charset="-122"/>
                <a:cs typeface="Times New Roman" panose="02020603050405020304" pitchFamily="34" charset="-120"/>
              </a:rPr>
              <a:t>3</a:t>
            </a:r>
            <a:r>
              <a:rPr lang="en-US" altLang="zh-CN" sz="2400" b="1" i="0">
                <a:solidFill>
                  <a:srgbClr val="000000"/>
                </a:solidFill>
                <a:latin typeface="Times New Roman" panose="02020603050405020304" pitchFamily="34" charset="0"/>
                <a:ea typeface="微软雅黑" panose="020B0503020204020204" pitchFamily="34" charset="-122"/>
                <a:cs typeface="Times New Roman" panose="02020603050405020304" pitchFamily="34" charset="-120"/>
              </a:rPr>
              <a:t>.位移和路程的区别与联系</a:t>
            </a:r>
            <a:endParaRPr lang="en-US" altLang="zh-CN" sz="2400" b="1" i="0">
              <a:solidFill>
                <a:srgbClr val="000000"/>
              </a:solidFill>
              <a:latin typeface="Times New Roman" panose="02020603050405020304" pitchFamily="34" charset="0"/>
              <a:ea typeface="微软雅黑" panose="020B0503020204020204" pitchFamily="34" charset="-122"/>
              <a:cs typeface="Times New Roman" panose="02020603050405020304" pitchFamily="34" charset="-120"/>
            </a:endParaRPr>
          </a:p>
          <a:p>
            <a:pPr marL="0" marR="0" lvl="0" indent="0" defTabSz="914400" rtl="0" eaLnBrk="1" fontAlgn="auto" latinLnBrk="1" hangingPunct="1">
              <a:lnSpc>
                <a:spcPts val="4400"/>
              </a:lnSpc>
              <a:spcBef>
                <a:spcPts val="0"/>
              </a:spcBef>
              <a:spcAft>
                <a:spcPts val="0"/>
              </a:spcAft>
              <a:buClrTx/>
              <a:buSzTx/>
              <a:buFontTx/>
              <a:buNone/>
              <a:defRPr/>
            </a:pPr>
            <a:r>
              <a:rPr kumimoji="0" lang="en-US" altLang="zh-CN" sz="2400" b="0" i="0" u="none" strike="noStrike" kern="1200" cap="none" spc="0" normalizeH="0" baseline="0" noProof="0">
                <a:ln>
                  <a:noFill/>
                </a:ln>
                <a:solidFill>
                  <a:srgbClr val="000000"/>
                </a:solidFill>
                <a:effectLst/>
                <a:uLnTx/>
                <a:uFillTx/>
                <a:latin typeface="Times New Roman" panose="02020603050405020304" pitchFamily="34" charset="0"/>
                <a:ea typeface="微软雅黑" panose="020B0503020204020204" pitchFamily="34" charset="-122"/>
                <a:cs typeface="Times New Roman" panose="02020603050405020304" pitchFamily="34" charset="-120"/>
              </a:rPr>
              <a:t>（1）区别：位移是矢量，路程是标量。</a:t>
            </a:r>
            <a:endParaRPr kumimoji="0" lang="en-US" altLang="zh-CN" sz="24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a:p>
            <a:pPr marL="0" marR="0" lvl="0" indent="0" defTabSz="914400" rtl="0" eaLnBrk="1" fontAlgn="auto" latinLnBrk="1" hangingPunct="1">
              <a:lnSpc>
                <a:spcPts val="4400"/>
              </a:lnSpc>
              <a:spcBef>
                <a:spcPts val="0"/>
              </a:spcBef>
              <a:spcAft>
                <a:spcPts val="0"/>
              </a:spcAft>
              <a:buClrTx/>
              <a:buSzTx/>
              <a:buFontTx/>
              <a:buNone/>
              <a:defRPr/>
            </a:pPr>
            <a:r>
              <a:rPr kumimoji="0" lang="en-US" altLang="zh-CN" sz="2400" b="0" i="0" u="none" strike="noStrike" kern="1200" cap="none" spc="0" normalizeH="0" baseline="0" noProof="0">
                <a:ln>
                  <a:noFill/>
                </a:ln>
                <a:solidFill>
                  <a:srgbClr val="000000"/>
                </a:solidFill>
                <a:effectLst/>
                <a:uLnTx/>
                <a:uFillTx/>
                <a:latin typeface="Times New Roman" panose="02020603050405020304" pitchFamily="34" charset="0"/>
                <a:ea typeface="微软雅黑" panose="020B0503020204020204" pitchFamily="34" charset="-122"/>
                <a:cs typeface="Times New Roman" panose="02020603050405020304" pitchFamily="34" charset="-120"/>
              </a:rPr>
              <a:t>（2）联系：在单向直线运动中，位移的大小等于路程；其他情况下，位移的大小</a:t>
            </a:r>
            <a:endParaRPr kumimoji="0" lang="en-US" altLang="zh-CN" sz="2400" b="0" i="0" u="none" strike="noStrike" kern="1200" cap="none" spc="0" normalizeH="0" baseline="0" noProof="0">
              <a:ln>
                <a:noFill/>
              </a:ln>
              <a:solidFill>
                <a:srgbClr val="000000"/>
              </a:solidFill>
              <a:effectLst/>
              <a:uLnTx/>
              <a:uFillTx/>
              <a:latin typeface="Times New Roman" panose="02020603050405020304" pitchFamily="34" charset="0"/>
              <a:ea typeface="微软雅黑" panose="020B0503020204020204" pitchFamily="34" charset="-122"/>
              <a:cs typeface="Times New Roman" panose="02020603050405020304" pitchFamily="34" charset="-120"/>
            </a:endParaRPr>
          </a:p>
          <a:p>
            <a:pPr marL="0" marR="0" lvl="0" indent="0" defTabSz="914400" rtl="0" eaLnBrk="1" fontAlgn="auto" latinLnBrk="1" hangingPunct="1">
              <a:lnSpc>
                <a:spcPts val="4200"/>
              </a:lnSpc>
              <a:spcBef>
                <a:spcPts val="0"/>
              </a:spcBef>
              <a:spcAft>
                <a:spcPts val="0"/>
              </a:spcAft>
              <a:buClrTx/>
              <a:buSzTx/>
              <a:buFontTx/>
              <a:buNone/>
              <a:defRPr/>
            </a:pPr>
            <a:r>
              <a:rPr kumimoji="0" lang="en-US" altLang="zh-CN" sz="2400" b="0" i="0" u="none" strike="noStrike" kern="1200" cap="none" spc="0" normalizeH="0" baseline="0" noProof="0">
                <a:ln>
                  <a:noFill/>
                </a:ln>
                <a:solidFill>
                  <a:srgbClr val="000000"/>
                </a:solidFill>
                <a:effectLst/>
                <a:uLnTx/>
                <a:uFillTx/>
                <a:latin typeface="Times New Roman" panose="02020603050405020304" pitchFamily="34" charset="0"/>
                <a:ea typeface="微软雅黑" panose="020B0503020204020204" pitchFamily="34" charset="-122"/>
                <a:cs typeface="Times New Roman" panose="02020603050405020304" pitchFamily="34" charset="-120"/>
              </a:rPr>
              <a:t>小于路程。</a:t>
            </a:r>
            <a:endParaRPr lang="en-US" altLang="zh-CN" sz="2400" dirty="0"/>
          </a:p>
        </p:txBody>
      </p:sp>
    </p:spTree>
  </p:cSld>
  <p:clrMapOvr>
    <a:masterClrMapping/>
  </p:clrMapOvr>
  <p:transition>
    <p:split dir="in"/>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_4_BD#8a5cf0f82?pid=e12dab16e&amp;color=0,0,0&amp;vtp=1&amp;bt=1&amp;bbb=1"/>
          <p:cNvSpPr/>
          <p:nvPr/>
        </p:nvSpPr>
        <p:spPr>
          <a:xfrm>
            <a:off x="612648" y="486000"/>
            <a:ext cx="10963656" cy="1041400"/>
          </a:xfrm>
          <a:prstGeom prst="rect">
            <a:avLst/>
          </a:prstGeom>
          <a:noFill/>
        </p:spPr>
        <p:txBody>
          <a:bodyPr wrap="none" lIns="0" tIns="0" rIns="0" bIns="0" rtlCol="0" anchor="t"/>
          <a:lstStyle/>
          <a:p>
            <a:pPr algn="ctr" latinLnBrk="1">
              <a:lnSpc>
                <a:spcPts val="5200"/>
              </a:lnSpc>
            </a:pPr>
            <a:r>
              <a:rPr lang="en-US" altLang="zh-CN" sz="3000" b="1" i="0" dirty="0">
                <a:solidFill>
                  <a:srgbClr val="000000"/>
                </a:solidFill>
                <a:latin typeface="Times New Roman" panose="02020603050405020304" pitchFamily="34" charset="0"/>
                <a:ea typeface="微软雅黑" panose="020B0503020204020204" pitchFamily="34" charset="-122"/>
                <a:cs typeface="Times New Roman" panose="02020603050405020304" pitchFamily="34" charset="-120"/>
              </a:rPr>
              <a:t>考点二</a:t>
            </a:r>
            <a:r>
              <a:rPr lang="en-US" altLang="zh-CN" sz="3000" b="1" i="0" dirty="0">
                <a:solidFill>
                  <a:srgbClr val="000000"/>
                </a:solidFill>
                <a:latin typeface="宋体" panose="02010600030101010101" pitchFamily="2" charset="-122"/>
                <a:ea typeface="宋体" panose="02010600030101010101" pitchFamily="2" charset="-122"/>
                <a:cs typeface="宋体" panose="02010600030101010101" pitchFamily="34" charset="-120"/>
              </a:rPr>
              <a:t> </a:t>
            </a:r>
            <a:r>
              <a:rPr lang="en-US" altLang="zh-CN" sz="3000" b="1" i="0" dirty="0">
                <a:solidFill>
                  <a:srgbClr val="000000"/>
                </a:solidFill>
                <a:latin typeface="Times New Roman" panose="02020603050405020304" pitchFamily="34" charset="0"/>
                <a:ea typeface="微软雅黑" panose="020B0503020204020204" pitchFamily="34" charset="-122"/>
                <a:cs typeface="Times New Roman" panose="02020603050405020304" pitchFamily="34" charset="-120"/>
              </a:rPr>
              <a:t>平均速度和瞬时速度</a:t>
            </a:r>
            <a:endParaRPr lang="en-US" altLang="zh-CN" sz="3000" dirty="0"/>
          </a:p>
        </p:txBody>
      </p:sp>
      <p:sp>
        <p:nvSpPr>
          <p:cNvPr id="3" name="P_5#6cd1ea809?sp=1&amp;pid=8a5cf0f82&amp;color=0,0,0&amp;vtp=1&amp;bbb=1"/>
          <p:cNvSpPr/>
          <p:nvPr/>
        </p:nvSpPr>
        <p:spPr>
          <a:xfrm>
            <a:off x="612648" y="1155537"/>
            <a:ext cx="10963656" cy="478790"/>
          </a:xfrm>
          <a:prstGeom prst="rect">
            <a:avLst/>
          </a:prstGeom>
          <a:noFill/>
        </p:spPr>
        <p:txBody>
          <a:bodyPr wrap="none" lIns="0" tIns="0" rIns="0" bIns="0" rtlCol="0" anchor="t"/>
          <a:lstStyle/>
          <a:p>
            <a:pPr algn="l" latinLnBrk="1">
              <a:lnSpc>
                <a:spcPts val="4200"/>
              </a:lnSpc>
            </a:pPr>
            <a:r>
              <a:rPr lang="en-US" altLang="zh-CN" sz="2400" b="1" i="0" dirty="0">
                <a:solidFill>
                  <a:srgbClr val="000000"/>
                </a:solidFill>
                <a:latin typeface="Times New Roman" panose="02020603050405020304" pitchFamily="34" charset="0"/>
                <a:ea typeface="微软雅黑" panose="020B0503020204020204" pitchFamily="34" charset="-122"/>
                <a:cs typeface="Times New Roman" panose="02020603050405020304" pitchFamily="34" charset="-120"/>
              </a:rPr>
              <a:t>平均速度、平均速率、瞬时速度的比较</a:t>
            </a:r>
            <a:endParaRPr lang="en-US" altLang="zh-CN" sz="2400" dirty="0"/>
          </a:p>
        </p:txBody>
      </p:sp>
      <p:graphicFrame>
        <p:nvGraphicFramePr>
          <p:cNvPr id="25" name="P_5_BD#6cd1ea809?colgroup=2,9,7,13&amp;pid=8a5cf0f82&amp;color=0,0,0&amp;vtp=1&amp;bbb=1&amp;hb=1"/>
          <p:cNvGraphicFramePr>
            <a:graphicFrameLocks noGrp="1"/>
          </p:cNvGraphicFramePr>
          <p:nvPr/>
        </p:nvGraphicFramePr>
        <p:xfrm>
          <a:off x="612648" y="1773272"/>
          <a:ext cx="10963656" cy="2916809"/>
        </p:xfrm>
        <a:graphic>
          <a:graphicData uri="http://schemas.openxmlformats.org/drawingml/2006/table">
            <a:tbl>
              <a:tblPr/>
              <a:tblGrid>
                <a:gridCol w="987552"/>
                <a:gridCol w="3182112"/>
                <a:gridCol w="2414016"/>
                <a:gridCol w="4379976"/>
              </a:tblGrid>
              <a:tr h="492633">
                <a:tc>
                  <a:txBody>
                    <a:bodyPr/>
                    <a:lstStyle/>
                    <a:p>
                      <a:pPr algn="ctr" latinLnBrk="1" hangingPunct="0">
                        <a:lnSpc>
                          <a:spcPts val="3600"/>
                        </a:lnSpc>
                      </a:pPr>
                      <a:r>
                        <a:rPr lang="en-US" altLang="zh-CN" sz="2400" b="1" i="0">
                          <a:solidFill>
                            <a:srgbClr val="000000"/>
                          </a:solidFill>
                          <a:latin typeface="Times New Roman" panose="02020603050405020304" pitchFamily="34" charset="0"/>
                          <a:ea typeface="微软雅黑" panose="020B0503020204020204" pitchFamily="34" charset="-122"/>
                          <a:cs typeface="Times New Roman" panose="02020603050405020304" pitchFamily="34" charset="-120"/>
                        </a:rPr>
                        <a:t>项目</a:t>
                      </a:r>
                      <a:endParaRPr lang="en-US" altLang="zh-CN" sz="1200" dirty="0"/>
                    </a:p>
                  </a:txBody>
                  <a:tcPr marL="72000" marR="72000" marT="0" marB="0"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a:txBody>
                    <a:bodyPr/>
                    <a:lstStyle/>
                    <a:p>
                      <a:pPr algn="ctr" latinLnBrk="1" hangingPunct="0">
                        <a:lnSpc>
                          <a:spcPts val="3600"/>
                        </a:lnSpc>
                      </a:pPr>
                      <a:r>
                        <a:rPr lang="en-US" altLang="zh-CN" sz="2400" b="1" i="0">
                          <a:solidFill>
                            <a:srgbClr val="000000"/>
                          </a:solidFill>
                          <a:latin typeface="Times New Roman" panose="02020603050405020304" pitchFamily="34" charset="0"/>
                          <a:ea typeface="微软雅黑" panose="020B0503020204020204" pitchFamily="34" charset="-122"/>
                          <a:cs typeface="Times New Roman" panose="02020603050405020304" pitchFamily="34" charset="-120"/>
                        </a:rPr>
                        <a:t>平均速度</a:t>
                      </a:r>
                      <a:endParaRPr lang="en-US" altLang="zh-CN" sz="1200" dirty="0"/>
                    </a:p>
                  </a:txBody>
                  <a:tcPr marL="72000" marR="72000" marT="0" marB="0"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a:txBody>
                    <a:bodyPr/>
                    <a:lstStyle/>
                    <a:p>
                      <a:pPr algn="ctr" latinLnBrk="1" hangingPunct="0">
                        <a:lnSpc>
                          <a:spcPts val="3600"/>
                        </a:lnSpc>
                      </a:pPr>
                      <a:r>
                        <a:rPr lang="en-US" altLang="zh-CN" sz="2400" b="1" i="0">
                          <a:solidFill>
                            <a:srgbClr val="000000"/>
                          </a:solidFill>
                          <a:latin typeface="Times New Roman" panose="02020603050405020304" pitchFamily="34" charset="0"/>
                          <a:ea typeface="微软雅黑" panose="020B0503020204020204" pitchFamily="34" charset="-122"/>
                          <a:cs typeface="Times New Roman" panose="02020603050405020304" pitchFamily="34" charset="-120"/>
                        </a:rPr>
                        <a:t>平均速率</a:t>
                      </a:r>
                      <a:endParaRPr lang="en-US" altLang="zh-CN" sz="1200" dirty="0"/>
                    </a:p>
                  </a:txBody>
                  <a:tcPr marL="72000" marR="72000" marT="0" marB="0"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a:txBody>
                    <a:bodyPr/>
                    <a:lstStyle/>
                    <a:p>
                      <a:pPr algn="ctr" latinLnBrk="1" hangingPunct="0">
                        <a:lnSpc>
                          <a:spcPts val="3600"/>
                        </a:lnSpc>
                      </a:pPr>
                      <a:r>
                        <a:rPr lang="en-US" altLang="zh-CN" sz="2400" b="1" i="0">
                          <a:solidFill>
                            <a:srgbClr val="000000"/>
                          </a:solidFill>
                          <a:latin typeface="Times New Roman" panose="02020603050405020304" pitchFamily="34" charset="0"/>
                          <a:ea typeface="微软雅黑" panose="020B0503020204020204" pitchFamily="34" charset="-122"/>
                          <a:cs typeface="Times New Roman" panose="02020603050405020304" pitchFamily="34" charset="-120"/>
                        </a:rPr>
                        <a:t>瞬时速度</a:t>
                      </a:r>
                      <a:endParaRPr lang="en-US" altLang="zh-CN" sz="1200" dirty="0"/>
                    </a:p>
                  </a:txBody>
                  <a:tcPr marL="72000" marR="72000" marT="0" marB="0"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r>
              <a:tr h="1449832">
                <a:tc>
                  <a:txBody>
                    <a:bodyPr/>
                    <a:lstStyle/>
                    <a:p>
                      <a:pPr marL="0" indent="0" algn="ctr" latinLnBrk="1" hangingPunct="0">
                        <a:lnSpc>
                          <a:spcPts val="3800"/>
                        </a:lnSpc>
                      </a:pPr>
                      <a:r>
                        <a:rPr lang="en-US" altLang="zh-CN" sz="2400" b="0" i="0">
                          <a:solidFill>
                            <a:srgbClr val="000000"/>
                          </a:solidFill>
                          <a:latin typeface="Times New Roman" panose="02020603050405020304" pitchFamily="34" charset="0"/>
                          <a:ea typeface="微软雅黑" panose="020B0503020204020204" pitchFamily="34" charset="-122"/>
                          <a:cs typeface="Times New Roman" panose="02020603050405020304" pitchFamily="34" charset="-120"/>
                        </a:rPr>
                        <a:t>物理</a:t>
                      </a:r>
                      <a:endParaRPr lang="en-US" altLang="zh-CN" sz="2400" b="0" i="0">
                        <a:solidFill>
                          <a:srgbClr val="000000"/>
                        </a:solidFill>
                        <a:latin typeface="Times New Roman" panose="02020603050405020304" pitchFamily="34" charset="0"/>
                        <a:ea typeface="微软雅黑" panose="020B0503020204020204" pitchFamily="34" charset="-122"/>
                        <a:cs typeface="Times New Roman" panose="02020603050405020304" pitchFamily="34" charset="-120"/>
                      </a:endParaRPr>
                    </a:p>
                    <a:p>
                      <a:pPr marL="0" lvl="0" indent="0" algn="ctr" latinLnBrk="1" hangingPunct="0">
                        <a:lnSpc>
                          <a:spcPts val="3700"/>
                        </a:lnSpc>
                      </a:pPr>
                      <a:r>
                        <a:rPr lang="en-US" altLang="zh-CN" sz="2400" b="0" i="0">
                          <a:solidFill>
                            <a:srgbClr val="000000"/>
                          </a:solidFill>
                          <a:latin typeface="Times New Roman" panose="02020603050405020304" pitchFamily="34" charset="0"/>
                          <a:ea typeface="微软雅黑" panose="020B0503020204020204" pitchFamily="34" charset="-122"/>
                          <a:cs typeface="Times New Roman" panose="02020603050405020304" pitchFamily="34" charset="-120"/>
                        </a:rPr>
                        <a:t>意义</a:t>
                      </a:r>
                      <a:endParaRPr lang="en-US" altLang="zh-CN" sz="1200" dirty="0"/>
                    </a:p>
                  </a:txBody>
                  <a:tcPr marL="72000" marR="72000" marT="0" marB="0"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a:txBody>
                    <a:bodyPr/>
                    <a:lstStyle/>
                    <a:p>
                      <a:pPr marL="0" indent="0" algn="ctr" latinLnBrk="1" hangingPunct="0">
                        <a:lnSpc>
                          <a:spcPts val="3800"/>
                        </a:lnSpc>
                      </a:pPr>
                      <a:r>
                        <a:rPr lang="en-US" altLang="zh-CN" sz="2400" b="0" i="0">
                          <a:solidFill>
                            <a:srgbClr val="000000"/>
                          </a:solidFill>
                          <a:latin typeface="Times New Roman" panose="02020603050405020304" pitchFamily="34" charset="0"/>
                          <a:ea typeface="微软雅黑" panose="020B0503020204020204" pitchFamily="34" charset="-122"/>
                          <a:cs typeface="Times New Roman" panose="02020603050405020304" pitchFamily="34" charset="-120"/>
                        </a:rPr>
                        <a:t>描述物体在一段时间</a:t>
                      </a:r>
                      <a:endParaRPr lang="en-US" altLang="zh-CN" sz="2400" b="0" i="0">
                        <a:solidFill>
                          <a:srgbClr val="000000"/>
                        </a:solidFill>
                        <a:latin typeface="Times New Roman" panose="02020603050405020304" pitchFamily="34" charset="0"/>
                        <a:ea typeface="微软雅黑" panose="020B0503020204020204" pitchFamily="34" charset="-122"/>
                        <a:cs typeface="Times New Roman" panose="02020603050405020304" pitchFamily="34" charset="-120"/>
                      </a:endParaRPr>
                    </a:p>
                    <a:p>
                      <a:pPr marL="0" indent="0" algn="ctr" latinLnBrk="1" hangingPunct="0">
                        <a:lnSpc>
                          <a:spcPts val="3800"/>
                        </a:lnSpc>
                      </a:pPr>
                      <a:r>
                        <a:rPr lang="en-US" altLang="zh-CN" sz="2400" b="0" i="0">
                          <a:solidFill>
                            <a:srgbClr val="000000"/>
                          </a:solidFill>
                          <a:latin typeface="Times New Roman" panose="02020603050405020304" pitchFamily="34" charset="0"/>
                          <a:ea typeface="微软雅黑" panose="020B0503020204020204" pitchFamily="34" charset="-122"/>
                          <a:cs typeface="Times New Roman" panose="02020603050405020304" pitchFamily="34" charset="-120"/>
                        </a:rPr>
                        <a:t>（</a:t>
                      </a:r>
                      <a:r>
                        <a:rPr lang="en-US" altLang="zh-CN" sz="2400" b="0" i="0" dirty="0">
                          <a:solidFill>
                            <a:srgbClr val="000000"/>
                          </a:solidFill>
                          <a:latin typeface="Times New Roman" panose="02020603050405020304" pitchFamily="34" charset="0"/>
                          <a:ea typeface="微软雅黑" panose="020B0503020204020204" pitchFamily="34" charset="-122"/>
                          <a:cs typeface="Times New Roman" panose="02020603050405020304" pitchFamily="34" charset="-120"/>
                        </a:rPr>
                        <a:t>或一段位移</a:t>
                      </a:r>
                      <a:r>
                        <a:rPr lang="en-US" altLang="zh-CN" sz="2400" b="0" i="0">
                          <a:solidFill>
                            <a:srgbClr val="000000"/>
                          </a:solidFill>
                          <a:latin typeface="Times New Roman" panose="02020603050405020304" pitchFamily="34" charset="0"/>
                          <a:ea typeface="微软雅黑" panose="020B0503020204020204" pitchFamily="34" charset="-122"/>
                          <a:cs typeface="Times New Roman" panose="02020603050405020304" pitchFamily="34" charset="-120"/>
                        </a:rPr>
                        <a:t>）内位</a:t>
                      </a:r>
                      <a:endParaRPr lang="en-US" altLang="zh-CN" sz="2400" b="0" i="0">
                        <a:solidFill>
                          <a:srgbClr val="000000"/>
                        </a:solidFill>
                        <a:latin typeface="Times New Roman" panose="02020603050405020304" pitchFamily="34" charset="0"/>
                        <a:ea typeface="微软雅黑" panose="020B0503020204020204" pitchFamily="34" charset="-122"/>
                        <a:cs typeface="Times New Roman" panose="02020603050405020304" pitchFamily="34" charset="-120"/>
                      </a:endParaRPr>
                    </a:p>
                    <a:p>
                      <a:pPr marL="0" lvl="0" indent="0" algn="ctr" latinLnBrk="1" hangingPunct="0">
                        <a:lnSpc>
                          <a:spcPts val="3700"/>
                        </a:lnSpc>
                      </a:pPr>
                      <a:r>
                        <a:rPr lang="en-US" altLang="zh-CN" sz="2400" b="0" i="0">
                          <a:solidFill>
                            <a:srgbClr val="000000"/>
                          </a:solidFill>
                          <a:latin typeface="Times New Roman" panose="02020603050405020304" pitchFamily="34" charset="0"/>
                          <a:ea typeface="微软雅黑" panose="020B0503020204020204" pitchFamily="34" charset="-122"/>
                          <a:cs typeface="Times New Roman" panose="02020603050405020304" pitchFamily="34" charset="-120"/>
                        </a:rPr>
                        <a:t>置改变的快慢及方向</a:t>
                      </a:r>
                      <a:endParaRPr lang="en-US" altLang="zh-CN" sz="1200" dirty="0"/>
                    </a:p>
                  </a:txBody>
                  <a:tcPr marL="72000" marR="72000" marT="0" marB="0"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a:txBody>
                    <a:bodyPr/>
                    <a:lstStyle/>
                    <a:p>
                      <a:pPr marL="0" indent="0" algn="ctr" latinLnBrk="1" hangingPunct="0">
                        <a:lnSpc>
                          <a:spcPts val="3800"/>
                        </a:lnSpc>
                      </a:pPr>
                      <a:r>
                        <a:rPr lang="en-US" altLang="zh-CN" sz="2400" b="0" i="0">
                          <a:solidFill>
                            <a:srgbClr val="000000"/>
                          </a:solidFill>
                          <a:latin typeface="Times New Roman" panose="02020603050405020304" pitchFamily="34" charset="0"/>
                          <a:ea typeface="微软雅黑" panose="020B0503020204020204" pitchFamily="34" charset="-122"/>
                          <a:cs typeface="Times New Roman" panose="02020603050405020304" pitchFamily="34" charset="-120"/>
                        </a:rPr>
                        <a:t>描述物体沿轨迹</a:t>
                      </a:r>
                      <a:endParaRPr lang="en-US" altLang="zh-CN" sz="2400" b="0" i="0">
                        <a:solidFill>
                          <a:srgbClr val="000000"/>
                        </a:solidFill>
                        <a:latin typeface="Times New Roman" panose="02020603050405020304" pitchFamily="34" charset="0"/>
                        <a:ea typeface="微软雅黑" panose="020B0503020204020204" pitchFamily="34" charset="-122"/>
                        <a:cs typeface="Times New Roman" panose="02020603050405020304" pitchFamily="34" charset="-120"/>
                      </a:endParaRPr>
                    </a:p>
                    <a:p>
                      <a:pPr marL="0" lvl="0" indent="0" algn="ctr" latinLnBrk="1" hangingPunct="0">
                        <a:lnSpc>
                          <a:spcPts val="3700"/>
                        </a:lnSpc>
                      </a:pPr>
                      <a:r>
                        <a:rPr lang="en-US" altLang="zh-CN" sz="2400" b="0" i="0">
                          <a:solidFill>
                            <a:srgbClr val="000000"/>
                          </a:solidFill>
                          <a:latin typeface="Times New Roman" panose="02020603050405020304" pitchFamily="34" charset="0"/>
                          <a:ea typeface="微软雅黑" panose="020B0503020204020204" pitchFamily="34" charset="-122"/>
                          <a:cs typeface="Times New Roman" panose="02020603050405020304" pitchFamily="34" charset="-120"/>
                        </a:rPr>
                        <a:t>运动的平均快慢</a:t>
                      </a:r>
                      <a:endParaRPr lang="en-US" altLang="zh-CN" sz="1200" dirty="0"/>
                    </a:p>
                  </a:txBody>
                  <a:tcPr marL="72000" marR="72000" marT="0" marB="0"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a:txBody>
                    <a:bodyPr/>
                    <a:lstStyle/>
                    <a:p>
                      <a:pPr marL="0" indent="0" algn="just" latinLnBrk="1" hangingPunct="0">
                        <a:lnSpc>
                          <a:spcPts val="3800"/>
                        </a:lnSpc>
                      </a:pPr>
                      <a:r>
                        <a:rPr lang="en-US" altLang="zh-CN" sz="2400" b="0" i="0">
                          <a:solidFill>
                            <a:srgbClr val="000000"/>
                          </a:solidFill>
                          <a:latin typeface="Times New Roman" panose="02020603050405020304" pitchFamily="34" charset="0"/>
                          <a:ea typeface="微软雅黑" panose="020B0503020204020204" pitchFamily="34" charset="-122"/>
                          <a:cs typeface="Times New Roman" panose="02020603050405020304" pitchFamily="34" charset="-120"/>
                        </a:rPr>
                        <a:t>描述物体在某一时刻（</a:t>
                      </a:r>
                      <a:r>
                        <a:rPr lang="en-US" altLang="zh-CN" sz="2400" b="0" i="0" dirty="0">
                          <a:solidFill>
                            <a:srgbClr val="000000"/>
                          </a:solidFill>
                          <a:latin typeface="Times New Roman" panose="02020603050405020304" pitchFamily="34" charset="0"/>
                          <a:ea typeface="微软雅黑" panose="020B0503020204020204" pitchFamily="34" charset="-122"/>
                          <a:cs typeface="Times New Roman" panose="02020603050405020304" pitchFamily="34" charset="-120"/>
                        </a:rPr>
                        <a:t>或某一位置</a:t>
                      </a:r>
                      <a:r>
                        <a:rPr lang="en-US" altLang="zh-CN" sz="2400" b="0" i="0">
                          <a:solidFill>
                            <a:srgbClr val="000000"/>
                          </a:solidFill>
                          <a:latin typeface="Times New Roman" panose="02020603050405020304" pitchFamily="34" charset="0"/>
                          <a:ea typeface="微软雅黑" panose="020B0503020204020204" pitchFamily="34" charset="-122"/>
                          <a:cs typeface="Times New Roman" panose="02020603050405020304" pitchFamily="34" charset="-120"/>
                        </a:rPr>
                        <a:t>）运动的快慢及方向</a:t>
                      </a:r>
                      <a:endParaRPr lang="en-US" altLang="zh-CN" sz="1200" dirty="0"/>
                    </a:p>
                  </a:txBody>
                  <a:tcPr marL="72000" marR="72000" marT="0" marB="0"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r>
              <a:tr h="974344">
                <a:tc>
                  <a:txBody>
                    <a:bodyPr/>
                    <a:lstStyle/>
                    <a:p>
                      <a:pPr marL="0" indent="0" algn="ctr" latinLnBrk="1" hangingPunct="0">
                        <a:lnSpc>
                          <a:spcPts val="3800"/>
                        </a:lnSpc>
                      </a:pPr>
                      <a:r>
                        <a:rPr lang="en-US" altLang="zh-CN" sz="2400" b="0" i="0">
                          <a:solidFill>
                            <a:srgbClr val="000000"/>
                          </a:solidFill>
                          <a:latin typeface="Times New Roman" panose="02020603050405020304" pitchFamily="34" charset="0"/>
                          <a:ea typeface="微软雅黑" panose="020B0503020204020204" pitchFamily="34" charset="-122"/>
                          <a:cs typeface="Times New Roman" panose="02020603050405020304" pitchFamily="34" charset="-120"/>
                        </a:rPr>
                        <a:t>标矢</a:t>
                      </a:r>
                      <a:endParaRPr lang="en-US" altLang="zh-CN" sz="2400" b="0" i="0">
                        <a:solidFill>
                          <a:srgbClr val="000000"/>
                        </a:solidFill>
                        <a:latin typeface="Times New Roman" panose="02020603050405020304" pitchFamily="34" charset="0"/>
                        <a:ea typeface="微软雅黑" panose="020B0503020204020204" pitchFamily="34" charset="-122"/>
                        <a:cs typeface="Times New Roman" panose="02020603050405020304" pitchFamily="34" charset="-120"/>
                      </a:endParaRPr>
                    </a:p>
                    <a:p>
                      <a:pPr marL="0" lvl="0" indent="0" algn="ctr" latinLnBrk="1" hangingPunct="0">
                        <a:lnSpc>
                          <a:spcPts val="3700"/>
                        </a:lnSpc>
                      </a:pPr>
                      <a:r>
                        <a:rPr lang="en-US" altLang="zh-CN" sz="2400" b="0" i="0">
                          <a:solidFill>
                            <a:srgbClr val="000000"/>
                          </a:solidFill>
                          <a:latin typeface="Times New Roman" panose="02020603050405020304" pitchFamily="34" charset="0"/>
                          <a:ea typeface="微软雅黑" panose="020B0503020204020204" pitchFamily="34" charset="-122"/>
                          <a:cs typeface="Times New Roman" panose="02020603050405020304" pitchFamily="34" charset="-120"/>
                        </a:rPr>
                        <a:t>性</a:t>
                      </a:r>
                      <a:endParaRPr lang="en-US" altLang="zh-CN" sz="1200" dirty="0"/>
                    </a:p>
                  </a:txBody>
                  <a:tcPr marL="72000" marR="72000" marT="0" marB="0"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a:txBody>
                    <a:bodyPr/>
                    <a:lstStyle/>
                    <a:p>
                      <a:pPr algn="ctr" latinLnBrk="1" hangingPunct="0">
                        <a:lnSpc>
                          <a:spcPts val="3700"/>
                        </a:lnSpc>
                      </a:pPr>
                      <a:r>
                        <a:rPr lang="en-US" altLang="zh-CN" sz="2400" b="0" i="0" dirty="0">
                          <a:solidFill>
                            <a:srgbClr val="000000"/>
                          </a:solidFill>
                          <a:latin typeface="Times New Roman" panose="02020603050405020304" pitchFamily="34" charset="0"/>
                          <a:ea typeface="微软雅黑" panose="020B0503020204020204" pitchFamily="34" charset="-122"/>
                          <a:cs typeface="Times New Roman" panose="02020603050405020304" pitchFamily="34" charset="-120"/>
                        </a:rPr>
                        <a:t>矢量</a:t>
                      </a:r>
                      <a:endParaRPr lang="en-US" altLang="zh-CN" sz="1200" dirty="0"/>
                    </a:p>
                  </a:txBody>
                  <a:tcPr marL="72000" marR="72000" marT="0" marB="0"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a:txBody>
                    <a:bodyPr/>
                    <a:lstStyle/>
                    <a:p>
                      <a:pPr algn="ctr" latinLnBrk="1" hangingPunct="0">
                        <a:lnSpc>
                          <a:spcPts val="3700"/>
                        </a:lnSpc>
                      </a:pPr>
                      <a:r>
                        <a:rPr lang="en-US" altLang="zh-CN" sz="2400" b="0" i="0" dirty="0">
                          <a:solidFill>
                            <a:srgbClr val="000000"/>
                          </a:solidFill>
                          <a:latin typeface="Times New Roman" panose="02020603050405020304" pitchFamily="34" charset="0"/>
                          <a:ea typeface="微软雅黑" panose="020B0503020204020204" pitchFamily="34" charset="-122"/>
                          <a:cs typeface="Times New Roman" panose="02020603050405020304" pitchFamily="34" charset="-120"/>
                        </a:rPr>
                        <a:t>标量</a:t>
                      </a:r>
                      <a:endParaRPr lang="en-US" altLang="zh-CN" sz="1200" dirty="0"/>
                    </a:p>
                  </a:txBody>
                  <a:tcPr marL="72000" marR="72000" marT="0" marB="0"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a:txBody>
                    <a:bodyPr/>
                    <a:lstStyle/>
                    <a:p>
                      <a:pPr algn="l" latinLnBrk="1" hangingPunct="0">
                        <a:lnSpc>
                          <a:spcPts val="3700"/>
                        </a:lnSpc>
                      </a:pPr>
                      <a:r>
                        <a:rPr lang="en-US" altLang="zh-CN" sz="2400" b="0" i="0" dirty="0">
                          <a:solidFill>
                            <a:srgbClr val="000000"/>
                          </a:solidFill>
                          <a:latin typeface="Times New Roman" panose="02020603050405020304" pitchFamily="34" charset="0"/>
                          <a:ea typeface="微软雅黑" panose="020B0503020204020204" pitchFamily="34" charset="-122"/>
                          <a:cs typeface="Times New Roman" panose="02020603050405020304" pitchFamily="34" charset="-120"/>
                        </a:rPr>
                        <a:t>矢量</a:t>
                      </a:r>
                      <a:endParaRPr lang="en-US" altLang="zh-CN" sz="1200" dirty="0"/>
                    </a:p>
                  </a:txBody>
                  <a:tcPr marL="72000" marR="72000" marT="0" marB="0"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r>
            </a:tbl>
          </a:graphicData>
        </a:graphic>
      </p:graphicFrame>
    </p:spTree>
  </p:cSld>
  <p:clrMapOvr>
    <a:masterClrMapping/>
  </p:clrMapOvr>
  <p:transition>
    <p:split dir="in"/>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graphicFrame>
            <p:nvGraphicFramePr>
              <p:cNvPr id="26" name="P_5_BD#6cd1ea809?colgroup=2,9,7,13&amp;pid=8a5cf0f82&amp;color=0,0,0&amp;vtp=1&amp;bt=1&amp;bbb=1&amp;hb=1"/>
              <p:cNvGraphicFramePr>
                <a:graphicFrameLocks noGrp="1"/>
              </p:cNvGraphicFramePr>
              <p:nvPr/>
            </p:nvGraphicFramePr>
            <p:xfrm>
              <a:off x="612648" y="1093822"/>
              <a:ext cx="10963656" cy="3345498"/>
            </p:xfrm>
            <a:graphic>
              <a:graphicData uri="http://schemas.openxmlformats.org/drawingml/2006/table">
                <a:tbl>
                  <a:tblPr/>
                  <a:tblGrid>
                    <a:gridCol w="987552"/>
                    <a:gridCol w="3182112"/>
                    <a:gridCol w="2414016"/>
                    <a:gridCol w="4379976"/>
                  </a:tblGrid>
                  <a:tr h="492633">
                    <a:tc>
                      <a:txBody>
                        <a:bodyPr/>
                        <a:lstStyle/>
                        <a:p>
                          <a:pPr algn="ctr" latinLnBrk="1" hangingPunct="0">
                            <a:lnSpc>
                              <a:spcPts val="3600"/>
                            </a:lnSpc>
                          </a:pPr>
                          <a:r>
                            <a:rPr lang="en-US" altLang="zh-CN" sz="2400" b="1" i="0">
                              <a:solidFill>
                                <a:srgbClr val="000000"/>
                              </a:solidFill>
                              <a:latin typeface="Times New Roman" panose="02020603050405020304" pitchFamily="34" charset="0"/>
                              <a:ea typeface="微软雅黑" panose="020B0503020204020204" pitchFamily="34" charset="-122"/>
                              <a:cs typeface="Times New Roman" panose="02020603050405020304" pitchFamily="34" charset="-120"/>
                            </a:rPr>
                            <a:t>项目</a:t>
                          </a:r>
                          <a:endParaRPr lang="en-US" altLang="zh-CN" sz="1200" dirty="0"/>
                        </a:p>
                      </a:txBody>
                      <a:tcPr marL="72000" marR="72000" marT="0" marB="0"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a:txBody>
                        <a:bodyPr/>
                        <a:lstStyle/>
                        <a:p>
                          <a:pPr algn="ctr" latinLnBrk="1" hangingPunct="0">
                            <a:lnSpc>
                              <a:spcPts val="3600"/>
                            </a:lnSpc>
                          </a:pPr>
                          <a:r>
                            <a:rPr lang="en-US" altLang="zh-CN" sz="2400" b="1" i="0">
                              <a:solidFill>
                                <a:srgbClr val="000000"/>
                              </a:solidFill>
                              <a:latin typeface="Times New Roman" panose="02020603050405020304" pitchFamily="34" charset="0"/>
                              <a:ea typeface="微软雅黑" panose="020B0503020204020204" pitchFamily="34" charset="-122"/>
                              <a:cs typeface="Times New Roman" panose="02020603050405020304" pitchFamily="34" charset="-120"/>
                            </a:rPr>
                            <a:t>平均速度</a:t>
                          </a:r>
                          <a:endParaRPr lang="en-US" altLang="zh-CN" sz="1200" dirty="0"/>
                        </a:p>
                      </a:txBody>
                      <a:tcPr marL="72000" marR="72000" marT="0" marB="0"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a:txBody>
                        <a:bodyPr/>
                        <a:lstStyle/>
                        <a:p>
                          <a:pPr algn="ctr" latinLnBrk="1" hangingPunct="0">
                            <a:lnSpc>
                              <a:spcPts val="3600"/>
                            </a:lnSpc>
                          </a:pPr>
                          <a:r>
                            <a:rPr lang="en-US" altLang="zh-CN" sz="2400" b="1" i="0">
                              <a:solidFill>
                                <a:srgbClr val="000000"/>
                              </a:solidFill>
                              <a:latin typeface="Times New Roman" panose="02020603050405020304" pitchFamily="34" charset="0"/>
                              <a:ea typeface="微软雅黑" panose="020B0503020204020204" pitchFamily="34" charset="-122"/>
                              <a:cs typeface="Times New Roman" panose="02020603050405020304" pitchFamily="34" charset="-120"/>
                            </a:rPr>
                            <a:t>平均速率</a:t>
                          </a:r>
                          <a:endParaRPr lang="en-US" altLang="zh-CN" sz="1200" dirty="0"/>
                        </a:p>
                      </a:txBody>
                      <a:tcPr marL="72000" marR="72000" marT="0" marB="0"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a:txBody>
                        <a:bodyPr/>
                        <a:lstStyle/>
                        <a:p>
                          <a:pPr algn="ctr" latinLnBrk="1" hangingPunct="0">
                            <a:lnSpc>
                              <a:spcPts val="3600"/>
                            </a:lnSpc>
                          </a:pPr>
                          <a:r>
                            <a:rPr lang="en-US" altLang="zh-CN" sz="2400" b="1" i="0">
                              <a:solidFill>
                                <a:srgbClr val="000000"/>
                              </a:solidFill>
                              <a:latin typeface="Times New Roman" panose="02020603050405020304" pitchFamily="34" charset="0"/>
                              <a:ea typeface="微软雅黑" panose="020B0503020204020204" pitchFamily="34" charset="-122"/>
                              <a:cs typeface="Times New Roman" panose="02020603050405020304" pitchFamily="34" charset="-120"/>
                            </a:rPr>
                            <a:t>瞬时速度</a:t>
                          </a:r>
                          <a:endParaRPr lang="en-US" altLang="zh-CN" sz="1200" dirty="0"/>
                        </a:p>
                      </a:txBody>
                      <a:tcPr marL="72000" marR="72000" marT="0" marB="0"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r>
                  <a:tr h="2852865">
                    <a:tc>
                      <a:txBody>
                        <a:bodyPr/>
                        <a:lstStyle/>
                        <a:p>
                          <a:pPr marL="0" indent="0" algn="ctr" latinLnBrk="1" hangingPunct="0">
                            <a:lnSpc>
                              <a:spcPts val="3800"/>
                            </a:lnSpc>
                          </a:pPr>
                          <a:r>
                            <a:rPr lang="en-US" altLang="zh-CN" sz="2400" b="0" i="0">
                              <a:solidFill>
                                <a:srgbClr val="000000"/>
                              </a:solidFill>
                              <a:latin typeface="Times New Roman" panose="02020603050405020304" pitchFamily="34" charset="0"/>
                              <a:ea typeface="微软雅黑" panose="020B0503020204020204" pitchFamily="34" charset="-122"/>
                              <a:cs typeface="Times New Roman" panose="02020603050405020304" pitchFamily="34" charset="-120"/>
                            </a:rPr>
                            <a:t>大小</a:t>
                          </a:r>
                          <a:endParaRPr lang="en-US" altLang="zh-CN" sz="2400" b="0" i="0">
                            <a:solidFill>
                              <a:srgbClr val="000000"/>
                            </a:solidFill>
                            <a:latin typeface="Times New Roman" panose="02020603050405020304" pitchFamily="34" charset="0"/>
                            <a:ea typeface="微软雅黑" panose="020B0503020204020204" pitchFamily="34" charset="-122"/>
                            <a:cs typeface="Times New Roman" panose="02020603050405020304" pitchFamily="34" charset="-120"/>
                          </a:endParaRPr>
                        </a:p>
                        <a:p>
                          <a:pPr marL="0" indent="0" algn="ctr" latinLnBrk="1" hangingPunct="0">
                            <a:lnSpc>
                              <a:spcPts val="3800"/>
                            </a:lnSpc>
                          </a:pPr>
                          <a:r>
                            <a:rPr lang="en-US" altLang="zh-CN" sz="2400" b="0" i="0">
                              <a:solidFill>
                                <a:srgbClr val="000000"/>
                              </a:solidFill>
                              <a:latin typeface="Times New Roman" panose="02020603050405020304" pitchFamily="34" charset="0"/>
                              <a:ea typeface="微软雅黑" panose="020B0503020204020204" pitchFamily="34" charset="-122"/>
                              <a:cs typeface="Times New Roman" panose="02020603050405020304" pitchFamily="34" charset="-120"/>
                            </a:rPr>
                            <a:t>与方</a:t>
                          </a:r>
                          <a:endParaRPr lang="en-US" altLang="zh-CN" sz="2400" b="0" i="0">
                            <a:solidFill>
                              <a:srgbClr val="000000"/>
                            </a:solidFill>
                            <a:latin typeface="Times New Roman" panose="02020603050405020304" pitchFamily="34" charset="0"/>
                            <a:ea typeface="微软雅黑" panose="020B0503020204020204" pitchFamily="34" charset="-122"/>
                            <a:cs typeface="Times New Roman" panose="02020603050405020304" pitchFamily="34" charset="-120"/>
                          </a:endParaRPr>
                        </a:p>
                        <a:p>
                          <a:pPr marL="0" lvl="0" indent="0" algn="ctr" latinLnBrk="1" hangingPunct="0">
                            <a:lnSpc>
                              <a:spcPts val="3700"/>
                            </a:lnSpc>
                          </a:pPr>
                          <a:r>
                            <a:rPr lang="en-US" altLang="zh-CN" sz="2400" b="0" i="0">
                              <a:solidFill>
                                <a:srgbClr val="000000"/>
                              </a:solidFill>
                              <a:latin typeface="Times New Roman" panose="02020603050405020304" pitchFamily="34" charset="0"/>
                              <a:ea typeface="微软雅黑" panose="020B0503020204020204" pitchFamily="34" charset="-122"/>
                              <a:cs typeface="Times New Roman" panose="02020603050405020304" pitchFamily="34" charset="-120"/>
                            </a:rPr>
                            <a:t>向</a:t>
                          </a:r>
                          <a:endParaRPr lang="en-US" altLang="zh-CN" sz="1200" dirty="0"/>
                        </a:p>
                      </a:txBody>
                      <a:tcPr marL="72000" marR="72000" marT="0" marB="0"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a:txBody>
                        <a:bodyPr/>
                        <a:lstStyle/>
                        <a:p>
                          <a:pPr marL="0" indent="0" algn="just" latinLnBrk="1" hangingPunct="0">
                            <a:lnSpc>
                              <a:spcPts val="3800"/>
                            </a:lnSpc>
                          </a:pPr>
                          <a:r>
                            <a:rPr lang="en-US" altLang="zh-CN" sz="2400" b="0" i="0">
                              <a:solidFill>
                                <a:srgbClr val="000000"/>
                              </a:solidFill>
                              <a:latin typeface="Times New Roman" panose="02020603050405020304" pitchFamily="34" charset="0"/>
                              <a:ea typeface="微软雅黑" panose="020B0503020204020204" pitchFamily="34" charset="-122"/>
                              <a:cs typeface="Times New Roman" panose="02020603050405020304" pitchFamily="34" charset="-120"/>
                            </a:rPr>
                            <a:t>对应一段位移或一段</a:t>
                          </a:r>
                          <a:endParaRPr lang="en-US" altLang="zh-CN" sz="2400" b="0" i="0">
                            <a:solidFill>
                              <a:srgbClr val="000000"/>
                            </a:solidFill>
                            <a:latin typeface="Times New Roman" panose="02020603050405020304" pitchFamily="34" charset="0"/>
                            <a:ea typeface="微软雅黑" panose="020B0503020204020204" pitchFamily="34" charset="-122"/>
                            <a:cs typeface="Times New Roman" panose="02020603050405020304" pitchFamily="34" charset="-120"/>
                          </a:endParaRPr>
                        </a:p>
                        <a:p>
                          <a:pPr marL="0" indent="0" algn="just" latinLnBrk="1" hangingPunct="0">
                            <a:lnSpc>
                              <a:spcPts val="3800"/>
                            </a:lnSpc>
                          </a:pPr>
                          <a:r>
                            <a:rPr lang="en-US" altLang="zh-CN" sz="2400" b="0" i="0">
                              <a:solidFill>
                                <a:srgbClr val="000000"/>
                              </a:solidFill>
                              <a:latin typeface="Times New Roman" panose="02020603050405020304" pitchFamily="34" charset="0"/>
                              <a:ea typeface="微软雅黑" panose="020B0503020204020204" pitchFamily="34" charset="-122"/>
                              <a:cs typeface="Times New Roman" panose="02020603050405020304" pitchFamily="34" charset="-120"/>
                            </a:rPr>
                            <a:t>时间</a:t>
                          </a:r>
                          <a:endParaRPr lang="en-US" altLang="zh-CN" sz="2400" b="0" i="0">
                            <a:solidFill>
                              <a:srgbClr val="000000"/>
                            </a:solidFill>
                            <a:latin typeface="Times New Roman" panose="02020603050405020304" pitchFamily="34" charset="0"/>
                            <a:ea typeface="微软雅黑" panose="020B0503020204020204" pitchFamily="34" charset="-122"/>
                            <a:cs typeface="Times New Roman" panose="02020603050405020304" pitchFamily="34" charset="-120"/>
                          </a:endParaRPr>
                        </a:p>
                        <a:p>
                          <a:pPr marL="0" indent="0" algn="just" latinLnBrk="1" hangingPunct="0">
                            <a:lnSpc>
                              <a:spcPts val="3800"/>
                            </a:lnSpc>
                          </a:pPr>
                          <a:r>
                            <a:rPr lang="en-US" altLang="zh-CN" sz="2400" b="0" i="0" dirty="0">
                              <a:solidFill>
                                <a:srgbClr val="000000"/>
                              </a:solidFill>
                              <a:latin typeface="Times New Roman" panose="02020603050405020304" pitchFamily="34" charset="0"/>
                              <a:ea typeface="微软雅黑" panose="020B0503020204020204" pitchFamily="34" charset="-122"/>
                              <a:cs typeface="Times New Roman" panose="02020603050405020304" pitchFamily="34" charset="-120"/>
                            </a:rPr>
                            <a:t>（1</a:t>
                          </a:r>
                          <a:r>
                            <a:rPr lang="en-US" altLang="zh-CN" sz="2400" b="0" i="0">
                              <a:solidFill>
                                <a:srgbClr val="000000"/>
                              </a:solidFill>
                              <a:latin typeface="Times New Roman" panose="02020603050405020304" pitchFamily="34" charset="0"/>
                              <a:ea typeface="微软雅黑" panose="020B0503020204020204" pitchFamily="34" charset="-122"/>
                              <a:cs typeface="Times New Roman" panose="02020603050405020304" pitchFamily="34" charset="-120"/>
                            </a:rPr>
                            <a:t>）平均速度</a:t>
                          </a:r>
                          <a14:m>
                            <m:oMath xmlns:m="http://schemas.openxmlformats.org/officeDocument/2006/math">
                              <m:r>
                                <a:rPr lang="en-US" altLang="zh-CN" sz="2400" b="0" i="0" spc="-100" dirty="0">
                                  <a:solidFill>
                                    <a:srgbClr val="000000"/>
                                  </a:solidFill>
                                  <a:latin typeface="Cambria Math" panose="02040503050406030204" pitchFamily="18" charset="0"/>
                                  <a:ea typeface="微软雅黑" panose="020B0503020204020204" pitchFamily="34" charset="-122"/>
                                  <a:cs typeface="Times New Roman" panose="02020603050405020304" pitchFamily="34" charset="-120"/>
                                </a:rPr>
                                <m:t>=</m:t>
                              </m:r>
                              <m:f>
                                <m:fPr>
                                  <m:ctrlPr>
                                    <a:rPr lang="en-US" altLang="zh-CN" sz="2400" b="0" i="1" spc="-100" dirty="0">
                                      <a:solidFill>
                                        <a:srgbClr val="000000"/>
                                      </a:solidFill>
                                      <a:latin typeface="Cambria Math" panose="02040503050406030204" pitchFamily="18" charset="0"/>
                                      <a:ea typeface="微软雅黑" panose="020B0503020204020204" pitchFamily="34" charset="-122"/>
                                      <a:cs typeface="Times New Roman" panose="02020603050405020304" pitchFamily="34" charset="-120"/>
                                    </a:rPr>
                                  </m:ctrlPr>
                                </m:fPr>
                                <m:num>
                                  <m:r>
                                    <a:rPr lang="en-US" altLang="zh-CN" sz="2400" b="0" i="0" spc="-100" dirty="0">
                                      <a:solidFill>
                                        <a:srgbClr val="000000"/>
                                      </a:solidFill>
                                      <a:latin typeface="Cambria Math" panose="02040503050406030204" pitchFamily="18" charset="0"/>
                                      <a:ea typeface="微软雅黑" panose="020B0503020204020204" pitchFamily="34" charset="-122"/>
                                      <a:cs typeface="Times New Roman" panose="02020603050405020304" pitchFamily="34" charset="-120"/>
                                    </a:rPr>
                                    <m:t>位移</m:t>
                                  </m:r>
                                </m:num>
                                <m:den>
                                  <m:r>
                                    <a:rPr lang="en-US" altLang="zh-CN" sz="2400" b="0" i="0" spc="-100" dirty="0">
                                      <a:solidFill>
                                        <a:srgbClr val="000000"/>
                                      </a:solidFill>
                                      <a:latin typeface="Cambria Math" panose="02040503050406030204" pitchFamily="18" charset="0"/>
                                      <a:ea typeface="微软雅黑" panose="020B0503020204020204" pitchFamily="34" charset="-122"/>
                                      <a:cs typeface="Times New Roman" panose="02020603050405020304" pitchFamily="34" charset="-120"/>
                                    </a:rPr>
                                    <m:t>时间</m:t>
                                  </m:r>
                                </m:den>
                              </m:f>
                            </m:oMath>
                          </a14:m>
                          <a:endParaRPr lang="en-US" altLang="zh-CN" sz="2400" b="0" i="0" spc="-100" dirty="0">
                            <a:solidFill>
                              <a:srgbClr val="000000"/>
                            </a:solidFill>
                            <a:latin typeface="Cambria Math" panose="02040503050406030204" pitchFamily="18" charset="0"/>
                            <a:ea typeface="微软雅黑" panose="020B0503020204020204" pitchFamily="34" charset="-122"/>
                            <a:cs typeface="Times New Roman" panose="02020603050405020304" pitchFamily="34" charset="-120"/>
                          </a:endParaRPr>
                        </a:p>
                        <a:p>
                          <a:pPr marL="0" indent="0" algn="just" latinLnBrk="1" hangingPunct="0">
                            <a:lnSpc>
                              <a:spcPts val="3800"/>
                            </a:lnSpc>
                          </a:pPr>
                          <a:r>
                            <a:rPr lang="zh-CN" altLang="en-US" sz="2400" b="0" i="0">
                              <a:solidFill>
                                <a:srgbClr val="000000"/>
                              </a:solidFill>
                              <a:latin typeface="Times New Roman" panose="02020603050405020304" pitchFamily="34" charset="0"/>
                              <a:ea typeface="微软雅黑" panose="020B0503020204020204" pitchFamily="34" charset="-122"/>
                              <a:cs typeface="Times New Roman" panose="02020603050405020304" pitchFamily="34" charset="-120"/>
                            </a:rPr>
                            <a:t>（</a:t>
                          </a:r>
                          <a:r>
                            <a:rPr lang="en-US" altLang="zh-CN" sz="2400" b="0" i="0">
                              <a:solidFill>
                                <a:srgbClr val="000000"/>
                              </a:solidFill>
                              <a:latin typeface="Times New Roman" panose="02020603050405020304" pitchFamily="34" charset="0"/>
                              <a:ea typeface="微软雅黑" panose="020B0503020204020204" pitchFamily="34" charset="-122"/>
                              <a:cs typeface="Times New Roman" panose="02020603050405020304" pitchFamily="34" charset="-120"/>
                            </a:rPr>
                            <a:t>2</a:t>
                          </a:r>
                          <a:r>
                            <a:rPr lang="zh-CN" altLang="en-US" sz="2400" b="0" i="0">
                              <a:solidFill>
                                <a:srgbClr val="000000"/>
                              </a:solidFill>
                              <a:latin typeface="Times New Roman" panose="02020603050405020304" pitchFamily="34" charset="0"/>
                              <a:ea typeface="微软雅黑" panose="020B0503020204020204" pitchFamily="34" charset="-122"/>
                              <a:cs typeface="Times New Roman" panose="02020603050405020304" pitchFamily="34" charset="-120"/>
                            </a:rPr>
                            <a:t>）</a:t>
                          </a:r>
                          <a:r>
                            <a:rPr lang="en-US" altLang="zh-CN" sz="2400" b="0" i="0">
                              <a:solidFill>
                                <a:srgbClr val="000000"/>
                              </a:solidFill>
                              <a:latin typeface="Times New Roman" panose="02020603050405020304" pitchFamily="34" charset="0"/>
                              <a:ea typeface="微软雅黑" panose="020B0503020204020204" pitchFamily="34" charset="-122"/>
                              <a:cs typeface="Times New Roman" panose="02020603050405020304" pitchFamily="34" charset="-120"/>
                            </a:rPr>
                            <a:t>方向与位移的方向相同</a:t>
                          </a:r>
                          <a:endParaRPr lang="en-US" altLang="zh-CN" sz="1200" dirty="0"/>
                        </a:p>
                      </a:txBody>
                      <a:tcPr marL="72000" marR="72000" marT="0" marB="0"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a:txBody>
                        <a:bodyPr/>
                        <a:lstStyle/>
                        <a:p>
                          <a:pPr indent="0" algn="just" fontAlgn="auto" latinLnBrk="1" hangingPunct="0">
                            <a:lnSpc>
                              <a:spcPts val="3800"/>
                            </a:lnSpc>
                          </a:pPr>
                          <a:r>
                            <a:rPr lang="en-US" altLang="zh-CN" sz="2400" b="0" i="0">
                              <a:solidFill>
                                <a:srgbClr val="000000"/>
                              </a:solidFill>
                              <a:latin typeface="Times New Roman" panose="02020603050405020304" pitchFamily="34" charset="0"/>
                              <a:ea typeface="微软雅黑" panose="020B0503020204020204" pitchFamily="34" charset="-122"/>
                              <a:cs typeface="Times New Roman" panose="02020603050405020304" pitchFamily="34" charset="-120"/>
                            </a:rPr>
                            <a:t>（1）平均速率</a:t>
                          </a:r>
                          <a:endParaRPr lang="en-US" altLang="zh-CN" sz="2400" b="0" i="0">
                            <a:solidFill>
                              <a:srgbClr val="000000"/>
                            </a:solidFill>
                            <a:latin typeface="Times New Roman" panose="02020603050405020304" pitchFamily="34" charset="0"/>
                            <a:ea typeface="微软雅黑" panose="020B0503020204020204" pitchFamily="34" charset="-122"/>
                            <a:cs typeface="Times New Roman" panose="02020603050405020304" pitchFamily="34" charset="-120"/>
                          </a:endParaRPr>
                        </a:p>
                        <a:p>
                          <a:pPr indent="0" algn="just" fontAlgn="auto" latinLnBrk="1" hangingPunct="0">
                            <a:lnSpc>
                              <a:spcPts val="6200"/>
                            </a:lnSpc>
                          </a:pPr>
                          <a14:m>
                            <m:oMathPara xmlns:m="http://schemas.openxmlformats.org/officeDocument/2006/math">
                              <m:oMathParaPr>
                                <m:jc m:val="centerGroup"/>
                              </m:oMathParaPr>
                              <m:oMath xmlns:m="http://schemas.openxmlformats.org/officeDocument/2006/math">
                                <m:r>
                                  <a:rPr lang="en-US" altLang="zh-CN" sz="2400" b="0" i="0">
                                    <a:solidFill>
                                      <a:srgbClr val="000000"/>
                                    </a:solidFill>
                                    <a:latin typeface="Times New Roman" panose="02020603050405020304" pitchFamily="34" charset="0"/>
                                    <a:ea typeface="微软雅黑" panose="020B0503020204020204" pitchFamily="34" charset="-122"/>
                                    <a:cs typeface="Times New Roman" panose="02020603050405020304" pitchFamily="34" charset="-120"/>
                                  </a:rPr>
                                  <m:t>=</m:t>
                                </m:r>
                                <m:f>
                                  <m:fPr>
                                    <m:ctrlPr>
                                      <a:rPr lang="en-US" altLang="zh-CN" sz="2400" b="0">
                                        <a:solidFill>
                                          <a:srgbClr val="000000"/>
                                        </a:solidFill>
                                        <a:latin typeface="Times New Roman" panose="02020603050405020304" pitchFamily="34" charset="0"/>
                                        <a:ea typeface="微软雅黑" panose="020B0503020204020204" pitchFamily="34" charset="-122"/>
                                        <a:cs typeface="Times New Roman" panose="02020603050405020304" pitchFamily="34" charset="-120"/>
                                      </a:rPr>
                                    </m:ctrlPr>
                                  </m:fPr>
                                  <m:num>
                                    <m:r>
                                      <a:rPr lang="en-US" altLang="zh-CN" sz="2400" b="0" i="0">
                                        <a:solidFill>
                                          <a:srgbClr val="000000"/>
                                        </a:solidFill>
                                        <a:latin typeface="Times New Roman" panose="02020603050405020304" pitchFamily="34" charset="0"/>
                                        <a:ea typeface="微软雅黑" panose="020B0503020204020204" pitchFamily="34" charset="-122"/>
                                        <a:cs typeface="Times New Roman" panose="02020603050405020304" pitchFamily="34" charset="-120"/>
                                      </a:rPr>
                                      <m:t>路程</m:t>
                                    </m:r>
                                  </m:num>
                                  <m:den>
                                    <m:r>
                                      <a:rPr lang="en-US" altLang="zh-CN" sz="2400" b="0" i="0">
                                        <a:solidFill>
                                          <a:srgbClr val="000000"/>
                                        </a:solidFill>
                                        <a:latin typeface="Times New Roman" panose="02020603050405020304" pitchFamily="34" charset="0"/>
                                        <a:ea typeface="微软雅黑" panose="020B0503020204020204" pitchFamily="34" charset="-122"/>
                                        <a:cs typeface="Times New Roman" panose="02020603050405020304" pitchFamily="34" charset="-120"/>
                                      </a:rPr>
                                      <m:t>时间</m:t>
                                    </m:r>
                                  </m:den>
                                </m:f>
                              </m:oMath>
                            </m:oMathPara>
                          </a14:m>
                          <a:endParaRPr lang="en-US" altLang="zh-CN" sz="2400" b="0" i="0">
                            <a:solidFill>
                              <a:srgbClr val="000000"/>
                            </a:solidFill>
                            <a:latin typeface="Times New Roman" panose="02020603050405020304" pitchFamily="34" charset="0"/>
                            <a:ea typeface="微软雅黑" panose="020B0503020204020204" pitchFamily="34" charset="-122"/>
                            <a:cs typeface="Times New Roman" panose="02020603050405020304" pitchFamily="34" charset="-120"/>
                          </a:endParaRPr>
                        </a:p>
                        <a:p>
                          <a:pPr indent="0" algn="just" fontAlgn="auto" latinLnBrk="1" hangingPunct="0">
                            <a:lnSpc>
                              <a:spcPts val="3800"/>
                            </a:lnSpc>
                          </a:pPr>
                          <a:r>
                            <a:rPr lang="en-US" altLang="zh-CN" sz="2400" b="0" i="0">
                              <a:solidFill>
                                <a:srgbClr val="000000"/>
                              </a:solidFill>
                              <a:latin typeface="Times New Roman" panose="02020603050405020304" pitchFamily="34" charset="0"/>
                              <a:ea typeface="微软雅黑" panose="020B0503020204020204" pitchFamily="34" charset="-122"/>
                              <a:cs typeface="Times New Roman" panose="02020603050405020304" pitchFamily="34" charset="-120"/>
                            </a:rPr>
                            <a:t> 注意:不一定等于平均速度的大小</a:t>
                          </a:r>
                          <a:endParaRPr lang="en-US" altLang="zh-CN" sz="2400" b="0" i="0">
                            <a:solidFill>
                              <a:srgbClr val="000000"/>
                            </a:solidFill>
                            <a:latin typeface="Times New Roman" panose="02020603050405020304" pitchFamily="34" charset="0"/>
                            <a:ea typeface="微软雅黑" panose="020B0503020204020204" pitchFamily="34" charset="-122"/>
                            <a:cs typeface="Times New Roman" panose="02020603050405020304" pitchFamily="34" charset="-120"/>
                          </a:endParaRPr>
                        </a:p>
                        <a:p>
                          <a:pPr indent="0" algn="just" fontAlgn="auto" latinLnBrk="1" hangingPunct="0">
                            <a:lnSpc>
                              <a:spcPts val="3800"/>
                            </a:lnSpc>
                          </a:pPr>
                          <a:r>
                            <a:rPr lang="en-US" altLang="zh-CN" sz="2400" b="0" i="0">
                              <a:solidFill>
                                <a:srgbClr val="000000"/>
                              </a:solidFill>
                              <a:latin typeface="Times New Roman" panose="02020603050405020304" pitchFamily="34" charset="0"/>
                              <a:ea typeface="微软雅黑" panose="020B0503020204020204" pitchFamily="34" charset="-122"/>
                              <a:cs typeface="Times New Roman" panose="02020603050405020304" pitchFamily="34" charset="-120"/>
                            </a:rPr>
                            <a:t>（2）无方向</a:t>
                          </a:r>
                          <a:endParaRPr lang="en-US" altLang="zh-CN" sz="1200" dirty="0"/>
                        </a:p>
                      </a:txBody>
                      <a:tcPr marL="72000" marR="72000" marT="0" marB="0"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a:txBody>
                        <a:bodyPr/>
                        <a:lstStyle/>
                        <a:p>
                          <a:pPr marL="0" indent="0" algn="just" latinLnBrk="1" hangingPunct="0">
                            <a:lnSpc>
                              <a:spcPts val="3800"/>
                            </a:lnSpc>
                          </a:pPr>
                          <a14:m>
                            <m:oMath xmlns:m="http://schemas.openxmlformats.org/officeDocument/2006/math">
                              <m:r>
                                <a:rPr lang="en-US" altLang="zh-CN" sz="2400" b="0" i="0" spc="-100" dirty="0">
                                  <a:solidFill>
                                    <a:srgbClr val="000000"/>
                                  </a:solidFill>
                                  <a:latin typeface="Cambria Math" panose="02040503050406030204" pitchFamily="18" charset="0"/>
                                  <a:ea typeface="微软雅黑" panose="020B0503020204020204" pitchFamily="34" charset="-122"/>
                                  <a:cs typeface="Times New Roman" panose="02020603050405020304" pitchFamily="34" charset="-120"/>
                                </a:rPr>
                                <m:t>(</m:t>
                              </m:r>
                              <m:r>
                                <a:rPr lang="en-US" altLang="zh-CN" sz="2400" b="0" i="0" spc="-100" dirty="0">
                                  <a:solidFill>
                                    <a:srgbClr val="000000"/>
                                  </a:solidFill>
                                  <a:latin typeface="Cambria Math" panose="02040503050406030204" pitchFamily="18" charset="0"/>
                                  <a:ea typeface="微软雅黑" panose="020B0503020204020204" pitchFamily="34" charset="-122"/>
                                  <a:cs typeface="Times New Roman" panose="02020603050405020304" pitchFamily="34" charset="-120"/>
                                </a:rPr>
                                <m:t>1</m:t>
                              </m:r>
                              <m:r>
                                <a:rPr lang="en-US" altLang="zh-CN" sz="2400" b="0" i="0" spc="-100" dirty="0">
                                  <a:solidFill>
                                    <a:srgbClr val="000000"/>
                                  </a:solidFill>
                                  <a:latin typeface="Cambria Math" panose="02040503050406030204" pitchFamily="18" charset="0"/>
                                  <a:ea typeface="微软雅黑" panose="020B0503020204020204" pitchFamily="34" charset="-122"/>
                                  <a:cs typeface="Times New Roman" panose="02020603050405020304" pitchFamily="34" charset="-120"/>
                                </a:rPr>
                                <m:t>)</m:t>
                              </m:r>
                              <m:r>
                                <a:rPr lang="en-US" altLang="zh-CN" sz="2400" b="0" i="0" spc="-100" dirty="0">
                                  <a:solidFill>
                                    <a:srgbClr val="000000"/>
                                  </a:solidFill>
                                  <a:latin typeface="Cambria Math" panose="02040503050406030204" pitchFamily="18" charset="0"/>
                                  <a:ea typeface="微软雅黑" panose="020B0503020204020204" pitchFamily="34" charset="-122"/>
                                  <a:cs typeface="Times New Roman" panose="02020603050405020304" pitchFamily="34" charset="-120"/>
                                </a:rPr>
                                <m:t>𝑣</m:t>
                              </m:r>
                              <m:r>
                                <a:rPr lang="en-US" altLang="zh-CN" sz="2400" b="0" i="0" spc="-100" dirty="0">
                                  <a:solidFill>
                                    <a:srgbClr val="000000"/>
                                  </a:solidFill>
                                  <a:latin typeface="Cambria Math" panose="02040503050406030204" pitchFamily="18" charset="0"/>
                                  <a:ea typeface="微软雅黑" panose="020B0503020204020204" pitchFamily="34" charset="-122"/>
                                  <a:cs typeface="Times New Roman" panose="02020603050405020304" pitchFamily="34" charset="-120"/>
                                </a:rPr>
                                <m:t>=</m:t>
                              </m:r>
                              <m:f>
                                <m:fPr>
                                  <m:ctrlPr>
                                    <a:rPr lang="en-US" altLang="zh-CN" sz="2400" b="0" i="1" spc="-100" dirty="0">
                                      <a:solidFill>
                                        <a:srgbClr val="000000"/>
                                      </a:solidFill>
                                      <a:latin typeface="Cambria Math" panose="02040503050406030204" pitchFamily="18" charset="0"/>
                                      <a:ea typeface="微软雅黑" panose="020B0503020204020204" pitchFamily="34" charset="-122"/>
                                      <a:cs typeface="Times New Roman" panose="02020603050405020304" pitchFamily="34" charset="-120"/>
                                    </a:rPr>
                                  </m:ctrlPr>
                                </m:fPr>
                                <m:num>
                                  <m:r>
                                    <m:rPr>
                                      <m:sty m:val="p"/>
                                    </m:rPr>
                                    <a:rPr lang="en-US" altLang="zh-CN" sz="2400" b="0" i="0" spc="-100" dirty="0">
                                      <a:solidFill>
                                        <a:srgbClr val="000000"/>
                                      </a:solidFill>
                                      <a:latin typeface="Cambria Math" panose="02040503050406030204" pitchFamily="18" charset="0"/>
                                      <a:ea typeface="微软雅黑" panose="020B0503020204020204" pitchFamily="34" charset="-122"/>
                                      <a:cs typeface="Times New Roman" panose="02020603050405020304" pitchFamily="34" charset="-120"/>
                                    </a:rPr>
                                    <m:t>Δ</m:t>
                                  </m:r>
                                  <m:r>
                                    <a:rPr lang="en-US" altLang="zh-CN" sz="2400" b="0" i="0" spc="-100" dirty="0">
                                      <a:solidFill>
                                        <a:srgbClr val="000000"/>
                                      </a:solidFill>
                                      <a:latin typeface="Cambria Math" panose="02040503050406030204" pitchFamily="18" charset="0"/>
                                      <a:ea typeface="微软雅黑" panose="020B0503020204020204" pitchFamily="34" charset="-122"/>
                                      <a:cs typeface="Times New Roman" panose="02020603050405020304" pitchFamily="34" charset="-120"/>
                                    </a:rPr>
                                    <m:t>𝑥</m:t>
                                  </m:r>
                                </m:num>
                                <m:den>
                                  <m:r>
                                    <m:rPr>
                                      <m:sty m:val="p"/>
                                    </m:rPr>
                                    <a:rPr lang="en-US" altLang="zh-CN" sz="2400" b="0" i="0" spc="-100" dirty="0">
                                      <a:solidFill>
                                        <a:srgbClr val="000000"/>
                                      </a:solidFill>
                                      <a:latin typeface="Cambria Math" panose="02040503050406030204" pitchFamily="18" charset="0"/>
                                      <a:ea typeface="微软雅黑" panose="020B0503020204020204" pitchFamily="34" charset="-122"/>
                                      <a:cs typeface="Times New Roman" panose="02020603050405020304" pitchFamily="34" charset="-120"/>
                                    </a:rPr>
                                    <m:t>Δ</m:t>
                                  </m:r>
                                  <m:r>
                                    <a:rPr lang="en-US" altLang="zh-CN" sz="2400" b="0" i="0" spc="-100" dirty="0">
                                      <a:solidFill>
                                        <a:srgbClr val="000000"/>
                                      </a:solidFill>
                                      <a:latin typeface="Cambria Math" panose="02040503050406030204" pitchFamily="18" charset="0"/>
                                      <a:ea typeface="微软雅黑" panose="020B0503020204020204" pitchFamily="34" charset="-122"/>
                                      <a:cs typeface="Times New Roman" panose="02020603050405020304" pitchFamily="34" charset="-120"/>
                                    </a:rPr>
                                    <m:t>𝑡</m:t>
                                  </m:r>
                                </m:den>
                              </m:f>
                            </m:oMath>
                          </a14:m>
                          <a:r>
                            <a:rPr lang="en-US" altLang="zh-CN" sz="2400" b="0" i="0" spc="-100" dirty="0">
                              <a:solidFill>
                                <a:srgbClr val="000000"/>
                              </a:solidFill>
                              <a:latin typeface="Times New Roman" panose="02020603050405020304" pitchFamily="34" charset="0"/>
                              <a:ea typeface="微软雅黑" panose="020B0503020204020204" pitchFamily="34" charset="-122"/>
                              <a:cs typeface="Times New Roman" panose="02020603050405020304" pitchFamily="34" charset="-120"/>
                            </a:rPr>
                            <a:t>，</a:t>
                          </a:r>
                          <a:r>
                            <a:rPr lang="en-US" altLang="zh-CN" sz="2400" b="0" i="0" dirty="0">
                              <a:solidFill>
                                <a:srgbClr val="000000"/>
                              </a:solidFill>
                              <a:latin typeface="Times New Roman" panose="02020603050405020304" pitchFamily="34" charset="0"/>
                              <a:ea typeface="微软雅黑" panose="020B0503020204020204" pitchFamily="34" charset="-122"/>
                              <a:cs typeface="Times New Roman" panose="02020603050405020304" pitchFamily="34" charset="-120"/>
                            </a:rPr>
                            <a:t>当</a:t>
                          </a:r>
                          <a14:m>
                            <m:oMath xmlns:m="http://schemas.openxmlformats.org/officeDocument/2006/math">
                              <m:r>
                                <m:rPr>
                                  <m:sty m:val="p"/>
                                </m:rPr>
                                <a:rPr lang="en-US" altLang="zh-CN" sz="2400" b="0" i="0" spc="-100" dirty="0">
                                  <a:solidFill>
                                    <a:srgbClr val="000000"/>
                                  </a:solidFill>
                                  <a:latin typeface="Cambria Math" panose="02040503050406030204" pitchFamily="18" charset="0"/>
                                  <a:ea typeface="微软雅黑" panose="020B0503020204020204" pitchFamily="34" charset="-122"/>
                                  <a:cs typeface="Times New Roman" panose="02020603050405020304" pitchFamily="34" charset="-120"/>
                                </a:rPr>
                                <m:t>Δ</m:t>
                              </m:r>
                              <m:r>
                                <a:rPr lang="en-US" altLang="zh-CN" sz="2400" b="0" i="0" spc="-100" dirty="0">
                                  <a:solidFill>
                                    <a:srgbClr val="000000"/>
                                  </a:solidFill>
                                  <a:latin typeface="Cambria Math" panose="02040503050406030204" pitchFamily="18" charset="0"/>
                                  <a:ea typeface="微软雅黑" panose="020B0503020204020204" pitchFamily="34" charset="-122"/>
                                  <a:cs typeface="Times New Roman" panose="02020603050405020304" pitchFamily="34" charset="-120"/>
                                </a:rPr>
                                <m:t>𝑡</m:t>
                              </m:r>
                            </m:oMath>
                          </a14:m>
                          <a:r>
                            <a:rPr lang="en-US" altLang="zh-CN" sz="2400" b="0" i="0" dirty="0">
                              <a:solidFill>
                                <a:srgbClr val="000000"/>
                              </a:solidFill>
                              <a:latin typeface="Times New Roman" panose="02020603050405020304" pitchFamily="34" charset="0"/>
                              <a:ea typeface="微软雅黑" panose="020B0503020204020204" pitchFamily="34" charset="-122"/>
                              <a:cs typeface="Times New Roman" panose="02020603050405020304" pitchFamily="34" charset="-120"/>
                            </a:rPr>
                            <a:t>很小时</a:t>
                          </a:r>
                          <a:r>
                            <a:rPr lang="en-US" altLang="zh-CN" sz="2400" b="0" i="0" spc="-100" dirty="0">
                              <a:solidFill>
                                <a:srgbClr val="000000"/>
                              </a:solidFill>
                              <a:latin typeface="Times New Roman" panose="02020603050405020304" pitchFamily="34" charset="0"/>
                              <a:ea typeface="微软雅黑" panose="020B0503020204020204" pitchFamily="34" charset="-122"/>
                              <a:cs typeface="Times New Roman" panose="02020603050405020304" pitchFamily="34" charset="-120"/>
                            </a:rPr>
                            <a:t>，</a:t>
                          </a:r>
                          <a14:m>
                            <m:oMath xmlns:m="http://schemas.openxmlformats.org/officeDocument/2006/math">
                              <m:f>
                                <m:fPr>
                                  <m:ctrlPr>
                                    <a:rPr lang="en-US" altLang="zh-CN" sz="2400" b="0" i="1" spc="-100" dirty="0">
                                      <a:solidFill>
                                        <a:srgbClr val="000000"/>
                                      </a:solidFill>
                                      <a:latin typeface="Cambria Math" panose="02040503050406030204" pitchFamily="18" charset="0"/>
                                      <a:ea typeface="微软雅黑" panose="020B0503020204020204" pitchFamily="34" charset="-122"/>
                                      <a:cs typeface="Times New Roman" panose="02020603050405020304" pitchFamily="34" charset="-120"/>
                                    </a:rPr>
                                  </m:ctrlPr>
                                </m:fPr>
                                <m:num>
                                  <m:r>
                                    <m:rPr>
                                      <m:sty m:val="p"/>
                                    </m:rPr>
                                    <a:rPr lang="en-US" altLang="zh-CN" sz="2400" b="0" i="0" spc="-100" dirty="0">
                                      <a:solidFill>
                                        <a:srgbClr val="000000"/>
                                      </a:solidFill>
                                      <a:latin typeface="Cambria Math" panose="02040503050406030204" pitchFamily="18" charset="0"/>
                                      <a:ea typeface="微软雅黑" panose="020B0503020204020204" pitchFamily="34" charset="-122"/>
                                      <a:cs typeface="Times New Roman" panose="02020603050405020304" pitchFamily="34" charset="-120"/>
                                    </a:rPr>
                                    <m:t>Δ</m:t>
                                  </m:r>
                                  <m:r>
                                    <a:rPr lang="en-US" altLang="zh-CN" sz="2400" b="0" i="0" spc="-100" dirty="0">
                                      <a:solidFill>
                                        <a:srgbClr val="000000"/>
                                      </a:solidFill>
                                      <a:latin typeface="Cambria Math" panose="02040503050406030204" pitchFamily="18" charset="0"/>
                                      <a:ea typeface="微软雅黑" panose="020B0503020204020204" pitchFamily="34" charset="-122"/>
                                      <a:cs typeface="Times New Roman" panose="02020603050405020304" pitchFamily="34" charset="-120"/>
                                    </a:rPr>
                                    <m:t>𝑥</m:t>
                                  </m:r>
                                </m:num>
                                <m:den>
                                  <m:r>
                                    <m:rPr>
                                      <m:sty m:val="p"/>
                                    </m:rPr>
                                    <a:rPr lang="en-US" altLang="zh-CN" sz="2400" b="0" i="0" spc="-100" dirty="0">
                                      <a:solidFill>
                                        <a:srgbClr val="000000"/>
                                      </a:solidFill>
                                      <a:latin typeface="Cambria Math" panose="02040503050406030204" pitchFamily="18" charset="0"/>
                                      <a:ea typeface="微软雅黑" panose="020B0503020204020204" pitchFamily="34" charset="-122"/>
                                      <a:cs typeface="Times New Roman" panose="02020603050405020304" pitchFamily="34" charset="-120"/>
                                    </a:rPr>
                                    <m:t>Δ</m:t>
                                  </m:r>
                                  <m:r>
                                    <a:rPr lang="en-US" altLang="zh-CN" sz="2400" b="0" i="0" spc="-100" dirty="0">
                                      <a:solidFill>
                                        <a:srgbClr val="000000"/>
                                      </a:solidFill>
                                      <a:latin typeface="Cambria Math" panose="02040503050406030204" pitchFamily="18" charset="0"/>
                                      <a:ea typeface="微软雅黑" panose="020B0503020204020204" pitchFamily="34" charset="-122"/>
                                      <a:cs typeface="Times New Roman" panose="02020603050405020304" pitchFamily="34" charset="-120"/>
                                    </a:rPr>
                                    <m:t>𝑡</m:t>
                                  </m:r>
                                </m:den>
                              </m:f>
                            </m:oMath>
                          </a14:m>
                          <a:r>
                            <a:rPr lang="en-US" altLang="zh-CN" sz="100" b="0" i="0" kern="0" spc="-99900" dirty="0">
                              <a:solidFill>
                                <a:srgbClr val="FFFFFF"/>
                              </a:solidFill>
                              <a:latin typeface="Times New Roman" panose="02020603050405020304" pitchFamily="34" charset="0"/>
                              <a:ea typeface="微软雅黑" panose="020B0503020204020204" pitchFamily="34" charset="-122"/>
                              <a:cs typeface="Times New Roman" panose="02020603050405020304" pitchFamily="34" charset="-120"/>
                            </a:rPr>
                            <a:t> </a:t>
                          </a:r>
                          <a:r>
                            <a:rPr lang="en-US" altLang="zh-CN" sz="2400" b="0" i="0">
                              <a:solidFill>
                                <a:srgbClr val="000000"/>
                              </a:solidFill>
                              <a:latin typeface="Times New Roman" panose="02020603050405020304" pitchFamily="34" charset="0"/>
                              <a:ea typeface="微软雅黑" panose="020B0503020204020204" pitchFamily="34" charset="-122"/>
                              <a:cs typeface="Times New Roman" panose="02020603050405020304" pitchFamily="34" charset="-120"/>
                            </a:rPr>
                            <a:t>叫作物体在</a:t>
                          </a:r>
                          <a14:m>
                            <m:oMath xmlns:m="http://schemas.openxmlformats.org/officeDocument/2006/math">
                              <m:r>
                                <a:rPr lang="en-US" altLang="zh-CN" sz="2400" b="0" i="0" spc="-100" dirty="0">
                                  <a:solidFill>
                                    <a:srgbClr val="000000"/>
                                  </a:solidFill>
                                  <a:latin typeface="Cambria Math" panose="02040503050406030204" pitchFamily="18" charset="0"/>
                                  <a:ea typeface="微软雅黑" panose="020B0503020204020204" pitchFamily="34" charset="-122"/>
                                  <a:cs typeface="Times New Roman" panose="02020603050405020304" pitchFamily="34" charset="-120"/>
                                </a:rPr>
                                <m:t>𝑡</m:t>
                              </m:r>
                            </m:oMath>
                          </a14:m>
                          <a:r>
                            <a:rPr lang="en-US" altLang="zh-CN" sz="100" b="0" i="0" kern="0" spc="-99900" dirty="0">
                              <a:solidFill>
                                <a:srgbClr val="FFFFFF"/>
                              </a:solidFill>
                              <a:latin typeface="Times New Roman" panose="02020603050405020304" pitchFamily="34" charset="0"/>
                              <a:ea typeface="微软雅黑" panose="020B0503020204020204" pitchFamily="34" charset="-122"/>
                              <a:cs typeface="Times New Roman" panose="02020603050405020304" pitchFamily="34" charset="-120"/>
                            </a:rPr>
                            <a:t> </a:t>
                          </a:r>
                          <a:r>
                            <a:rPr lang="en-US" altLang="zh-CN" sz="2400" b="0" i="0" dirty="0">
                              <a:solidFill>
                                <a:srgbClr val="000000"/>
                              </a:solidFill>
                              <a:latin typeface="Times New Roman" panose="02020603050405020304" pitchFamily="34" charset="0"/>
                              <a:ea typeface="微软雅黑" panose="020B0503020204020204" pitchFamily="34" charset="-122"/>
                              <a:cs typeface="Times New Roman" panose="02020603050405020304" pitchFamily="34" charset="-120"/>
                            </a:rPr>
                            <a:t>时刻的瞬时速度</a:t>
                          </a:r>
                          <a:r>
                            <a:rPr lang="en-US" altLang="zh-CN" sz="2400" b="0" i="0" spc="-100">
                              <a:solidFill>
                                <a:srgbClr val="000000"/>
                              </a:solidFill>
                              <a:latin typeface="Times New Roman" panose="02020603050405020304" pitchFamily="34" charset="0"/>
                              <a:ea typeface="微软雅黑" panose="020B0503020204020204" pitchFamily="34" charset="-122"/>
                              <a:cs typeface="Times New Roman" panose="02020603050405020304" pitchFamily="34" charset="-120"/>
                            </a:rPr>
                            <a:t>，</a:t>
                          </a:r>
                          <a:r>
                            <a:rPr lang="en-US" altLang="zh-CN" sz="2400" b="0" i="0">
                              <a:solidFill>
                                <a:srgbClr val="000000"/>
                              </a:solidFill>
                              <a:latin typeface="Times New Roman" panose="02020603050405020304" pitchFamily="34" charset="0"/>
                              <a:ea typeface="微软雅黑" panose="020B0503020204020204" pitchFamily="34" charset="-122"/>
                              <a:cs typeface="Times New Roman" panose="02020603050405020304" pitchFamily="34" charset="-120"/>
                            </a:rPr>
                            <a:t>其大小叫作速率</a:t>
                          </a:r>
                          <a:r>
                            <a:rPr lang="en-US" altLang="zh-CN" sz="2400" b="0" i="0" spc="-100">
                              <a:solidFill>
                                <a:srgbClr val="000000"/>
                              </a:solidFill>
                              <a:latin typeface="Times New Roman" panose="02020603050405020304" pitchFamily="34" charset="0"/>
                              <a:ea typeface="微软雅黑" panose="020B0503020204020204" pitchFamily="34" charset="-122"/>
                              <a:cs typeface="Times New Roman" panose="02020603050405020304" pitchFamily="34" charset="-120"/>
                            </a:rPr>
                            <a:t>。</a:t>
                          </a:r>
                          <a:r>
                            <a:rPr lang="en-US" altLang="zh-CN" sz="2400" b="0" i="0">
                              <a:solidFill>
                                <a:srgbClr val="000000"/>
                              </a:solidFill>
                              <a:latin typeface="Times New Roman" panose="02020603050405020304" pitchFamily="34" charset="0"/>
                              <a:ea typeface="微软雅黑" panose="020B0503020204020204" pitchFamily="34" charset="-122"/>
                              <a:cs typeface="Times New Roman" panose="02020603050405020304" pitchFamily="34" charset="-120"/>
                            </a:rPr>
                            <a:t>通常可用其他运动公式计算</a:t>
                          </a:r>
                          <a:endParaRPr lang="en-US" altLang="zh-CN" sz="1200" dirty="0"/>
                        </a:p>
                        <a:p>
                          <a:pPr marL="0" lvl="0" indent="0" algn="just" latinLnBrk="1" hangingPunct="0">
                            <a:lnSpc>
                              <a:spcPts val="3700"/>
                            </a:lnSpc>
                          </a:pPr>
                          <a:r>
                            <a:rPr lang="en-US" altLang="zh-CN" sz="2400" b="0" i="0">
                              <a:solidFill>
                                <a:srgbClr val="000000"/>
                              </a:solidFill>
                              <a:latin typeface="Times New Roman" panose="02020603050405020304" pitchFamily="34" charset="0"/>
                              <a:ea typeface="微软雅黑" panose="020B0503020204020204" pitchFamily="34" charset="-122"/>
                              <a:cs typeface="Times New Roman" panose="02020603050405020304" pitchFamily="34" charset="-120"/>
                            </a:rPr>
                            <a:t>（</a:t>
                          </a:r>
                          <a:r>
                            <a:rPr lang="en-US" altLang="zh-CN" sz="2400" b="0" i="0" dirty="0">
                              <a:solidFill>
                                <a:srgbClr val="000000"/>
                              </a:solidFill>
                              <a:latin typeface="Times New Roman" panose="02020603050405020304" pitchFamily="34" charset="0"/>
                              <a:ea typeface="微软雅黑" panose="020B0503020204020204" pitchFamily="34" charset="-122"/>
                              <a:cs typeface="Times New Roman" panose="02020603050405020304" pitchFamily="34" charset="-120"/>
                            </a:rPr>
                            <a:t>2）方向就是物体运动的方向</a:t>
                          </a:r>
                          <a:endParaRPr lang="en-US" altLang="zh-CN" sz="1200" dirty="0"/>
                        </a:p>
                      </a:txBody>
                      <a:tcPr marL="72000" marR="72000" marT="0" marB="0"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r>
                </a:tbl>
              </a:graphicData>
            </a:graphic>
          </p:graphicFrame>
        </mc:Choice>
        <mc:Fallback xmlns="">
          <p:graphicFrame>
            <p:nvGraphicFramePr>
              <p:cNvPr id="26" name="P_5_BD#6cd1ea809?colgroup=2,9,7,13&amp;pid=8a5cf0f82&amp;color=0,0,0&amp;vtp=1&amp;bt=1&amp;bbb=1&amp;hb=1"/>
              <p:cNvGraphicFramePr>
                <a:graphicFrameLocks noGrp="1"/>
              </p:cNvGraphicFramePr>
              <p:nvPr/>
            </p:nvGraphicFramePr>
            <p:xfrm>
              <a:off x="612648" y="1093822"/>
              <a:ext cx="10963656" cy="3345498"/>
            </p:xfrm>
            <a:graphic>
              <a:graphicData uri="http://schemas.openxmlformats.org/drawingml/2006/table">
                <a:tbl>
                  <a:tblPr/>
                  <a:tblGrid>
                    <a:gridCol w="987552"/>
                    <a:gridCol w="3182112"/>
                    <a:gridCol w="2414016"/>
                    <a:gridCol w="4379976"/>
                  </a:tblGrid>
                  <a:tr h="492633">
                    <a:tc>
                      <a:txBody>
                        <a:bodyPr/>
                        <a:lstStyle/>
                        <a:p>
                          <a:pPr algn="ctr" latinLnBrk="1" hangingPunct="0">
                            <a:lnSpc>
                              <a:spcPts val="3600"/>
                            </a:lnSpc>
                          </a:pPr>
                          <a:r>
                            <a:rPr lang="en-US" altLang="zh-CN" sz="2400" b="1" i="0">
                              <a:solidFill>
                                <a:srgbClr val="000000"/>
                              </a:solidFill>
                              <a:latin typeface="Times New Roman" panose="02020603050405020304" pitchFamily="34" charset="0"/>
                              <a:ea typeface="微软雅黑" panose="020B0503020204020204" pitchFamily="34" charset="-122"/>
                              <a:cs typeface="Times New Roman" panose="02020603050405020304" pitchFamily="34" charset="-120"/>
                            </a:rPr>
                            <a:t>项目</a:t>
                          </a:r>
                          <a:endParaRPr lang="en-US" altLang="zh-CN" sz="1200" dirty="0"/>
                        </a:p>
                      </a:txBody>
                      <a:tcPr marL="72000" marR="72000" marT="0" marB="0"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a:txBody>
                        <a:bodyPr/>
                        <a:lstStyle/>
                        <a:p>
                          <a:pPr algn="ctr" latinLnBrk="1" hangingPunct="0">
                            <a:lnSpc>
                              <a:spcPts val="3600"/>
                            </a:lnSpc>
                          </a:pPr>
                          <a:r>
                            <a:rPr lang="en-US" altLang="zh-CN" sz="2400" b="1" i="0">
                              <a:solidFill>
                                <a:srgbClr val="000000"/>
                              </a:solidFill>
                              <a:latin typeface="Times New Roman" panose="02020603050405020304" pitchFamily="34" charset="0"/>
                              <a:ea typeface="微软雅黑" panose="020B0503020204020204" pitchFamily="34" charset="-122"/>
                              <a:cs typeface="Times New Roman" panose="02020603050405020304" pitchFamily="34" charset="-120"/>
                            </a:rPr>
                            <a:t>平均速度</a:t>
                          </a:r>
                          <a:endParaRPr lang="en-US" altLang="zh-CN" sz="1200" dirty="0"/>
                        </a:p>
                      </a:txBody>
                      <a:tcPr marL="72000" marR="72000" marT="0" marB="0"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a:txBody>
                        <a:bodyPr/>
                        <a:lstStyle/>
                        <a:p>
                          <a:pPr algn="ctr" latinLnBrk="1" hangingPunct="0">
                            <a:lnSpc>
                              <a:spcPts val="3600"/>
                            </a:lnSpc>
                          </a:pPr>
                          <a:r>
                            <a:rPr lang="en-US" altLang="zh-CN" sz="2400" b="1" i="0">
                              <a:solidFill>
                                <a:srgbClr val="000000"/>
                              </a:solidFill>
                              <a:latin typeface="Times New Roman" panose="02020603050405020304" pitchFamily="34" charset="0"/>
                              <a:ea typeface="微软雅黑" panose="020B0503020204020204" pitchFamily="34" charset="-122"/>
                              <a:cs typeface="Times New Roman" panose="02020603050405020304" pitchFamily="34" charset="-120"/>
                            </a:rPr>
                            <a:t>平均速率</a:t>
                          </a:r>
                          <a:endParaRPr lang="en-US" altLang="zh-CN" sz="1200" dirty="0"/>
                        </a:p>
                      </a:txBody>
                      <a:tcPr marL="72000" marR="72000" marT="0" marB="0"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a:txBody>
                        <a:bodyPr/>
                        <a:lstStyle/>
                        <a:p>
                          <a:pPr algn="ctr" latinLnBrk="1" hangingPunct="0">
                            <a:lnSpc>
                              <a:spcPts val="3600"/>
                            </a:lnSpc>
                          </a:pPr>
                          <a:r>
                            <a:rPr lang="en-US" altLang="zh-CN" sz="2400" b="1" i="0">
                              <a:solidFill>
                                <a:srgbClr val="000000"/>
                              </a:solidFill>
                              <a:latin typeface="Times New Roman" panose="02020603050405020304" pitchFamily="34" charset="0"/>
                              <a:ea typeface="微软雅黑" panose="020B0503020204020204" pitchFamily="34" charset="-122"/>
                              <a:cs typeface="Times New Roman" panose="02020603050405020304" pitchFamily="34" charset="-120"/>
                            </a:rPr>
                            <a:t>瞬时速度</a:t>
                          </a:r>
                          <a:endParaRPr lang="en-US" altLang="zh-CN" sz="1200" dirty="0"/>
                        </a:p>
                      </a:txBody>
                      <a:tcPr marL="72000" marR="72000" marT="0" marB="0"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r>
                  <a:tr h="3200400">
                    <a:tc>
                      <a:txBody>
                        <a:bodyPr/>
                        <a:lstStyle/>
                        <a:p>
                          <a:pPr marL="0" indent="0" algn="ctr" latinLnBrk="1" hangingPunct="0">
                            <a:lnSpc>
                              <a:spcPts val="3800"/>
                            </a:lnSpc>
                          </a:pPr>
                          <a:r>
                            <a:rPr lang="en-US" altLang="zh-CN" sz="2400" b="0" i="0">
                              <a:solidFill>
                                <a:srgbClr val="000000"/>
                              </a:solidFill>
                              <a:latin typeface="Times New Roman" panose="02020603050405020304" pitchFamily="34" charset="0"/>
                              <a:ea typeface="微软雅黑" panose="020B0503020204020204" pitchFamily="34" charset="-122"/>
                              <a:cs typeface="Times New Roman" panose="02020603050405020304" pitchFamily="34" charset="-120"/>
                            </a:rPr>
                            <a:t>大小</a:t>
                          </a:r>
                          <a:endParaRPr lang="en-US" altLang="zh-CN" sz="2400" b="0" i="0">
                            <a:solidFill>
                              <a:srgbClr val="000000"/>
                            </a:solidFill>
                            <a:latin typeface="Times New Roman" panose="02020603050405020304" pitchFamily="34" charset="0"/>
                            <a:ea typeface="微软雅黑" panose="020B0503020204020204" pitchFamily="34" charset="-122"/>
                            <a:cs typeface="Times New Roman" panose="02020603050405020304" pitchFamily="34" charset="-120"/>
                          </a:endParaRPr>
                        </a:p>
                        <a:p>
                          <a:pPr marL="0" indent="0" algn="ctr" latinLnBrk="1" hangingPunct="0">
                            <a:lnSpc>
                              <a:spcPts val="3800"/>
                            </a:lnSpc>
                          </a:pPr>
                          <a:r>
                            <a:rPr lang="en-US" altLang="zh-CN" sz="2400" b="0" i="0">
                              <a:solidFill>
                                <a:srgbClr val="000000"/>
                              </a:solidFill>
                              <a:latin typeface="Times New Roman" panose="02020603050405020304" pitchFamily="34" charset="0"/>
                              <a:ea typeface="微软雅黑" panose="020B0503020204020204" pitchFamily="34" charset="-122"/>
                              <a:cs typeface="Times New Roman" panose="02020603050405020304" pitchFamily="34" charset="-120"/>
                            </a:rPr>
                            <a:t>与方</a:t>
                          </a:r>
                          <a:endParaRPr lang="en-US" altLang="zh-CN" sz="2400" b="0" i="0">
                            <a:solidFill>
                              <a:srgbClr val="000000"/>
                            </a:solidFill>
                            <a:latin typeface="Times New Roman" panose="02020603050405020304" pitchFamily="34" charset="0"/>
                            <a:ea typeface="微软雅黑" panose="020B0503020204020204" pitchFamily="34" charset="-122"/>
                            <a:cs typeface="Times New Roman" panose="02020603050405020304" pitchFamily="34" charset="-120"/>
                          </a:endParaRPr>
                        </a:p>
                        <a:p>
                          <a:pPr marL="0" lvl="0" indent="0" algn="ctr" latinLnBrk="1" hangingPunct="0">
                            <a:lnSpc>
                              <a:spcPts val="3700"/>
                            </a:lnSpc>
                          </a:pPr>
                          <a:r>
                            <a:rPr lang="en-US" altLang="zh-CN" sz="2400" b="0" i="0">
                              <a:solidFill>
                                <a:srgbClr val="000000"/>
                              </a:solidFill>
                              <a:latin typeface="Times New Roman" panose="02020603050405020304" pitchFamily="34" charset="0"/>
                              <a:ea typeface="微软雅黑" panose="020B0503020204020204" pitchFamily="34" charset="-122"/>
                              <a:cs typeface="Times New Roman" panose="02020603050405020304" pitchFamily="34" charset="-120"/>
                            </a:rPr>
                            <a:t>向</a:t>
                          </a:r>
                          <a:endParaRPr lang="en-US" altLang="zh-CN" sz="1200" dirty="0"/>
                        </a:p>
                      </a:txBody>
                      <a:tcPr marL="72000" marR="72000" marT="0" marB="0"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a:txBody>
                        <a:bodyPr/>
                        <a:lstStyle/>
                        <a:p>
                          <a:endParaRPr lang="zh-CN"/>
                        </a:p>
                      </a:txBody>
                      <a:tcPr marL="72000" marR="72000" marT="0" marB="0"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blipFill>
                          <a:blip r:embed="rId1"/>
                        </a:blipFill>
                      </a:tcPr>
                    </a:tc>
                    <a:tc>
                      <a:txBody>
                        <a:bodyPr/>
                        <a:lstStyle/>
                        <a:p>
                          <a:endParaRPr lang="zh-CN"/>
                        </a:p>
                      </a:txBody>
                      <a:tcPr marL="72000" marR="72000" marT="0" marB="0"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blipFill>
                          <a:blip r:embed="rId1"/>
                        </a:blipFill>
                      </a:tcPr>
                    </a:tc>
                    <a:tc>
                      <a:txBody>
                        <a:bodyPr/>
                        <a:lstStyle/>
                        <a:p>
                          <a:endParaRPr lang="zh-CN"/>
                        </a:p>
                      </a:txBody>
                      <a:tcPr marL="72000" marR="72000" marT="0" marB="0"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blipFill>
                          <a:blip r:embed="rId1"/>
                        </a:blipFill>
                      </a:tcPr>
                    </a:tc>
                  </a:tr>
                </a:tbl>
              </a:graphicData>
            </a:graphic>
          </p:graphicFrame>
        </mc:Fallback>
      </mc:AlternateContent>
      <p:sp>
        <p:nvSpPr>
          <p:cNvPr id="2" name="P_5_BD#6cd1ea809?colgroup=2,9,7,13&amp;pid=8a5cf0f82&amp;color=0,0,0&amp;vtp=1&amp;bt=1&amp;bbb=1"/>
          <p:cNvSpPr txBox="1"/>
          <p:nvPr/>
        </p:nvSpPr>
        <p:spPr>
          <a:xfrm>
            <a:off x="10960751" y="486000"/>
            <a:ext cx="615553" cy="493597"/>
          </a:xfrm>
          <a:prstGeom prst="rect">
            <a:avLst/>
          </a:prstGeom>
          <a:noFill/>
        </p:spPr>
        <p:txBody>
          <a:bodyPr vert="horz" wrap="none" lIns="0" tIns="0" rIns="0" bIns="0" rtlCol="0">
            <a:spAutoFit/>
          </a:bodyPr>
          <a:lstStyle/>
          <a:p>
            <a:pPr algn="r">
              <a:lnSpc>
                <a:spcPts val="4200"/>
              </a:lnSpc>
            </a:pPr>
            <a:r>
              <a:rPr lang="zh-CN" altLang="en-US" sz="2400">
                <a:latin typeface="Times New Roman" panose="02020603050405020304" pitchFamily="34" charset="0"/>
              </a:rPr>
              <a:t>续表</a:t>
            </a:r>
            <a:endParaRPr lang="zh-CN" altLang="en-US" sz="2400">
              <a:latin typeface="Times New Roman" panose="02020603050405020304" pitchFamily="34" charset="0"/>
            </a:endParaRPr>
          </a:p>
        </p:txBody>
      </p:sp>
    </p:spTree>
  </p:cSld>
  <p:clrMapOvr>
    <a:masterClrMapping/>
  </p:clrMapOvr>
  <p:transition>
    <p:split dir="in"/>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mc:Choice xmlns:a14="http://schemas.microsoft.com/office/drawing/2010/main" Requires="a14">
          <p:sp>
            <p:nvSpPr>
              <p:cNvPr id="2" name="QC_5_BD.49_1#8169ac1cc?pid=8a5cf0f82&amp;color=0,0,0&amp;vtp=1&amp;bt=1&amp;bbb=1&amp;hb=1"/>
              <p:cNvSpPr/>
              <p:nvPr/>
            </p:nvSpPr>
            <p:spPr>
              <a:xfrm>
                <a:off x="612648" y="486000"/>
                <a:ext cx="10963656" cy="2150999"/>
              </a:xfrm>
              <a:prstGeom prst="rect">
                <a:avLst/>
              </a:prstGeom>
              <a:noFill/>
            </p:spPr>
            <p:txBody>
              <a:bodyPr wrap="none" lIns="0" tIns="0" rIns="0" bIns="0" rtlCol="0" anchor="t"/>
              <a:lstStyle/>
              <a:p>
                <a:pPr algn="l" latinLnBrk="1">
                  <a:lnSpc>
                    <a:spcPts val="4400"/>
                  </a:lnSpc>
                </a:pPr>
                <a:r>
                  <a:rPr lang="en-US" altLang="zh-CN" sz="2400" b="1" i="0" dirty="0">
                    <a:solidFill>
                      <a:srgbClr val="AE8CBB"/>
                    </a:solidFill>
                    <a:latin typeface="Times New Roman" panose="02020603050405020304" pitchFamily="34" charset="0"/>
                    <a:ea typeface="微软雅黑" panose="020B0503020204020204" pitchFamily="34" charset="-122"/>
                    <a:cs typeface="Times New Roman" panose="02020603050405020304" pitchFamily="34" charset="-120"/>
                  </a:rPr>
                  <a:t>例1</a:t>
                </a:r>
                <a:r>
                  <a:rPr lang="en-US" altLang="zh-CN" sz="2400" b="1" i="0" dirty="0">
                    <a:solidFill>
                      <a:srgbClr val="AE8CBB"/>
                    </a:solidFill>
                    <a:latin typeface="宋体" panose="02010600030101010101" pitchFamily="2" charset="-122"/>
                    <a:ea typeface="宋体" panose="02010600030101010101" pitchFamily="2" charset="-122"/>
                    <a:cs typeface="宋体" panose="02010600030101010101" pitchFamily="34" charset="-120"/>
                  </a:rPr>
                  <a:t> </a:t>
                </a:r>
                <a:r>
                  <a:rPr lang="en-US" altLang="zh-CN" sz="2400" b="0" i="0" dirty="0">
                    <a:solidFill>
                      <a:srgbClr val="AE8CBB"/>
                    </a:solidFill>
                    <a:latin typeface="Times New Roman" panose="02020603050405020304" pitchFamily="34" charset="0"/>
                    <a:ea typeface="微软雅黑" panose="020B0503020204020204" pitchFamily="34" charset="-122"/>
                    <a:cs typeface="Times New Roman" panose="02020603050405020304" pitchFamily="34" charset="-120"/>
                  </a:rPr>
                  <a:t>（2024·重庆模拟）</a:t>
                </a:r>
                <a:r>
                  <a:rPr lang="en-US" altLang="zh-CN" sz="2400" b="0" i="0" dirty="0">
                    <a:solidFill>
                      <a:srgbClr val="000000"/>
                    </a:solidFill>
                    <a:latin typeface="Times New Roman" panose="02020603050405020304" pitchFamily="34" charset="0"/>
                    <a:ea typeface="微软雅黑" panose="020B0503020204020204" pitchFamily="34" charset="-122"/>
                    <a:cs typeface="Times New Roman" panose="02020603050405020304" pitchFamily="34" charset="-120"/>
                  </a:rPr>
                  <a:t>一游客想从辛亥革命博物馆附近的</a:t>
                </a:r>
                <a14:m>
                  <m:oMath xmlns:m="http://schemas.openxmlformats.org/officeDocument/2006/math">
                    <m:r>
                      <a:rPr lang="en-US" altLang="zh-CN" sz="2400" b="0" i="0" dirty="0">
                        <a:solidFill>
                          <a:srgbClr val="000000"/>
                        </a:solidFill>
                        <a:latin typeface="Cambria Math" panose="02040503050406030204" pitchFamily="18" charset="0"/>
                        <a:ea typeface="微软雅黑" panose="020B0503020204020204" pitchFamily="34" charset="-122"/>
                        <a:cs typeface="Times New Roman" panose="02020603050405020304" pitchFamily="34" charset="-120"/>
                      </a:rPr>
                      <m:t>𝑎</m:t>
                    </m:r>
                  </m:oMath>
                </a14:m>
                <a:r>
                  <a:rPr lang="en-US" altLang="zh-CN" sz="100" b="0" i="0" kern="0" spc="-99900" dirty="0">
                    <a:solidFill>
                      <a:srgbClr val="FFFFFF"/>
                    </a:solidFill>
                    <a:latin typeface="Times New Roman" panose="02020603050405020304" pitchFamily="34" charset="0"/>
                    <a:ea typeface="微软雅黑" panose="020B0503020204020204" pitchFamily="34" charset="-122"/>
                    <a:cs typeface="Times New Roman" panose="02020603050405020304" pitchFamily="34" charset="-120"/>
                  </a:rPr>
                  <a:t> </a:t>
                </a:r>
                <a:r>
                  <a:rPr lang="en-US" altLang="zh-CN" sz="2400" b="0" i="0">
                    <a:solidFill>
                      <a:srgbClr val="000000"/>
                    </a:solidFill>
                    <a:latin typeface="Times New Roman" panose="02020603050405020304" pitchFamily="34" charset="0"/>
                    <a:ea typeface="微软雅黑" panose="020B0503020204020204" pitchFamily="34" charset="-122"/>
                    <a:cs typeface="Times New Roman" panose="02020603050405020304" pitchFamily="34" charset="-120"/>
                  </a:rPr>
                  <a:t>处前往武汉革命博物馆</a:t>
                </a:r>
                <a:endParaRPr lang="en-US" altLang="zh-CN" sz="2400" b="0" i="0">
                  <a:solidFill>
                    <a:srgbClr val="000000"/>
                  </a:solidFill>
                  <a:latin typeface="Times New Roman" panose="02020603050405020304" pitchFamily="34" charset="0"/>
                  <a:ea typeface="微软雅黑" panose="020B0503020204020204" pitchFamily="34" charset="-122"/>
                  <a:cs typeface="Times New Roman" panose="02020603050405020304" pitchFamily="34" charset="-120"/>
                </a:endParaRPr>
              </a:p>
              <a:p>
                <a:pPr latinLnBrk="1">
                  <a:lnSpc>
                    <a:spcPts val="4400"/>
                  </a:lnSpc>
                </a:pPr>
                <a:r>
                  <a:rPr lang="en-US" altLang="zh-CN" sz="2400" b="0" i="0">
                    <a:solidFill>
                      <a:srgbClr val="000000"/>
                    </a:solidFill>
                    <a:latin typeface="Times New Roman" panose="02020603050405020304" pitchFamily="34" charset="0"/>
                    <a:ea typeface="微软雅黑" panose="020B0503020204020204" pitchFamily="34" charset="-122"/>
                    <a:cs typeface="Times New Roman" panose="02020603050405020304" pitchFamily="34" charset="-120"/>
                  </a:rPr>
                  <a:t>附近的</a:t>
                </a:r>
                <a14:m>
                  <m:oMath xmlns:m="http://schemas.openxmlformats.org/officeDocument/2006/math">
                    <m:r>
                      <a:rPr lang="en-US" altLang="zh-CN" sz="2400" b="0" i="0" dirty="0">
                        <a:solidFill>
                          <a:srgbClr val="000000"/>
                        </a:solidFill>
                        <a:latin typeface="Cambria Math" panose="02040503050406030204" pitchFamily="18" charset="0"/>
                        <a:ea typeface="微软雅黑" panose="020B0503020204020204" pitchFamily="34" charset="-122"/>
                        <a:cs typeface="Times New Roman" panose="02020603050405020304" pitchFamily="34" charset="-120"/>
                      </a:rPr>
                      <m:t>𝑏</m:t>
                    </m:r>
                  </m:oMath>
                </a14:m>
                <a:r>
                  <a:rPr lang="en-US" altLang="zh-CN" sz="2400" b="0" i="0" dirty="0">
                    <a:solidFill>
                      <a:srgbClr val="000000"/>
                    </a:solidFill>
                    <a:latin typeface="Times New Roman" panose="02020603050405020304" pitchFamily="34" charset="0"/>
                    <a:ea typeface="微软雅黑" panose="020B0503020204020204" pitchFamily="34" charset="-122"/>
                    <a:cs typeface="Times New Roman" panose="02020603050405020304" pitchFamily="34" charset="-120"/>
                  </a:rPr>
                  <a:t>处，他用手机导航，发现</a:t>
                </a:r>
                <a14:m>
                  <m:oMath xmlns:m="http://schemas.openxmlformats.org/officeDocument/2006/math">
                    <m:r>
                      <a:rPr lang="en-US" altLang="zh-CN" sz="2400" b="0" i="0" dirty="0">
                        <a:solidFill>
                          <a:srgbClr val="000000"/>
                        </a:solidFill>
                        <a:latin typeface="Cambria Math" panose="02040503050406030204" pitchFamily="18" charset="0"/>
                        <a:ea typeface="微软雅黑" panose="020B0503020204020204" pitchFamily="34" charset="-122"/>
                        <a:cs typeface="Times New Roman" panose="02020603050405020304" pitchFamily="34" charset="-120"/>
                      </a:rPr>
                      <m:t>𝑎</m:t>
                    </m:r>
                  </m:oMath>
                </a14:m>
                <a:r>
                  <a:rPr lang="en-US" altLang="zh-CN" sz="2400" b="0" i="0" dirty="0">
                    <a:solidFill>
                      <a:srgbClr val="000000"/>
                    </a:solidFill>
                    <a:latin typeface="Times New Roman" panose="02020603050405020304" pitchFamily="34" charset="0"/>
                    <a:ea typeface="微软雅黑" panose="020B0503020204020204" pitchFamily="34" charset="-122"/>
                    <a:cs typeface="Times New Roman" panose="02020603050405020304" pitchFamily="34" charset="-120"/>
                  </a:rPr>
                  <a:t>、</a:t>
                </a:r>
                <a14:m>
                  <m:oMath xmlns:m="http://schemas.openxmlformats.org/officeDocument/2006/math">
                    <m:r>
                      <a:rPr lang="en-US" altLang="zh-CN" sz="2400" b="0" i="0" dirty="0">
                        <a:solidFill>
                          <a:srgbClr val="000000"/>
                        </a:solidFill>
                        <a:latin typeface="Cambria Math" panose="02040503050406030204" pitchFamily="18" charset="0"/>
                        <a:ea typeface="微软雅黑" panose="020B0503020204020204" pitchFamily="34" charset="-122"/>
                        <a:cs typeface="Times New Roman" panose="02020603050405020304" pitchFamily="34" charset="-120"/>
                      </a:rPr>
                      <m:t>𝑏</m:t>
                    </m:r>
                  </m:oMath>
                </a14:m>
                <a:r>
                  <a:rPr lang="en-US" altLang="zh-CN" sz="2400" b="0" i="0" dirty="0">
                    <a:solidFill>
                      <a:srgbClr val="000000"/>
                    </a:solidFill>
                    <a:latin typeface="Times New Roman" panose="02020603050405020304" pitchFamily="34" charset="0"/>
                    <a:ea typeface="微软雅黑" panose="020B0503020204020204" pitchFamily="34" charset="-122"/>
                    <a:cs typeface="Times New Roman" panose="02020603050405020304" pitchFamily="34" charset="-120"/>
                  </a:rPr>
                  <a:t>间的直线距离为</a:t>
                </a:r>
                <a14:m>
                  <m:oMath xmlns:m="http://schemas.openxmlformats.org/officeDocument/2006/math">
                    <m:r>
                      <a:rPr lang="en-US" altLang="zh-CN" sz="2400" b="0" i="0" dirty="0">
                        <a:solidFill>
                          <a:srgbClr val="000000"/>
                        </a:solidFill>
                        <a:latin typeface="Cambria Math" panose="02040503050406030204" pitchFamily="18" charset="0"/>
                        <a:ea typeface="微软雅黑" panose="020B0503020204020204" pitchFamily="34" charset="-122"/>
                        <a:cs typeface="Times New Roman" panose="02020603050405020304" pitchFamily="34" charset="-120"/>
                      </a:rPr>
                      <m:t>2</m:t>
                    </m:r>
                    <m:r>
                      <a:rPr lang="en-US" altLang="zh-CN" sz="2400" b="0" i="0" dirty="0">
                        <a:solidFill>
                          <a:srgbClr val="000000"/>
                        </a:solidFill>
                        <a:latin typeface="Cambria Math" panose="02040503050406030204" pitchFamily="18" charset="0"/>
                        <a:ea typeface="微软雅黑" panose="020B0503020204020204" pitchFamily="34" charset="-122"/>
                        <a:cs typeface="Times New Roman" panose="02020603050405020304" pitchFamily="34" charset="-120"/>
                      </a:rPr>
                      <m:t>.</m:t>
                    </m:r>
                    <m:r>
                      <a:rPr lang="en-US" altLang="zh-CN" sz="2400" b="0" i="0" dirty="0">
                        <a:solidFill>
                          <a:srgbClr val="000000"/>
                        </a:solidFill>
                        <a:latin typeface="Cambria Math" panose="02040503050406030204" pitchFamily="18" charset="0"/>
                        <a:ea typeface="微软雅黑" panose="020B0503020204020204" pitchFamily="34" charset="-122"/>
                        <a:cs typeface="Times New Roman" panose="02020603050405020304" pitchFamily="34" charset="-120"/>
                      </a:rPr>
                      <m:t>0</m:t>
                    </m:r>
                    <m:r>
                      <a:rPr lang="en-US" altLang="zh-CN" sz="2400" b="0" i="0" dirty="0">
                        <a:solidFill>
                          <a:srgbClr val="000000"/>
                        </a:solidFill>
                        <a:latin typeface="Cambria Math" panose="02040503050406030204" pitchFamily="18" charset="0"/>
                        <a:ea typeface="微软雅黑" panose="020B0503020204020204" pitchFamily="34" charset="-122"/>
                        <a:cs typeface="Times New Roman" panose="02020603050405020304" pitchFamily="34" charset="-120"/>
                      </a:rPr>
                      <m:t> </m:t>
                    </m:r>
                    <m:r>
                      <m:rPr>
                        <m:sty m:val="p"/>
                      </m:rPr>
                      <a:rPr lang="en-US" altLang="zh-CN" sz="2400" b="0" i="0" dirty="0">
                        <a:solidFill>
                          <a:srgbClr val="000000"/>
                        </a:solidFill>
                        <a:latin typeface="Cambria Math" panose="02040503050406030204" pitchFamily="18" charset="0"/>
                        <a:ea typeface="微软雅黑" panose="020B0503020204020204" pitchFamily="34" charset="-122"/>
                        <a:cs typeface="Times New Roman" panose="02020603050405020304" pitchFamily="34" charset="-120"/>
                      </a:rPr>
                      <m:t>km</m:t>
                    </m:r>
                  </m:oMath>
                </a14:m>
                <a:r>
                  <a:rPr lang="en-US" altLang="zh-CN" sz="100" b="0" i="0" kern="0" spc="-99900" dirty="0">
                    <a:solidFill>
                      <a:srgbClr val="FFFFFF"/>
                    </a:solidFill>
                    <a:latin typeface="Times New Roman" panose="02020603050405020304" pitchFamily="34" charset="0"/>
                    <a:ea typeface="微软雅黑" panose="020B0503020204020204" pitchFamily="34" charset="-122"/>
                    <a:cs typeface="Times New Roman" panose="02020603050405020304" pitchFamily="34" charset="-120"/>
                  </a:rPr>
                  <a:t> </a:t>
                </a:r>
                <a:r>
                  <a:rPr lang="en-US" altLang="zh-CN" sz="2400" b="0" i="0" dirty="0">
                    <a:solidFill>
                      <a:srgbClr val="000000"/>
                    </a:solidFill>
                    <a:latin typeface="Times New Roman" panose="02020603050405020304" pitchFamily="34" charset="0"/>
                    <a:ea typeface="微软雅黑" panose="020B0503020204020204" pitchFamily="34" charset="-122"/>
                    <a:cs typeface="Times New Roman" panose="02020603050405020304" pitchFamily="34" charset="-120"/>
                  </a:rPr>
                  <a:t>。若骑行自行车</a:t>
                </a:r>
                <a:r>
                  <a:rPr lang="en-US" altLang="zh-CN" sz="2400" b="0" i="0">
                    <a:solidFill>
                      <a:srgbClr val="000000"/>
                    </a:solidFill>
                    <a:latin typeface="Times New Roman" panose="02020603050405020304" pitchFamily="34" charset="0"/>
                    <a:ea typeface="微软雅黑" panose="020B0503020204020204" pitchFamily="34" charset="-122"/>
                    <a:cs typeface="Times New Roman" panose="02020603050405020304" pitchFamily="34" charset="-120"/>
                  </a:rPr>
                  <a:t>，则</a:t>
                </a:r>
                <a:endParaRPr lang="en-US" altLang="zh-CN" sz="2400" b="0" i="0">
                  <a:solidFill>
                    <a:srgbClr val="000000"/>
                  </a:solidFill>
                  <a:latin typeface="Times New Roman" panose="02020603050405020304" pitchFamily="34" charset="0"/>
                  <a:ea typeface="微软雅黑" panose="020B0503020204020204" pitchFamily="34" charset="-122"/>
                  <a:cs typeface="Times New Roman" panose="02020603050405020304" pitchFamily="34" charset="-120"/>
                </a:endParaRPr>
              </a:p>
              <a:p>
                <a:pPr latinLnBrk="1">
                  <a:lnSpc>
                    <a:spcPts val="4400"/>
                  </a:lnSpc>
                </a:pPr>
                <a:r>
                  <a:rPr lang="en-US" altLang="zh-CN" sz="2400" b="0" i="0">
                    <a:solidFill>
                      <a:srgbClr val="000000"/>
                    </a:solidFill>
                    <a:latin typeface="Times New Roman" panose="02020603050405020304" pitchFamily="34" charset="0"/>
                    <a:ea typeface="微软雅黑" panose="020B0503020204020204" pitchFamily="34" charset="-122"/>
                    <a:cs typeface="Times New Roman" panose="02020603050405020304" pitchFamily="34" charset="-120"/>
                  </a:rPr>
                  <a:t>导航显示</a:t>
                </a:r>
                <a:r>
                  <a:rPr lang="en-US" altLang="zh-CN" sz="2400" b="0" i="0" dirty="0">
                    <a:solidFill>
                      <a:srgbClr val="000000"/>
                    </a:solidFill>
                    <a:latin typeface="Times New Roman" panose="02020603050405020304" pitchFamily="34" charset="0"/>
                    <a:ea typeface="微软雅黑" panose="020B0503020204020204" pitchFamily="34" charset="-122"/>
                    <a:cs typeface="Times New Roman" panose="02020603050405020304" pitchFamily="34" charset="-120"/>
                  </a:rPr>
                  <a:t>“20分钟3.5公里”；若骑行电动车，则导航显示“14分钟3.5公里</a:t>
                </a:r>
                <a:r>
                  <a:rPr lang="en-US" altLang="zh-CN" sz="2400" b="0" i="0">
                    <a:solidFill>
                      <a:srgbClr val="000000"/>
                    </a:solidFill>
                    <a:latin typeface="Times New Roman" panose="02020603050405020304" pitchFamily="34" charset="0"/>
                    <a:ea typeface="微软雅黑" panose="020B0503020204020204" pitchFamily="34" charset="-122"/>
                    <a:cs typeface="Times New Roman" panose="02020603050405020304" pitchFamily="34" charset="-120"/>
                  </a:rPr>
                  <a:t>”。根据导</a:t>
                </a:r>
                <a:endParaRPr lang="en-US" altLang="zh-CN" sz="2400" b="0" i="0">
                  <a:solidFill>
                    <a:srgbClr val="000000"/>
                  </a:solidFill>
                  <a:latin typeface="Times New Roman" panose="02020603050405020304" pitchFamily="34" charset="0"/>
                  <a:ea typeface="微软雅黑" panose="020B0503020204020204" pitchFamily="34" charset="-122"/>
                  <a:cs typeface="Times New Roman" panose="02020603050405020304" pitchFamily="34" charset="-120"/>
                </a:endParaRPr>
              </a:p>
              <a:p>
                <a:pPr latinLnBrk="1">
                  <a:lnSpc>
                    <a:spcPts val="4200"/>
                  </a:lnSpc>
                </a:pPr>
                <a:r>
                  <a:rPr lang="en-US" altLang="zh-CN" sz="2400" b="0" i="0">
                    <a:solidFill>
                      <a:srgbClr val="000000"/>
                    </a:solidFill>
                    <a:latin typeface="Times New Roman" panose="02020603050405020304" pitchFamily="34" charset="0"/>
                    <a:ea typeface="微软雅黑" panose="020B0503020204020204" pitchFamily="34" charset="-122"/>
                    <a:cs typeface="Times New Roman" panose="02020603050405020304" pitchFamily="34" charset="-120"/>
                  </a:rPr>
                  <a:t>航信息</a:t>
                </a:r>
                <a:r>
                  <a:rPr lang="en-US" altLang="zh-CN" sz="2400" b="0" i="0" dirty="0">
                    <a:solidFill>
                      <a:srgbClr val="000000"/>
                    </a:solidFill>
                    <a:latin typeface="Times New Roman" panose="02020603050405020304" pitchFamily="34" charset="0"/>
                    <a:ea typeface="微软雅黑" panose="020B0503020204020204" pitchFamily="34" charset="-122"/>
                    <a:cs typeface="Times New Roman" panose="02020603050405020304" pitchFamily="34" charset="-120"/>
                  </a:rPr>
                  <a:t>，从</a:t>
                </a:r>
                <a14:m>
                  <m:oMath xmlns:m="http://schemas.openxmlformats.org/officeDocument/2006/math">
                    <m:r>
                      <a:rPr lang="en-US" altLang="zh-CN" sz="2400" b="0" i="0" dirty="0">
                        <a:solidFill>
                          <a:srgbClr val="000000"/>
                        </a:solidFill>
                        <a:latin typeface="Cambria Math" panose="02040503050406030204" pitchFamily="18" charset="0"/>
                        <a:ea typeface="微软雅黑" panose="020B0503020204020204" pitchFamily="34" charset="-122"/>
                        <a:cs typeface="Times New Roman" panose="02020603050405020304" pitchFamily="34" charset="-120"/>
                      </a:rPr>
                      <m:t>𝑎</m:t>
                    </m:r>
                  </m:oMath>
                </a14:m>
                <a:r>
                  <a:rPr lang="en-US" altLang="zh-CN" sz="2400" b="0" i="0" dirty="0">
                    <a:solidFill>
                      <a:srgbClr val="000000"/>
                    </a:solidFill>
                    <a:latin typeface="Times New Roman" panose="02020603050405020304" pitchFamily="34" charset="0"/>
                    <a:ea typeface="微软雅黑" panose="020B0503020204020204" pitchFamily="34" charset="-122"/>
                    <a:cs typeface="Times New Roman" panose="02020603050405020304" pitchFamily="34" charset="-120"/>
                  </a:rPr>
                  <a:t>到</a:t>
                </a:r>
                <a14:m>
                  <m:oMath xmlns:m="http://schemas.openxmlformats.org/officeDocument/2006/math">
                    <m:r>
                      <a:rPr lang="en-US" altLang="zh-CN" sz="2400" b="0" i="0" dirty="0">
                        <a:solidFill>
                          <a:srgbClr val="000000"/>
                        </a:solidFill>
                        <a:latin typeface="Cambria Math" panose="02040503050406030204" pitchFamily="18" charset="0"/>
                        <a:ea typeface="微软雅黑" panose="020B0503020204020204" pitchFamily="34" charset="-122"/>
                        <a:cs typeface="Times New Roman" panose="02020603050405020304" pitchFamily="34" charset="-120"/>
                      </a:rPr>
                      <m:t>𝑏</m:t>
                    </m:r>
                  </m:oMath>
                </a14:m>
                <a:r>
                  <a:rPr lang="en-US" altLang="zh-CN" sz="100" b="0" i="0" kern="0" spc="-99900" dirty="0">
                    <a:solidFill>
                      <a:srgbClr val="FFFFFF"/>
                    </a:solidFill>
                    <a:latin typeface="Times New Roman" panose="02020603050405020304" pitchFamily="34" charset="0"/>
                    <a:ea typeface="微软雅黑" panose="020B0503020204020204" pitchFamily="34" charset="-122"/>
                    <a:cs typeface="Times New Roman" panose="02020603050405020304" pitchFamily="34" charset="-120"/>
                  </a:rPr>
                  <a:t> </a:t>
                </a:r>
                <a:r>
                  <a:rPr lang="en-US" altLang="zh-CN" sz="2400" b="0" i="0" dirty="0">
                    <a:solidFill>
                      <a:srgbClr val="000000"/>
                    </a:solidFill>
                    <a:latin typeface="Times New Roman" panose="02020603050405020304" pitchFamily="34" charset="0"/>
                    <a:ea typeface="微软雅黑" panose="020B0503020204020204" pitchFamily="34" charset="-122"/>
                    <a:cs typeface="Times New Roman" panose="02020603050405020304" pitchFamily="34" charset="-120"/>
                  </a:rPr>
                  <a:t>的过程中，</a:t>
                </a:r>
                <a:r>
                  <a:rPr lang="en-US" altLang="zh-CN" sz="2400" b="0" i="0">
                    <a:solidFill>
                      <a:srgbClr val="000000"/>
                    </a:solidFill>
                    <a:latin typeface="Times New Roman" panose="02020603050405020304" pitchFamily="34" charset="0"/>
                    <a:ea typeface="微软雅黑" panose="020B0503020204020204" pitchFamily="34" charset="-122"/>
                    <a:cs typeface="Times New Roman" panose="02020603050405020304" pitchFamily="34" charset="-120"/>
                  </a:rPr>
                  <a:t>下列说法错误的是(</a:t>
                </a:r>
                <a:r>
                  <a:rPr lang="en-US" altLang="zh-CN" sz="2400" b="0" i="0">
                    <a:solidFill>
                      <a:srgbClr val="000000"/>
                    </a:solidFill>
                    <a:latin typeface="宋体" panose="02010600030101010101" pitchFamily="2" charset="-122"/>
                    <a:ea typeface="宋体" panose="02010600030101010101" pitchFamily="2" charset="-122"/>
                    <a:cs typeface="宋体" panose="02010600030101010101" pitchFamily="34" charset="-120"/>
                  </a:rPr>
                  <a:t>      </a:t>
                </a:r>
                <a:r>
                  <a:rPr lang="en-US" altLang="zh-CN" sz="2400" b="0" i="0">
                    <a:solidFill>
                      <a:srgbClr val="000000"/>
                    </a:solidFill>
                    <a:latin typeface="Times New Roman" panose="02020603050405020304" pitchFamily="34" charset="0"/>
                    <a:ea typeface="微软雅黑" panose="020B0503020204020204" pitchFamily="34" charset="-122"/>
                    <a:cs typeface="Times New Roman" panose="02020603050405020304" pitchFamily="34" charset="-120"/>
                  </a:rPr>
                  <a:t>)</a:t>
                </a:r>
                <a:endParaRPr lang="en-US" altLang="zh-CN" sz="2400" dirty="0"/>
              </a:p>
            </p:txBody>
          </p:sp>
        </mc:Choice>
        <mc:Fallback>
          <p:sp>
            <p:nvSpPr>
              <p:cNvPr id="2" name="QC_5_BD.49_1#8169ac1cc?pid=8a5cf0f82&amp;color=0,0,0&amp;vtp=1&amp;bt=1&amp;bbb=1&amp;hb=1"/>
              <p:cNvSpPr>
                <a:spLocks noRot="1" noChangeAspect="1" noMove="1" noResize="1" noEditPoints="1" noAdjustHandles="1" noChangeArrowheads="1" noChangeShapeType="1" noTextEdit="1"/>
              </p:cNvSpPr>
              <p:nvPr/>
            </p:nvSpPr>
            <p:spPr>
              <a:xfrm>
                <a:off x="612648" y="486000"/>
                <a:ext cx="10963656" cy="2150999"/>
              </a:xfrm>
              <a:prstGeom prst="rect">
                <a:avLst/>
              </a:prstGeom>
              <a:blipFill rotWithShape="1">
                <a:blip r:embed="rId1"/>
                <a:stretch>
                  <a:fillRect l="-5" t="-10" r="-554" b="-2723"/>
                </a:stretch>
              </a:blipFill>
            </p:spPr>
            <p:txBody>
              <a:bodyPr/>
              <a:lstStyle/>
              <a:p>
                <a:r>
                  <a:rPr lang="zh-CN" altLang="en-US">
                    <a:noFill/>
                  </a:rPr>
                  <a:t> </a:t>
                </a:r>
              </a:p>
            </p:txBody>
          </p:sp>
        </mc:Fallback>
      </mc:AlternateContent>
      <p:sp>
        <p:nvSpPr>
          <p:cNvPr id="3" name="QC_5_AN.50_1#8169ac1cc.bracket?pid=8a5cf0f82&amp;color=0,0,0&amp;vpa=26&amp;vtp=1"/>
          <p:cNvSpPr/>
          <p:nvPr/>
        </p:nvSpPr>
        <p:spPr>
          <a:xfrm>
            <a:off x="7061677" y="2150970"/>
            <a:ext cx="441325" cy="478600"/>
          </a:xfrm>
          <a:prstGeom prst="rect">
            <a:avLst/>
          </a:prstGeom>
          <a:noFill/>
        </p:spPr>
        <p:txBody>
          <a:bodyPr wrap="none" lIns="0" tIns="0" rIns="0" bIns="0" rtlCol="0" anchor="t"/>
          <a:lstStyle/>
          <a:p>
            <a:pPr algn="ctr" latinLnBrk="1">
              <a:lnSpc>
                <a:spcPts val="4200"/>
              </a:lnSpc>
            </a:pPr>
            <a:r>
              <a:rPr lang="en-US" altLang="zh-CN" sz="2400" b="0" i="0" dirty="0">
                <a:solidFill>
                  <a:srgbClr val="FF0000"/>
                </a:solidFill>
                <a:latin typeface="Times New Roman" panose="02020603050405020304" pitchFamily="34" charset="0"/>
                <a:ea typeface="微软雅黑" panose="020B0503020204020204" pitchFamily="34" charset="-122"/>
                <a:cs typeface="Times New Roman" panose="02020603050405020304" pitchFamily="34" charset="-120"/>
              </a:rPr>
              <a:t>D</a:t>
            </a:r>
            <a:endParaRPr lang="en-US" altLang="zh-CN" sz="2400" dirty="0"/>
          </a:p>
        </p:txBody>
      </p:sp>
      <mc:AlternateContent xmlns:mc="http://schemas.openxmlformats.org/markup-compatibility/2006">
        <mc:Choice xmlns:a14="http://schemas.microsoft.com/office/drawing/2010/main" Requires="a14">
          <p:sp>
            <p:nvSpPr>
              <p:cNvPr id="4" name="QC_5_BD.49_2#8169ac1cc.choices?pid=8a5cf0f82&amp;color=0,0,0&amp;vtp=1&amp;bbb=1"/>
              <p:cNvSpPr/>
              <p:nvPr/>
            </p:nvSpPr>
            <p:spPr>
              <a:xfrm>
                <a:off x="612648" y="2626711"/>
                <a:ext cx="10963656" cy="2145030"/>
              </a:xfrm>
              <a:prstGeom prst="rect">
                <a:avLst/>
              </a:prstGeom>
              <a:noFill/>
            </p:spPr>
            <p:txBody>
              <a:bodyPr wrap="none" lIns="0" tIns="0" rIns="0" bIns="0" rtlCol="0" anchor="t"/>
              <a:lstStyle/>
              <a:p>
                <a:pPr algn="l" latinLnBrk="1">
                  <a:lnSpc>
                    <a:spcPts val="4400"/>
                  </a:lnSpc>
                </a:pPr>
                <a:r>
                  <a:rPr lang="en-US" altLang="zh-CN" sz="2400" b="1" i="0" dirty="0">
                    <a:solidFill>
                      <a:srgbClr val="000000"/>
                    </a:solidFill>
                    <a:latin typeface="Times New Roman" panose="02020603050405020304" pitchFamily="34" charset="0"/>
                    <a:ea typeface="微软雅黑" panose="020B0503020204020204" pitchFamily="34" charset="-122"/>
                    <a:cs typeface="Times New Roman" panose="02020603050405020304" pitchFamily="34" charset="-120"/>
                  </a:rPr>
                  <a:t>A.</a:t>
                </a:r>
                <a:r>
                  <a:rPr lang="en-US" altLang="zh-CN" sz="2400" b="1" i="0" dirty="0">
                    <a:solidFill>
                      <a:srgbClr val="000000"/>
                    </a:solidFill>
                    <a:latin typeface="宋体" panose="02010600030101010101" pitchFamily="2" charset="-122"/>
                    <a:ea typeface="宋体" panose="02010600030101010101" pitchFamily="2" charset="-122"/>
                    <a:cs typeface="宋体" panose="02010600030101010101" pitchFamily="34" charset="-120"/>
                  </a:rPr>
                  <a:t> </a:t>
                </a:r>
                <a:r>
                  <a:rPr lang="en-US" altLang="zh-CN" sz="2400" b="0" i="0" dirty="0">
                    <a:solidFill>
                      <a:srgbClr val="000000"/>
                    </a:solidFill>
                    <a:latin typeface="Times New Roman" panose="02020603050405020304" pitchFamily="34" charset="0"/>
                    <a:ea typeface="微软雅黑" panose="020B0503020204020204" pitchFamily="34" charset="-122"/>
                    <a:cs typeface="Times New Roman" panose="02020603050405020304" pitchFamily="34" charset="-120"/>
                  </a:rPr>
                  <a:t>该游客骑行自行车与骑行电动车的路程相等</a:t>
                </a:r>
                <a:endParaRPr lang="en-US" altLang="zh-CN" sz="2400" dirty="0"/>
              </a:p>
              <a:p>
                <a:pPr latinLnBrk="1">
                  <a:lnSpc>
                    <a:spcPts val="4400"/>
                  </a:lnSpc>
                </a:pPr>
                <a:r>
                  <a:rPr lang="en-US" altLang="zh-CN" sz="2400" b="1" i="0">
                    <a:solidFill>
                      <a:srgbClr val="000000"/>
                    </a:solidFill>
                    <a:latin typeface="Times New Roman" panose="02020603050405020304" pitchFamily="34" charset="0"/>
                    <a:ea typeface="微软雅黑" panose="020B0503020204020204" pitchFamily="34" charset="-122"/>
                    <a:cs typeface="Times New Roman" panose="02020603050405020304" pitchFamily="34" charset="-120"/>
                  </a:rPr>
                  <a:t>B</a:t>
                </a:r>
                <a:r>
                  <a:rPr lang="en-US" altLang="zh-CN" sz="2400" b="1" i="0" dirty="0">
                    <a:solidFill>
                      <a:srgbClr val="000000"/>
                    </a:solidFill>
                    <a:latin typeface="Times New Roman" panose="02020603050405020304" pitchFamily="34" charset="0"/>
                    <a:ea typeface="微软雅黑" panose="020B0503020204020204" pitchFamily="34" charset="-122"/>
                    <a:cs typeface="Times New Roman" panose="02020603050405020304" pitchFamily="34" charset="-120"/>
                  </a:rPr>
                  <a:t>.</a:t>
                </a:r>
                <a:r>
                  <a:rPr lang="en-US" altLang="zh-CN" sz="2400" b="1" i="0" dirty="0">
                    <a:solidFill>
                      <a:srgbClr val="000000"/>
                    </a:solidFill>
                    <a:latin typeface="宋体" panose="02010600030101010101" pitchFamily="2" charset="-122"/>
                    <a:ea typeface="宋体" panose="02010600030101010101" pitchFamily="2" charset="-122"/>
                    <a:cs typeface="宋体" panose="02010600030101010101" pitchFamily="34" charset="-120"/>
                  </a:rPr>
                  <a:t> </a:t>
                </a:r>
                <a:r>
                  <a:rPr lang="en-US" altLang="zh-CN" sz="2400" b="0" i="0" dirty="0">
                    <a:solidFill>
                      <a:srgbClr val="000000"/>
                    </a:solidFill>
                    <a:latin typeface="Times New Roman" panose="02020603050405020304" pitchFamily="34" charset="0"/>
                    <a:ea typeface="微软雅黑" panose="020B0503020204020204" pitchFamily="34" charset="-122"/>
                    <a:cs typeface="Times New Roman" panose="02020603050405020304" pitchFamily="34" charset="-120"/>
                  </a:rPr>
                  <a:t>该游客骑行自行车与骑行电动车的位移相等</a:t>
                </a:r>
                <a:endParaRPr lang="en-US" altLang="zh-CN" sz="2400" dirty="0"/>
              </a:p>
              <a:p>
                <a:pPr latinLnBrk="1">
                  <a:lnSpc>
                    <a:spcPts val="4400"/>
                  </a:lnSpc>
                </a:pPr>
                <a:r>
                  <a:rPr lang="en-US" altLang="zh-CN" sz="2400" b="1" i="0">
                    <a:solidFill>
                      <a:srgbClr val="000000"/>
                    </a:solidFill>
                    <a:latin typeface="Times New Roman" panose="02020603050405020304" pitchFamily="34" charset="0"/>
                    <a:ea typeface="微软雅黑" panose="020B0503020204020204" pitchFamily="34" charset="-122"/>
                    <a:cs typeface="Times New Roman" panose="02020603050405020304" pitchFamily="34" charset="-120"/>
                  </a:rPr>
                  <a:t>C</a:t>
                </a:r>
                <a:r>
                  <a:rPr lang="en-US" altLang="zh-CN" sz="2400" b="1" i="0" dirty="0">
                    <a:solidFill>
                      <a:srgbClr val="000000"/>
                    </a:solidFill>
                    <a:latin typeface="Times New Roman" panose="02020603050405020304" pitchFamily="34" charset="0"/>
                    <a:ea typeface="微软雅黑" panose="020B0503020204020204" pitchFamily="34" charset="-122"/>
                    <a:cs typeface="Times New Roman" panose="02020603050405020304" pitchFamily="34" charset="-120"/>
                  </a:rPr>
                  <a:t>.</a:t>
                </a:r>
                <a:r>
                  <a:rPr lang="en-US" altLang="zh-CN" sz="2400" b="1" i="0" dirty="0">
                    <a:solidFill>
                      <a:srgbClr val="000000"/>
                    </a:solidFill>
                    <a:latin typeface="宋体" panose="02010600030101010101" pitchFamily="2" charset="-122"/>
                    <a:ea typeface="宋体" panose="02010600030101010101" pitchFamily="2" charset="-122"/>
                    <a:cs typeface="宋体" panose="02010600030101010101" pitchFamily="34" charset="-120"/>
                  </a:rPr>
                  <a:t> </a:t>
                </a:r>
                <a:r>
                  <a:rPr lang="en-US" altLang="zh-CN" sz="2400" b="0" i="0" dirty="0">
                    <a:solidFill>
                      <a:srgbClr val="000000"/>
                    </a:solidFill>
                    <a:latin typeface="Times New Roman" panose="02020603050405020304" pitchFamily="34" charset="0"/>
                    <a:ea typeface="微软雅黑" panose="020B0503020204020204" pitchFamily="34" charset="-122"/>
                    <a:cs typeface="Times New Roman" panose="02020603050405020304" pitchFamily="34" charset="-120"/>
                  </a:rPr>
                  <a:t>该游客骑行自行车的平均速率约为</a:t>
                </a:r>
                <a14:m>
                  <m:oMath xmlns:m="http://schemas.openxmlformats.org/officeDocument/2006/math">
                    <m:r>
                      <a:rPr lang="en-US" altLang="zh-CN" sz="2400" b="0" i="0" dirty="0">
                        <a:solidFill>
                          <a:srgbClr val="000000"/>
                        </a:solidFill>
                        <a:latin typeface="Cambria Math" panose="02040503050406030204" pitchFamily="18" charset="0"/>
                        <a:ea typeface="微软雅黑" panose="020B0503020204020204" pitchFamily="34" charset="-122"/>
                        <a:cs typeface="Times New Roman" panose="02020603050405020304" pitchFamily="34" charset="-120"/>
                      </a:rPr>
                      <m:t>3</m:t>
                    </m:r>
                    <m:r>
                      <a:rPr lang="en-US" altLang="zh-CN" sz="2400" b="0" i="0" dirty="0">
                        <a:solidFill>
                          <a:srgbClr val="000000"/>
                        </a:solidFill>
                        <a:latin typeface="Cambria Math" panose="02040503050406030204" pitchFamily="18" charset="0"/>
                        <a:ea typeface="微软雅黑" panose="020B0503020204020204" pitchFamily="34" charset="-122"/>
                        <a:cs typeface="Times New Roman" panose="02020603050405020304" pitchFamily="34" charset="-120"/>
                      </a:rPr>
                      <m:t> </m:t>
                    </m:r>
                    <m:r>
                      <m:rPr>
                        <m:sty m:val="p"/>
                      </m:rPr>
                      <a:rPr lang="en-US" altLang="zh-CN" sz="2400" b="0" i="0" dirty="0">
                        <a:solidFill>
                          <a:srgbClr val="000000"/>
                        </a:solidFill>
                        <a:latin typeface="Cambria Math" panose="02040503050406030204" pitchFamily="18" charset="0"/>
                        <a:ea typeface="微软雅黑" panose="020B0503020204020204" pitchFamily="34" charset="-122"/>
                        <a:cs typeface="Times New Roman" panose="02020603050405020304" pitchFamily="34" charset="-120"/>
                      </a:rPr>
                      <m:t>m</m:t>
                    </m:r>
                    <m:r>
                      <a:rPr lang="en-US" altLang="zh-CN" sz="2400" b="0" i="0" dirty="0">
                        <a:solidFill>
                          <a:srgbClr val="000000"/>
                        </a:solidFill>
                        <a:latin typeface="Cambria Math" panose="02040503050406030204" pitchFamily="18" charset="0"/>
                        <a:ea typeface="微软雅黑" panose="020B0503020204020204" pitchFamily="34" charset="-122"/>
                        <a:cs typeface="Times New Roman" panose="02020603050405020304" pitchFamily="34" charset="-120"/>
                      </a:rPr>
                      <m:t>/</m:t>
                    </m:r>
                    <m:r>
                      <m:rPr>
                        <m:sty m:val="p"/>
                      </m:rPr>
                      <a:rPr lang="en-US" altLang="zh-CN" sz="2400" b="0" i="0" dirty="0">
                        <a:solidFill>
                          <a:srgbClr val="000000"/>
                        </a:solidFill>
                        <a:latin typeface="Cambria Math" panose="02040503050406030204" pitchFamily="18" charset="0"/>
                        <a:ea typeface="微软雅黑" panose="020B0503020204020204" pitchFamily="34" charset="-122"/>
                        <a:cs typeface="Times New Roman" panose="02020603050405020304" pitchFamily="34" charset="-120"/>
                      </a:rPr>
                      <m:t>s</m:t>
                    </m:r>
                  </m:oMath>
                </a14:m>
                <a:r>
                  <a:rPr lang="en-US" altLang="zh-CN" sz="100" b="0" i="0" kern="0" spc="-99900" dirty="0">
                    <a:solidFill>
                      <a:srgbClr val="FFFFFF"/>
                    </a:solidFill>
                    <a:latin typeface="Times New Roman" panose="02020603050405020304" pitchFamily="34" charset="0"/>
                    <a:ea typeface="微软雅黑" panose="020B0503020204020204" pitchFamily="34" charset="-122"/>
                    <a:cs typeface="Times New Roman" panose="02020603050405020304" pitchFamily="34" charset="-120"/>
                  </a:rPr>
                  <a:t> </a:t>
                </a:r>
                <a:endParaRPr lang="en-US" altLang="zh-CN" sz="2400" dirty="0"/>
              </a:p>
              <a:p>
                <a:pPr latinLnBrk="1">
                  <a:lnSpc>
                    <a:spcPts val="4200"/>
                  </a:lnSpc>
                </a:pPr>
                <a:r>
                  <a:rPr lang="en-US" altLang="zh-CN" sz="2400" b="1" i="0">
                    <a:solidFill>
                      <a:srgbClr val="000000"/>
                    </a:solidFill>
                    <a:latin typeface="Times New Roman" panose="02020603050405020304" pitchFamily="34" charset="0"/>
                    <a:ea typeface="微软雅黑" panose="020B0503020204020204" pitchFamily="34" charset="-122"/>
                    <a:cs typeface="Times New Roman" panose="02020603050405020304" pitchFamily="34" charset="-120"/>
                  </a:rPr>
                  <a:t>D</a:t>
                </a:r>
                <a:r>
                  <a:rPr lang="en-US" altLang="zh-CN" sz="2400" b="1" i="0" dirty="0">
                    <a:solidFill>
                      <a:srgbClr val="000000"/>
                    </a:solidFill>
                    <a:latin typeface="Times New Roman" panose="02020603050405020304" pitchFamily="34" charset="0"/>
                    <a:ea typeface="微软雅黑" panose="020B0503020204020204" pitchFamily="34" charset="-122"/>
                    <a:cs typeface="Times New Roman" panose="02020603050405020304" pitchFamily="34" charset="-120"/>
                  </a:rPr>
                  <a:t>.</a:t>
                </a:r>
                <a:r>
                  <a:rPr lang="en-US" altLang="zh-CN" sz="2400" b="1" i="0" dirty="0">
                    <a:solidFill>
                      <a:srgbClr val="000000"/>
                    </a:solidFill>
                    <a:latin typeface="宋体" panose="02010600030101010101" pitchFamily="2" charset="-122"/>
                    <a:ea typeface="宋体" panose="02010600030101010101" pitchFamily="2" charset="-122"/>
                    <a:cs typeface="宋体" panose="02010600030101010101" pitchFamily="34" charset="-120"/>
                  </a:rPr>
                  <a:t> </a:t>
                </a:r>
                <a:r>
                  <a:rPr lang="en-US" altLang="zh-CN" sz="2400" b="0" i="0" dirty="0">
                    <a:solidFill>
                      <a:srgbClr val="000000"/>
                    </a:solidFill>
                    <a:latin typeface="Times New Roman" panose="02020603050405020304" pitchFamily="34" charset="0"/>
                    <a:ea typeface="微软雅黑" panose="020B0503020204020204" pitchFamily="34" charset="-122"/>
                    <a:cs typeface="Times New Roman" panose="02020603050405020304" pitchFamily="34" charset="-120"/>
                  </a:rPr>
                  <a:t>该游客骑行电动车的平均速度大小约为</a:t>
                </a:r>
                <a14:m>
                  <m:oMath xmlns:m="http://schemas.openxmlformats.org/officeDocument/2006/math">
                    <m:r>
                      <a:rPr lang="en-US" altLang="zh-CN" sz="2400" b="0" i="0" dirty="0">
                        <a:solidFill>
                          <a:srgbClr val="000000"/>
                        </a:solidFill>
                        <a:latin typeface="Cambria Math" panose="02040503050406030204" pitchFamily="18" charset="0"/>
                        <a:ea typeface="微软雅黑" panose="020B0503020204020204" pitchFamily="34" charset="-122"/>
                        <a:cs typeface="Times New Roman" panose="02020603050405020304" pitchFamily="34" charset="-120"/>
                      </a:rPr>
                      <m:t>3</m:t>
                    </m:r>
                    <m:r>
                      <a:rPr lang="en-US" altLang="zh-CN" sz="2400" b="0" i="0" dirty="0">
                        <a:solidFill>
                          <a:srgbClr val="000000"/>
                        </a:solidFill>
                        <a:latin typeface="Cambria Math" panose="02040503050406030204" pitchFamily="18" charset="0"/>
                        <a:ea typeface="微软雅黑" panose="020B0503020204020204" pitchFamily="34" charset="-122"/>
                        <a:cs typeface="Times New Roman" panose="02020603050405020304" pitchFamily="34" charset="-120"/>
                      </a:rPr>
                      <m:t> </m:t>
                    </m:r>
                    <m:r>
                      <m:rPr>
                        <m:sty m:val="p"/>
                      </m:rPr>
                      <a:rPr lang="en-US" altLang="zh-CN" sz="2400" b="0" i="0" dirty="0">
                        <a:solidFill>
                          <a:srgbClr val="000000"/>
                        </a:solidFill>
                        <a:latin typeface="Cambria Math" panose="02040503050406030204" pitchFamily="18" charset="0"/>
                        <a:ea typeface="微软雅黑" panose="020B0503020204020204" pitchFamily="34" charset="-122"/>
                        <a:cs typeface="Times New Roman" panose="02020603050405020304" pitchFamily="34" charset="-120"/>
                      </a:rPr>
                      <m:t>m</m:t>
                    </m:r>
                    <m:r>
                      <a:rPr lang="en-US" altLang="zh-CN" sz="2400" b="0" i="0" dirty="0">
                        <a:solidFill>
                          <a:srgbClr val="000000"/>
                        </a:solidFill>
                        <a:latin typeface="Cambria Math" panose="02040503050406030204" pitchFamily="18" charset="0"/>
                        <a:ea typeface="微软雅黑" panose="020B0503020204020204" pitchFamily="34" charset="-122"/>
                        <a:cs typeface="Times New Roman" panose="02020603050405020304" pitchFamily="34" charset="-120"/>
                      </a:rPr>
                      <m:t>/</m:t>
                    </m:r>
                    <m:r>
                      <m:rPr>
                        <m:sty m:val="p"/>
                      </m:rPr>
                      <a:rPr lang="en-US" altLang="zh-CN" sz="2400" b="0" i="0" dirty="0">
                        <a:solidFill>
                          <a:srgbClr val="000000"/>
                        </a:solidFill>
                        <a:latin typeface="Cambria Math" panose="02040503050406030204" pitchFamily="18" charset="0"/>
                        <a:ea typeface="微软雅黑" panose="020B0503020204020204" pitchFamily="34" charset="-122"/>
                        <a:cs typeface="Times New Roman" panose="02020603050405020304" pitchFamily="34" charset="-120"/>
                      </a:rPr>
                      <m:t>s</m:t>
                    </m:r>
                  </m:oMath>
                </a14:m>
                <a:r>
                  <a:rPr lang="en-US" altLang="zh-CN" sz="100" b="0" i="0" kern="0" spc="-99900" dirty="0">
                    <a:solidFill>
                      <a:srgbClr val="FFFFFF"/>
                    </a:solidFill>
                    <a:latin typeface="Times New Roman" panose="02020603050405020304" pitchFamily="34" charset="0"/>
                    <a:ea typeface="微软雅黑" panose="020B0503020204020204" pitchFamily="34" charset="-122"/>
                    <a:cs typeface="Times New Roman" panose="02020603050405020304" pitchFamily="34" charset="-120"/>
                  </a:rPr>
                  <a:t> </a:t>
                </a:r>
                <a:endParaRPr lang="en-US" altLang="zh-CN" sz="2400" dirty="0"/>
              </a:p>
            </p:txBody>
          </p:sp>
        </mc:Choice>
        <mc:Fallback>
          <p:sp>
            <p:nvSpPr>
              <p:cNvPr id="4" name="QC_5_BD.49_2#8169ac1cc.choices?pid=8a5cf0f82&amp;color=0,0,0&amp;vtp=1&amp;bbb=1"/>
              <p:cNvSpPr>
                <a:spLocks noRot="1" noChangeAspect="1" noMove="1" noResize="1" noEditPoints="1" noAdjustHandles="1" noChangeArrowheads="1" noChangeShapeType="1" noTextEdit="1"/>
              </p:cNvSpPr>
              <p:nvPr/>
            </p:nvSpPr>
            <p:spPr>
              <a:xfrm>
                <a:off x="612648" y="2626711"/>
                <a:ext cx="10963656" cy="2145030"/>
              </a:xfrm>
              <a:prstGeom prst="rect">
                <a:avLst/>
              </a:prstGeom>
              <a:blipFill rotWithShape="1">
                <a:blip r:embed="rId2"/>
                <a:stretch>
                  <a:fillRect l="-5" t="-16" r="2" b="-3003"/>
                </a:stretch>
              </a:blipFill>
            </p:spPr>
            <p:txBody>
              <a:bodyPr/>
              <a:lstStyle/>
              <a:p>
                <a:r>
                  <a:rPr lang="zh-CN" altLang="en-US">
                    <a:noFill/>
                  </a:rPr>
                  <a:t> </a:t>
                </a:r>
              </a:p>
            </p:txBody>
          </p:sp>
        </mc:Fallback>
      </mc:AlternateContent>
    </p:spTree>
  </p:cSld>
  <p:clrMapOvr>
    <a:masterClrMapping/>
  </p:clrMapOvr>
  <p:transition>
    <p:split dir="in"/>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
                                            <p:bg/>
                                          </p:spTgt>
                                        </p:tgtEl>
                                        <p:attrNameLst>
                                          <p:attrName>style.visibility</p:attrName>
                                        </p:attrNameLst>
                                      </p:cBhvr>
                                      <p:to>
                                        <p:strVal val="visible"/>
                                      </p:to>
                                    </p:set>
                                    <p:animEffect transition="in" filter="wipe(left)">
                                      <p:cBhvr>
                                        <p:cTn id="7" dur="500"/>
                                        <p:tgtEl>
                                          <p:spTgt spid="3">
                                            <p:bg/>
                                          </p:spTgt>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3">
                                            <p:txEl>
                                              <p:pRg st="0" end="0"/>
                                            </p:txEl>
                                          </p:spTgt>
                                        </p:tgtEl>
                                        <p:attrNameLst>
                                          <p:attrName>style.visibility</p:attrName>
                                        </p:attrNameLst>
                                      </p:cBhvr>
                                      <p:to>
                                        <p:strVal val="visible"/>
                                      </p:to>
                                    </p:set>
                                    <p:animEffect transition="in" filter="wipe(left)">
                                      <p:cBhvr>
                                        <p:cTn id="10"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build="p"/>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mc:Choice xmlns:a14="http://schemas.microsoft.com/office/drawing/2010/main" Requires="a14">
          <p:sp>
            <p:nvSpPr>
              <p:cNvPr id="2" name="QC_5_AS.51_1#8169ac1cc?pid=8a5cf0f82&amp;color=0,0,0&amp;vtp=1&amp;bt=1&amp;bbb=1&amp;hb=1"/>
              <p:cNvSpPr/>
              <p:nvPr/>
            </p:nvSpPr>
            <p:spPr>
              <a:xfrm>
                <a:off x="612648" y="486000"/>
                <a:ext cx="10963656" cy="2273300"/>
              </a:xfrm>
              <a:prstGeom prst="rect">
                <a:avLst/>
              </a:prstGeom>
              <a:noFill/>
            </p:spPr>
            <p:txBody>
              <a:bodyPr wrap="none" lIns="0" tIns="0" rIns="0" bIns="0" rtlCol="0" anchor="t"/>
              <a:lstStyle/>
              <a:p>
                <a:pPr algn="l" latinLnBrk="1">
                  <a:lnSpc>
                    <a:spcPts val="4400"/>
                  </a:lnSpc>
                </a:pPr>
                <a:r>
                  <a:rPr lang="en-US" altLang="zh-CN" sz="2400" b="1" i="0" dirty="0">
                    <a:solidFill>
                      <a:srgbClr val="FF0000"/>
                    </a:solidFill>
                    <a:latin typeface="Times New Roman" panose="02020603050405020304" pitchFamily="34" charset="0"/>
                    <a:ea typeface="微软雅黑" panose="020B0503020204020204" pitchFamily="34" charset="-122"/>
                    <a:cs typeface="Times New Roman" panose="02020603050405020304" pitchFamily="34" charset="-120"/>
                  </a:rPr>
                  <a:t>[解析]</a:t>
                </a:r>
                <a:r>
                  <a:rPr lang="en-US" altLang="zh-CN" sz="2400" b="1" i="0" dirty="0">
                    <a:solidFill>
                      <a:srgbClr val="FF0000"/>
                    </a:solidFill>
                    <a:latin typeface="宋体" panose="02010600030101010101" pitchFamily="2" charset="-122"/>
                    <a:ea typeface="宋体" panose="02010600030101010101" pitchFamily="2" charset="-122"/>
                    <a:cs typeface="宋体" panose="02010600030101010101" pitchFamily="34" charset="-120"/>
                  </a:rPr>
                  <a:t> </a:t>
                </a:r>
                <a:r>
                  <a:rPr lang="en-US" altLang="zh-CN" sz="2400" b="0" i="0" dirty="0">
                    <a:solidFill>
                      <a:srgbClr val="FF0000"/>
                    </a:solidFill>
                    <a:latin typeface="Times New Roman" panose="02020603050405020304" pitchFamily="34" charset="0"/>
                    <a:ea typeface="微软雅黑" panose="020B0503020204020204" pitchFamily="34" charset="-122"/>
                    <a:cs typeface="Times New Roman" panose="02020603050405020304" pitchFamily="34" charset="-120"/>
                  </a:rPr>
                  <a:t>由题意可知该游客骑行自行车与骑行电动车的路程都等于3.5公里，故</a:t>
                </a:r>
                <a:r>
                  <a:rPr lang="en-US" altLang="zh-CN" sz="2400" b="0" i="0">
                    <a:solidFill>
                      <a:srgbClr val="FF0000"/>
                    </a:solidFill>
                    <a:latin typeface="Times New Roman" panose="02020603050405020304" pitchFamily="34" charset="0"/>
                    <a:ea typeface="微软雅黑" panose="020B0503020204020204" pitchFamily="34" charset="-122"/>
                    <a:cs typeface="Times New Roman" panose="02020603050405020304" pitchFamily="34" charset="-120"/>
                  </a:rPr>
                  <a:t>A正</a:t>
                </a:r>
                <a:endParaRPr lang="en-US" altLang="zh-CN" sz="2400" b="0" i="0">
                  <a:solidFill>
                    <a:srgbClr val="FF0000"/>
                  </a:solidFill>
                  <a:latin typeface="Times New Roman" panose="02020603050405020304" pitchFamily="34" charset="0"/>
                  <a:ea typeface="微软雅黑" panose="020B0503020204020204" pitchFamily="34" charset="-122"/>
                  <a:cs typeface="Times New Roman" panose="02020603050405020304" pitchFamily="34" charset="-120"/>
                </a:endParaRPr>
              </a:p>
              <a:p>
                <a:pPr latinLnBrk="1">
                  <a:lnSpc>
                    <a:spcPts val="4400"/>
                  </a:lnSpc>
                </a:pPr>
                <a:r>
                  <a:rPr lang="en-US" altLang="zh-CN" sz="2400" b="0" i="0">
                    <a:solidFill>
                      <a:srgbClr val="FF0000"/>
                    </a:solidFill>
                    <a:latin typeface="Times New Roman" panose="02020603050405020304" pitchFamily="34" charset="0"/>
                    <a:ea typeface="微软雅黑" panose="020B0503020204020204" pitchFamily="34" charset="-122"/>
                    <a:cs typeface="Times New Roman" panose="02020603050405020304" pitchFamily="34" charset="-120"/>
                  </a:rPr>
                  <a:t>确</a:t>
                </a:r>
                <a:r>
                  <a:rPr lang="en-US" altLang="zh-CN" sz="2400" b="0" i="0" dirty="0">
                    <a:solidFill>
                      <a:srgbClr val="FF0000"/>
                    </a:solidFill>
                    <a:latin typeface="Times New Roman" panose="02020603050405020304" pitchFamily="34" charset="0"/>
                    <a:ea typeface="微软雅黑" panose="020B0503020204020204" pitchFamily="34" charset="-122"/>
                    <a:cs typeface="Times New Roman" panose="02020603050405020304" pitchFamily="34" charset="-120"/>
                  </a:rPr>
                  <a:t>；因为两种情况下起点和终点位置均相同</a:t>
                </a:r>
                <a:r>
                  <a:rPr lang="en-US" altLang="zh-CN" sz="2400" b="0" i="0">
                    <a:solidFill>
                      <a:srgbClr val="FF0000"/>
                    </a:solidFill>
                    <a:latin typeface="Times New Roman" panose="02020603050405020304" pitchFamily="34" charset="0"/>
                    <a:ea typeface="微软雅黑" panose="020B0503020204020204" pitchFamily="34" charset="-122"/>
                    <a:cs typeface="Times New Roman" panose="02020603050405020304" pitchFamily="34" charset="-120"/>
                  </a:rPr>
                  <a:t>，所以该游客骑行自行车与骑行电动</a:t>
                </a:r>
                <a:endParaRPr lang="en-US" altLang="zh-CN" sz="2400" b="0" i="0">
                  <a:solidFill>
                    <a:srgbClr val="FF0000"/>
                  </a:solidFill>
                  <a:latin typeface="Times New Roman" panose="02020603050405020304" pitchFamily="34" charset="0"/>
                  <a:ea typeface="微软雅黑" panose="020B0503020204020204" pitchFamily="34" charset="-122"/>
                  <a:cs typeface="Times New Roman" panose="02020603050405020304" pitchFamily="34" charset="-120"/>
                </a:endParaRPr>
              </a:p>
              <a:p>
                <a:pPr latinLnBrk="1">
                  <a:lnSpc>
                    <a:spcPts val="4700"/>
                  </a:lnSpc>
                </a:pPr>
                <a:r>
                  <a:rPr lang="en-US" altLang="zh-CN" sz="2400" b="0" i="0">
                    <a:solidFill>
                      <a:srgbClr val="FF0000"/>
                    </a:solidFill>
                    <a:latin typeface="Times New Roman" panose="02020603050405020304" pitchFamily="34" charset="0"/>
                    <a:ea typeface="微软雅黑" panose="020B0503020204020204" pitchFamily="34" charset="-122"/>
                    <a:cs typeface="Times New Roman" panose="02020603050405020304" pitchFamily="34" charset="-120"/>
                  </a:rPr>
                  <a:t>车的位移相等</a:t>
                </a:r>
                <a:r>
                  <a:rPr lang="en-US" altLang="zh-CN" sz="2400" b="0" i="0" dirty="0">
                    <a:solidFill>
                      <a:srgbClr val="FF0000"/>
                    </a:solidFill>
                    <a:latin typeface="Times New Roman" panose="02020603050405020304" pitchFamily="34" charset="0"/>
                    <a:ea typeface="微软雅黑" panose="020B0503020204020204" pitchFamily="34" charset="-122"/>
                    <a:cs typeface="Times New Roman" panose="02020603050405020304" pitchFamily="34" charset="-120"/>
                  </a:rPr>
                  <a:t>，故B正确；该游客骑行自行车的平均速率</a:t>
                </a:r>
                <a14:m>
                  <m:oMath xmlns:m="http://schemas.openxmlformats.org/officeDocument/2006/math">
                    <m:r>
                      <a:rPr lang="en-US" altLang="zh-CN" sz="2400" b="0" i="0" dirty="0">
                        <a:solidFill>
                          <a:srgbClr val="FF0000"/>
                        </a:solidFill>
                        <a:latin typeface="Cambria Math" panose="02040503050406030204" pitchFamily="18" charset="0"/>
                        <a:ea typeface="微软雅黑" panose="020B0503020204020204" pitchFamily="34" charset="-122"/>
                        <a:cs typeface="Times New Roman" panose="02020603050405020304" pitchFamily="34" charset="-120"/>
                      </a:rPr>
                      <m:t>𝑣</m:t>
                    </m:r>
                    <m:r>
                      <a:rPr lang="en-US" altLang="zh-CN" sz="2400" b="0" i="0" dirty="0">
                        <a:solidFill>
                          <a:srgbClr val="FF0000"/>
                        </a:solidFill>
                        <a:latin typeface="Cambria Math" panose="02040503050406030204" pitchFamily="18" charset="0"/>
                        <a:ea typeface="微软雅黑" panose="020B0503020204020204" pitchFamily="34" charset="-122"/>
                        <a:cs typeface="Times New Roman" panose="02020603050405020304" pitchFamily="34" charset="-120"/>
                      </a:rPr>
                      <m:t>=</m:t>
                    </m:r>
                    <m:f>
                      <m:fPr>
                        <m:ctrlPr>
                          <a:rPr lang="en-US" altLang="zh-CN" sz="2400" b="0" i="1" dirty="0">
                            <a:solidFill>
                              <a:srgbClr val="FF0000"/>
                            </a:solidFill>
                            <a:latin typeface="Cambria Math" panose="02040503050406030204" pitchFamily="18" charset="0"/>
                            <a:ea typeface="微软雅黑" panose="020B0503020204020204" pitchFamily="34" charset="-122"/>
                            <a:cs typeface="Times New Roman" panose="02020603050405020304" pitchFamily="34" charset="-120"/>
                          </a:rPr>
                        </m:ctrlPr>
                      </m:fPr>
                      <m:num>
                        <m:r>
                          <a:rPr lang="en-US" altLang="zh-CN" sz="2400" b="0" i="0" dirty="0">
                            <a:solidFill>
                              <a:srgbClr val="FF0000"/>
                            </a:solidFill>
                            <a:latin typeface="Cambria Math" panose="02040503050406030204" pitchFamily="18" charset="0"/>
                            <a:ea typeface="微软雅黑" panose="020B0503020204020204" pitchFamily="34" charset="-122"/>
                            <a:cs typeface="Times New Roman" panose="02020603050405020304" pitchFamily="34" charset="-120"/>
                          </a:rPr>
                          <m:t>𝑠</m:t>
                        </m:r>
                      </m:num>
                      <m:den>
                        <m:sSub>
                          <m:sSubPr>
                            <m:ctrlPr>
                              <a:rPr lang="en-US" altLang="zh-CN" sz="2400" b="0" i="1" dirty="0">
                                <a:solidFill>
                                  <a:srgbClr val="FF0000"/>
                                </a:solidFill>
                                <a:latin typeface="Cambria Math" panose="02040503050406030204" pitchFamily="18" charset="0"/>
                                <a:ea typeface="微软雅黑" panose="020B0503020204020204" pitchFamily="34" charset="-122"/>
                                <a:cs typeface="Times New Roman" panose="02020603050405020304" pitchFamily="34" charset="-120"/>
                              </a:rPr>
                            </m:ctrlPr>
                          </m:sSubPr>
                          <m:e>
                            <m:r>
                              <a:rPr lang="en-US" altLang="zh-CN" sz="2400" b="0" i="0" dirty="0">
                                <a:solidFill>
                                  <a:srgbClr val="FF0000"/>
                                </a:solidFill>
                                <a:latin typeface="Cambria Math" panose="02040503050406030204" pitchFamily="18" charset="0"/>
                                <a:ea typeface="微软雅黑" panose="020B0503020204020204" pitchFamily="34" charset="-122"/>
                                <a:cs typeface="Times New Roman" panose="02020603050405020304" pitchFamily="34" charset="-120"/>
                              </a:rPr>
                              <m:t>𝑡</m:t>
                            </m:r>
                          </m:e>
                          <m:sub>
                            <m:r>
                              <a:rPr lang="en-US" altLang="zh-CN" sz="2400" b="0" i="0" dirty="0">
                                <a:solidFill>
                                  <a:srgbClr val="FF0000"/>
                                </a:solidFill>
                                <a:latin typeface="Cambria Math" panose="02040503050406030204" pitchFamily="18" charset="0"/>
                                <a:ea typeface="微软雅黑" panose="020B0503020204020204" pitchFamily="34" charset="-122"/>
                                <a:cs typeface="Times New Roman" panose="02020603050405020304" pitchFamily="34" charset="-120"/>
                              </a:rPr>
                              <m:t>1</m:t>
                            </m:r>
                          </m:sub>
                        </m:sSub>
                      </m:den>
                    </m:f>
                    <m:r>
                      <a:rPr lang="en-US" altLang="zh-CN" sz="2400" b="0" i="0" dirty="0">
                        <a:solidFill>
                          <a:srgbClr val="FF0000"/>
                        </a:solidFill>
                        <a:latin typeface="Cambria Math" panose="02040503050406030204" pitchFamily="18" charset="0"/>
                        <a:ea typeface="微软雅黑" panose="020B0503020204020204" pitchFamily="34" charset="-122"/>
                        <a:cs typeface="Times New Roman" panose="02020603050405020304" pitchFamily="34" charset="-120"/>
                      </a:rPr>
                      <m:t>≈</m:t>
                    </m:r>
                    <m:r>
                      <a:rPr lang="en-US" altLang="zh-CN" sz="2400" b="0" i="0" dirty="0">
                        <a:solidFill>
                          <a:srgbClr val="FF0000"/>
                        </a:solidFill>
                        <a:latin typeface="Cambria Math" panose="02040503050406030204" pitchFamily="18" charset="0"/>
                        <a:ea typeface="微软雅黑" panose="020B0503020204020204" pitchFamily="34" charset="-122"/>
                        <a:cs typeface="Times New Roman" panose="02020603050405020304" pitchFamily="34" charset="-120"/>
                      </a:rPr>
                      <m:t>3</m:t>
                    </m:r>
                    <m:r>
                      <a:rPr lang="en-US" altLang="zh-CN" sz="2400" b="0" i="0" dirty="0">
                        <a:solidFill>
                          <a:srgbClr val="FF0000"/>
                        </a:solidFill>
                        <a:latin typeface="Cambria Math" panose="02040503050406030204" pitchFamily="18" charset="0"/>
                        <a:ea typeface="微软雅黑" panose="020B0503020204020204" pitchFamily="34" charset="-122"/>
                        <a:cs typeface="Times New Roman" panose="02020603050405020304" pitchFamily="34" charset="-120"/>
                      </a:rPr>
                      <m:t> </m:t>
                    </m:r>
                    <m:r>
                      <m:rPr>
                        <m:sty m:val="p"/>
                      </m:rPr>
                      <a:rPr lang="en-US" altLang="zh-CN" sz="2400" b="0" i="0" dirty="0">
                        <a:solidFill>
                          <a:srgbClr val="FF0000"/>
                        </a:solidFill>
                        <a:latin typeface="Cambria Math" panose="02040503050406030204" pitchFamily="18" charset="0"/>
                        <a:ea typeface="微软雅黑" panose="020B0503020204020204" pitchFamily="34" charset="-122"/>
                        <a:cs typeface="Times New Roman" panose="02020603050405020304" pitchFamily="34" charset="-120"/>
                      </a:rPr>
                      <m:t>m</m:t>
                    </m:r>
                    <m:r>
                      <a:rPr lang="en-US" altLang="zh-CN" sz="2400" b="0" i="0" dirty="0">
                        <a:solidFill>
                          <a:srgbClr val="FF0000"/>
                        </a:solidFill>
                        <a:latin typeface="Cambria Math" panose="02040503050406030204" pitchFamily="18" charset="0"/>
                        <a:ea typeface="微软雅黑" panose="020B0503020204020204" pitchFamily="34" charset="-122"/>
                        <a:cs typeface="Times New Roman" panose="02020603050405020304" pitchFamily="34" charset="-120"/>
                      </a:rPr>
                      <m:t>/</m:t>
                    </m:r>
                    <m:r>
                      <m:rPr>
                        <m:sty m:val="p"/>
                      </m:rPr>
                      <a:rPr lang="en-US" altLang="zh-CN" sz="2400" b="0" i="0" dirty="0">
                        <a:solidFill>
                          <a:srgbClr val="FF0000"/>
                        </a:solidFill>
                        <a:latin typeface="Cambria Math" panose="02040503050406030204" pitchFamily="18" charset="0"/>
                        <a:ea typeface="微软雅黑" panose="020B0503020204020204" pitchFamily="34" charset="-122"/>
                        <a:cs typeface="Times New Roman" panose="02020603050405020304" pitchFamily="34" charset="-120"/>
                      </a:rPr>
                      <m:t>s</m:t>
                    </m:r>
                  </m:oMath>
                </a14:m>
                <a:r>
                  <a:rPr lang="en-US" altLang="zh-CN" sz="100" b="0" i="0" kern="0" spc="-99900" dirty="0">
                    <a:solidFill>
                      <a:srgbClr val="FFFFFF"/>
                    </a:solidFill>
                    <a:latin typeface="Times New Roman" panose="02020603050405020304" pitchFamily="34" charset="0"/>
                    <a:ea typeface="微软雅黑" panose="020B0503020204020204" pitchFamily="34" charset="-122"/>
                    <a:cs typeface="Times New Roman" panose="02020603050405020304" pitchFamily="34" charset="-120"/>
                  </a:rPr>
                  <a:t> </a:t>
                </a:r>
                <a:r>
                  <a:rPr lang="en-US" altLang="zh-CN" sz="2400" b="0" i="0" dirty="0">
                    <a:solidFill>
                      <a:srgbClr val="FF0000"/>
                    </a:solidFill>
                    <a:latin typeface="Times New Roman" panose="02020603050405020304" pitchFamily="34" charset="0"/>
                    <a:ea typeface="微软雅黑" panose="020B0503020204020204" pitchFamily="34" charset="-122"/>
                    <a:cs typeface="Times New Roman" panose="02020603050405020304" pitchFamily="34" charset="-120"/>
                  </a:rPr>
                  <a:t>，故C</a:t>
                </a:r>
                <a:r>
                  <a:rPr lang="en-US" altLang="zh-CN" sz="2400" b="0" i="0">
                    <a:solidFill>
                      <a:srgbClr val="FF0000"/>
                    </a:solidFill>
                    <a:latin typeface="Times New Roman" panose="02020603050405020304" pitchFamily="34" charset="0"/>
                    <a:ea typeface="微软雅黑" panose="020B0503020204020204" pitchFamily="34" charset="-122"/>
                    <a:cs typeface="Times New Roman" panose="02020603050405020304" pitchFamily="34" charset="-120"/>
                  </a:rPr>
                  <a:t>正确；</a:t>
                </a:r>
                <a:endParaRPr lang="en-US" altLang="zh-CN" sz="2400" b="0" i="0">
                  <a:solidFill>
                    <a:srgbClr val="FF0000"/>
                  </a:solidFill>
                  <a:latin typeface="Times New Roman" panose="02020603050405020304" pitchFamily="34" charset="0"/>
                  <a:ea typeface="微软雅黑" panose="020B0503020204020204" pitchFamily="34" charset="-122"/>
                  <a:cs typeface="Times New Roman" panose="02020603050405020304" pitchFamily="34" charset="-120"/>
                </a:endParaRPr>
              </a:p>
              <a:p>
                <a:pPr latinLnBrk="1">
                  <a:lnSpc>
                    <a:spcPts val="4400"/>
                  </a:lnSpc>
                </a:pPr>
                <a:r>
                  <a:rPr lang="en-US" altLang="zh-CN" sz="2400" b="0" i="0">
                    <a:solidFill>
                      <a:srgbClr val="FF0000"/>
                    </a:solidFill>
                    <a:latin typeface="Times New Roman" panose="02020603050405020304" pitchFamily="34" charset="0"/>
                    <a:ea typeface="微软雅黑" panose="020B0503020204020204" pitchFamily="34" charset="-122"/>
                    <a:cs typeface="Times New Roman" panose="02020603050405020304" pitchFamily="34" charset="-120"/>
                  </a:rPr>
                  <a:t>该游客骑行电动车的平均速度大小</a:t>
                </a:r>
                <a14:m>
                  <m:oMath xmlns:m="http://schemas.openxmlformats.org/officeDocument/2006/math">
                    <m:r>
                      <a:rPr lang="en-US" altLang="zh-CN" sz="2400" b="0" i="0" dirty="0">
                        <a:solidFill>
                          <a:srgbClr val="FF0000"/>
                        </a:solidFill>
                        <a:latin typeface="Cambria Math" panose="02040503050406030204" pitchFamily="18" charset="0"/>
                        <a:ea typeface="微软雅黑" panose="020B0503020204020204" pitchFamily="34" charset="-122"/>
                        <a:cs typeface="Times New Roman" panose="02020603050405020304" pitchFamily="34" charset="-120"/>
                      </a:rPr>
                      <m:t>𝑣</m:t>
                    </m:r>
                    <m:r>
                      <a:rPr lang="en-US" altLang="zh-CN" sz="2400" b="0" i="0" dirty="0">
                        <a:solidFill>
                          <a:srgbClr val="FF0000"/>
                        </a:solidFill>
                        <a:latin typeface="Cambria Math" panose="02040503050406030204" pitchFamily="18" charset="0"/>
                        <a:ea typeface="微软雅黑" panose="020B0503020204020204" pitchFamily="34" charset="-122"/>
                        <a:cs typeface="Times New Roman" panose="02020603050405020304" pitchFamily="34" charset="-120"/>
                      </a:rPr>
                      <m:t>′=</m:t>
                    </m:r>
                    <m:f>
                      <m:fPr>
                        <m:ctrlPr>
                          <a:rPr lang="en-US" altLang="zh-CN" sz="2400" b="0" i="1" dirty="0">
                            <a:solidFill>
                              <a:srgbClr val="FF0000"/>
                            </a:solidFill>
                            <a:latin typeface="Cambria Math" panose="02040503050406030204" pitchFamily="18" charset="0"/>
                            <a:ea typeface="微软雅黑" panose="020B0503020204020204" pitchFamily="34" charset="-122"/>
                            <a:cs typeface="Times New Roman" panose="02020603050405020304" pitchFamily="34" charset="-120"/>
                          </a:rPr>
                        </m:ctrlPr>
                      </m:fPr>
                      <m:num>
                        <m:r>
                          <a:rPr lang="en-US" altLang="zh-CN" sz="2400" b="0" i="0" dirty="0">
                            <a:solidFill>
                              <a:srgbClr val="FF0000"/>
                            </a:solidFill>
                            <a:latin typeface="Cambria Math" panose="02040503050406030204" pitchFamily="18" charset="0"/>
                            <a:ea typeface="微软雅黑" panose="020B0503020204020204" pitchFamily="34" charset="-122"/>
                            <a:cs typeface="Times New Roman" panose="02020603050405020304" pitchFamily="34" charset="-120"/>
                          </a:rPr>
                          <m:t>𝑥</m:t>
                        </m:r>
                      </m:num>
                      <m:den>
                        <m:sSub>
                          <m:sSubPr>
                            <m:ctrlPr>
                              <a:rPr lang="en-US" altLang="zh-CN" sz="2400" b="0" i="1" dirty="0">
                                <a:solidFill>
                                  <a:srgbClr val="FF0000"/>
                                </a:solidFill>
                                <a:latin typeface="Cambria Math" panose="02040503050406030204" pitchFamily="18" charset="0"/>
                                <a:ea typeface="微软雅黑" panose="020B0503020204020204" pitchFamily="34" charset="-122"/>
                                <a:cs typeface="Times New Roman" panose="02020603050405020304" pitchFamily="34" charset="-120"/>
                              </a:rPr>
                            </m:ctrlPr>
                          </m:sSubPr>
                          <m:e>
                            <m:r>
                              <a:rPr lang="en-US" altLang="zh-CN" sz="2400" b="0" i="0" dirty="0">
                                <a:solidFill>
                                  <a:srgbClr val="FF0000"/>
                                </a:solidFill>
                                <a:latin typeface="Cambria Math" panose="02040503050406030204" pitchFamily="18" charset="0"/>
                                <a:ea typeface="微软雅黑" panose="020B0503020204020204" pitchFamily="34" charset="-122"/>
                                <a:cs typeface="Times New Roman" panose="02020603050405020304" pitchFamily="34" charset="-120"/>
                              </a:rPr>
                              <m:t>𝑡</m:t>
                            </m:r>
                          </m:e>
                          <m:sub>
                            <m:r>
                              <a:rPr lang="en-US" altLang="zh-CN" sz="2400" b="0" i="0" dirty="0">
                                <a:solidFill>
                                  <a:srgbClr val="FF0000"/>
                                </a:solidFill>
                                <a:latin typeface="Cambria Math" panose="02040503050406030204" pitchFamily="18" charset="0"/>
                                <a:ea typeface="微软雅黑" panose="020B0503020204020204" pitchFamily="34" charset="-122"/>
                                <a:cs typeface="Times New Roman" panose="02020603050405020304" pitchFamily="34" charset="-120"/>
                              </a:rPr>
                              <m:t>2</m:t>
                            </m:r>
                          </m:sub>
                        </m:sSub>
                      </m:den>
                    </m:f>
                    <m:r>
                      <a:rPr lang="en-US" altLang="zh-CN" sz="2400" b="0" i="0" dirty="0">
                        <a:solidFill>
                          <a:srgbClr val="FF0000"/>
                        </a:solidFill>
                        <a:latin typeface="Cambria Math" panose="02040503050406030204" pitchFamily="18" charset="0"/>
                        <a:ea typeface="微软雅黑" panose="020B0503020204020204" pitchFamily="34" charset="-122"/>
                        <a:cs typeface="Times New Roman" panose="02020603050405020304" pitchFamily="34" charset="-120"/>
                      </a:rPr>
                      <m:t>≈</m:t>
                    </m:r>
                    <m:r>
                      <a:rPr lang="en-US" altLang="zh-CN" sz="2400" b="0" i="0" dirty="0">
                        <a:solidFill>
                          <a:srgbClr val="FF0000"/>
                        </a:solidFill>
                        <a:latin typeface="Cambria Math" panose="02040503050406030204" pitchFamily="18" charset="0"/>
                        <a:ea typeface="微软雅黑" panose="020B0503020204020204" pitchFamily="34" charset="-122"/>
                        <a:cs typeface="Times New Roman" panose="02020603050405020304" pitchFamily="34" charset="-120"/>
                      </a:rPr>
                      <m:t>2</m:t>
                    </m:r>
                    <m:r>
                      <a:rPr lang="en-US" altLang="zh-CN" sz="2400" b="0" i="0" dirty="0">
                        <a:solidFill>
                          <a:srgbClr val="FF0000"/>
                        </a:solidFill>
                        <a:latin typeface="Cambria Math" panose="02040503050406030204" pitchFamily="18" charset="0"/>
                        <a:ea typeface="微软雅黑" panose="020B0503020204020204" pitchFamily="34" charset="-122"/>
                        <a:cs typeface="Times New Roman" panose="02020603050405020304" pitchFamily="34" charset="-120"/>
                      </a:rPr>
                      <m:t>.</m:t>
                    </m:r>
                    <m:r>
                      <a:rPr lang="en-US" altLang="zh-CN" sz="2400" b="0" i="0" dirty="0">
                        <a:solidFill>
                          <a:srgbClr val="FF0000"/>
                        </a:solidFill>
                        <a:latin typeface="Cambria Math" panose="02040503050406030204" pitchFamily="18" charset="0"/>
                        <a:ea typeface="微软雅黑" panose="020B0503020204020204" pitchFamily="34" charset="-122"/>
                        <a:cs typeface="Times New Roman" panose="02020603050405020304" pitchFamily="34" charset="-120"/>
                      </a:rPr>
                      <m:t>4</m:t>
                    </m:r>
                    <m:r>
                      <a:rPr lang="en-US" altLang="zh-CN" sz="2400" b="0" i="0" dirty="0">
                        <a:solidFill>
                          <a:srgbClr val="FF0000"/>
                        </a:solidFill>
                        <a:latin typeface="Cambria Math" panose="02040503050406030204" pitchFamily="18" charset="0"/>
                        <a:ea typeface="微软雅黑" panose="020B0503020204020204" pitchFamily="34" charset="-122"/>
                        <a:cs typeface="Times New Roman" panose="02020603050405020304" pitchFamily="34" charset="-120"/>
                      </a:rPr>
                      <m:t> </m:t>
                    </m:r>
                    <m:r>
                      <m:rPr>
                        <m:sty m:val="p"/>
                      </m:rPr>
                      <a:rPr lang="en-US" altLang="zh-CN" sz="2400" b="0" i="0" dirty="0">
                        <a:solidFill>
                          <a:srgbClr val="FF0000"/>
                        </a:solidFill>
                        <a:latin typeface="Cambria Math" panose="02040503050406030204" pitchFamily="18" charset="0"/>
                        <a:ea typeface="微软雅黑" panose="020B0503020204020204" pitchFamily="34" charset="-122"/>
                        <a:cs typeface="Times New Roman" panose="02020603050405020304" pitchFamily="34" charset="-120"/>
                      </a:rPr>
                      <m:t>m</m:t>
                    </m:r>
                    <m:r>
                      <a:rPr lang="en-US" altLang="zh-CN" sz="2400" b="0" i="0" dirty="0">
                        <a:solidFill>
                          <a:srgbClr val="FF0000"/>
                        </a:solidFill>
                        <a:latin typeface="Cambria Math" panose="02040503050406030204" pitchFamily="18" charset="0"/>
                        <a:ea typeface="微软雅黑" panose="020B0503020204020204" pitchFamily="34" charset="-122"/>
                        <a:cs typeface="Times New Roman" panose="02020603050405020304" pitchFamily="34" charset="-120"/>
                      </a:rPr>
                      <m:t>/</m:t>
                    </m:r>
                    <m:r>
                      <m:rPr>
                        <m:sty m:val="p"/>
                      </m:rPr>
                      <a:rPr lang="en-US" altLang="zh-CN" sz="2400" b="0" i="0" dirty="0">
                        <a:solidFill>
                          <a:srgbClr val="FF0000"/>
                        </a:solidFill>
                        <a:latin typeface="Cambria Math" panose="02040503050406030204" pitchFamily="18" charset="0"/>
                        <a:ea typeface="微软雅黑" panose="020B0503020204020204" pitchFamily="34" charset="-122"/>
                        <a:cs typeface="Times New Roman" panose="02020603050405020304" pitchFamily="34" charset="-120"/>
                      </a:rPr>
                      <m:t>s</m:t>
                    </m:r>
                  </m:oMath>
                </a14:m>
                <a:r>
                  <a:rPr lang="en-US" altLang="zh-CN" sz="100" b="0" i="0" kern="0" spc="-99900" dirty="0">
                    <a:solidFill>
                      <a:srgbClr val="FFFFFF"/>
                    </a:solidFill>
                    <a:latin typeface="Times New Roman" panose="02020603050405020304" pitchFamily="34" charset="0"/>
                    <a:ea typeface="微软雅黑" panose="020B0503020204020204" pitchFamily="34" charset="-122"/>
                    <a:cs typeface="Times New Roman" panose="02020603050405020304" pitchFamily="34" charset="-120"/>
                  </a:rPr>
                  <a:t> </a:t>
                </a:r>
                <a:r>
                  <a:rPr lang="en-US" altLang="zh-CN" sz="2400" b="0" i="0" dirty="0">
                    <a:solidFill>
                      <a:srgbClr val="FF0000"/>
                    </a:solidFill>
                    <a:latin typeface="Times New Roman" panose="02020603050405020304" pitchFamily="34" charset="0"/>
                    <a:ea typeface="微软雅黑" panose="020B0503020204020204" pitchFamily="34" charset="-122"/>
                    <a:cs typeface="Times New Roman" panose="02020603050405020304" pitchFamily="34" charset="-120"/>
                  </a:rPr>
                  <a:t>，故D错误。</a:t>
                </a:r>
                <a:endParaRPr lang="en-US" altLang="zh-CN" sz="2400" dirty="0"/>
              </a:p>
            </p:txBody>
          </p:sp>
        </mc:Choice>
        <mc:Fallback>
          <p:sp>
            <p:nvSpPr>
              <p:cNvPr id="2" name="QC_5_AS.51_1#8169ac1cc?pid=8a5cf0f82&amp;color=0,0,0&amp;vtp=1&amp;bt=1&amp;bbb=1&amp;hb=1"/>
              <p:cNvSpPr>
                <a:spLocks noRot="1" noChangeAspect="1" noMove="1" noResize="1" noEditPoints="1" noAdjustHandles="1" noChangeArrowheads="1" noChangeShapeType="1" noTextEdit="1"/>
              </p:cNvSpPr>
              <p:nvPr/>
            </p:nvSpPr>
            <p:spPr>
              <a:xfrm>
                <a:off x="612648" y="486000"/>
                <a:ext cx="10963656" cy="2273300"/>
              </a:xfrm>
              <a:prstGeom prst="rect">
                <a:avLst/>
              </a:prstGeom>
              <a:blipFill rotWithShape="1">
                <a:blip r:embed="rId1"/>
                <a:stretch>
                  <a:fillRect l="-5" t="-10" r="-2789" b="10"/>
                </a:stretch>
              </a:blipFill>
            </p:spPr>
            <p:txBody>
              <a:bodyPr/>
              <a:lstStyle/>
              <a:p>
                <a:r>
                  <a:rPr lang="zh-CN" altLang="en-US">
                    <a:noFill/>
                  </a:rPr>
                  <a:t> </a:t>
                </a:r>
              </a:p>
            </p:txBody>
          </p:sp>
        </mc:Fallback>
      </mc:AlternateContent>
    </p:spTree>
  </p:cSld>
  <p:clrMapOvr>
    <a:masterClrMapping/>
  </p:clrMapOvr>
  <p:transition>
    <p:split dir="in"/>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2">
                                            <p:bg/>
                                          </p:spTgt>
                                        </p:tgtEl>
                                        <p:attrNameLst>
                                          <p:attrName>style.visibility</p:attrName>
                                        </p:attrNameLst>
                                      </p:cBhvr>
                                      <p:to>
                                        <p:strVal val="visible"/>
                                      </p:to>
                                    </p:set>
                                    <p:animEffect transition="in" filter="wipe(left)">
                                      <p:cBhvr>
                                        <p:cTn id="7" dur="500"/>
                                        <p:tgtEl>
                                          <p:spTgt spid="2">
                                            <p:bg/>
                                          </p:spTgt>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2">
                                            <p:txEl>
                                              <p:pRg st="0" end="0"/>
                                            </p:txEl>
                                          </p:spTgt>
                                        </p:tgtEl>
                                        <p:attrNameLst>
                                          <p:attrName>style.visibility</p:attrName>
                                        </p:attrNameLst>
                                      </p:cBhvr>
                                      <p:to>
                                        <p:strVal val="visible"/>
                                      </p:to>
                                    </p:set>
                                    <p:animEffect transition="in" filter="wipe(left)">
                                      <p:cBhvr>
                                        <p:cTn id="10" dur="500"/>
                                        <p:tgtEl>
                                          <p:spTgt spid="2">
                                            <p:txEl>
                                              <p:pRg st="0" end="0"/>
                                            </p:txEl>
                                          </p:spTgt>
                                        </p:tgtEl>
                                      </p:cBhvr>
                                    </p:animEffect>
                                  </p:childTnLst>
                                </p:cTn>
                              </p:par>
                              <p:par>
                                <p:cTn id="11" presetID="22" presetClass="entr" presetSubtype="8" fill="hold" grpId="0" nodeType="withEffect">
                                  <p:stCondLst>
                                    <p:cond delay="0"/>
                                  </p:stCondLst>
                                  <p:childTnLst>
                                    <p:set>
                                      <p:cBhvr>
                                        <p:cTn id="12" dur="1" fill="hold">
                                          <p:stCondLst>
                                            <p:cond delay="0"/>
                                          </p:stCondLst>
                                        </p:cTn>
                                        <p:tgtEl>
                                          <p:spTgt spid="2">
                                            <p:txEl>
                                              <p:pRg st="1" end="1"/>
                                            </p:txEl>
                                          </p:spTgt>
                                        </p:tgtEl>
                                        <p:attrNameLst>
                                          <p:attrName>style.visibility</p:attrName>
                                        </p:attrNameLst>
                                      </p:cBhvr>
                                      <p:to>
                                        <p:strVal val="visible"/>
                                      </p:to>
                                    </p:set>
                                    <p:animEffect transition="in" filter="wipe(left)">
                                      <p:cBhvr>
                                        <p:cTn id="13" dur="500"/>
                                        <p:tgtEl>
                                          <p:spTgt spid="2">
                                            <p:txEl>
                                              <p:pRg st="1" end="1"/>
                                            </p:txEl>
                                          </p:spTgt>
                                        </p:tgtEl>
                                      </p:cBhvr>
                                    </p:animEffect>
                                  </p:childTnLst>
                                </p:cTn>
                              </p:par>
                              <p:par>
                                <p:cTn id="14" presetID="22" presetClass="entr" presetSubtype="8" fill="hold" grpId="0" nodeType="withEffect">
                                  <p:stCondLst>
                                    <p:cond delay="0"/>
                                  </p:stCondLst>
                                  <p:childTnLst>
                                    <p:set>
                                      <p:cBhvr>
                                        <p:cTn id="15" dur="1" fill="hold">
                                          <p:stCondLst>
                                            <p:cond delay="0"/>
                                          </p:stCondLst>
                                        </p:cTn>
                                        <p:tgtEl>
                                          <p:spTgt spid="2">
                                            <p:txEl>
                                              <p:pRg st="2" end="2"/>
                                            </p:txEl>
                                          </p:spTgt>
                                        </p:tgtEl>
                                        <p:attrNameLst>
                                          <p:attrName>style.visibility</p:attrName>
                                        </p:attrNameLst>
                                      </p:cBhvr>
                                      <p:to>
                                        <p:strVal val="visible"/>
                                      </p:to>
                                    </p:set>
                                    <p:animEffect transition="in" filter="wipe(left)">
                                      <p:cBhvr>
                                        <p:cTn id="16" dur="500"/>
                                        <p:tgtEl>
                                          <p:spTgt spid="2">
                                            <p:txEl>
                                              <p:pRg st="2" end="2"/>
                                            </p:txEl>
                                          </p:spTgt>
                                        </p:tgtEl>
                                      </p:cBhvr>
                                    </p:animEffect>
                                  </p:childTnLst>
                                </p:cTn>
                              </p:par>
                              <p:par>
                                <p:cTn id="17" presetID="22" presetClass="entr" presetSubtype="8" fill="hold" grpId="0" nodeType="withEffect">
                                  <p:stCondLst>
                                    <p:cond delay="0"/>
                                  </p:stCondLst>
                                  <p:childTnLst>
                                    <p:set>
                                      <p:cBhvr>
                                        <p:cTn id="18" dur="1" fill="hold">
                                          <p:stCondLst>
                                            <p:cond delay="0"/>
                                          </p:stCondLst>
                                        </p:cTn>
                                        <p:tgtEl>
                                          <p:spTgt spid="2">
                                            <p:txEl>
                                              <p:pRg st="3" end="3"/>
                                            </p:txEl>
                                          </p:spTgt>
                                        </p:tgtEl>
                                        <p:attrNameLst>
                                          <p:attrName>style.visibility</p:attrName>
                                        </p:attrNameLst>
                                      </p:cBhvr>
                                      <p:to>
                                        <p:strVal val="visible"/>
                                      </p:to>
                                    </p:set>
                                    <p:animEffect transition="in" filter="wipe(left)">
                                      <p:cBhvr>
                                        <p:cTn id="19" dur="500"/>
                                        <p:tgtEl>
                                          <p:spTgt spid="2">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build="p"/>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QC_5_BD.52_1#3fe5d4ae6?htil=3&amp;pid=8a5cf0f82&amp;color=0,0,0&amp;tib=255,255,255&amp;vtp=1&amp;hs=1" descr="preencoded.png"/>
          <p:cNvPicPr>
            <a:picLocks noChangeAspect="1"/>
          </p:cNvPicPr>
          <p:nvPr/>
        </p:nvPicPr>
        <p:blipFill>
          <a:blip r:embed="rId1">
            <a:clrChange>
              <a:clrFrom>
                <a:srgbClr val="FFFFFF"/>
              </a:clrFrom>
              <a:clrTo>
                <a:srgbClr val="FFFFFF">
                  <a:alpha val="0"/>
                </a:srgbClr>
              </a:clrTo>
            </a:clrChange>
          </a:blip>
          <a:stretch>
            <a:fillRect/>
          </a:stretch>
        </p:blipFill>
        <p:spPr>
          <a:xfrm>
            <a:off x="8723376" y="540863"/>
            <a:ext cx="2862072" cy="3511296"/>
          </a:xfrm>
          <a:prstGeom prst="rect">
            <a:avLst/>
          </a:prstGeom>
          <a:noFill/>
          <a:extLst>
            <a:ext uri="{909E8E84-426E-40DD-AFC4-6F175D3DCCD1}">
              <a14:hiddenFill xmlns:a14="http://schemas.microsoft.com/office/drawing/2010/main">
                <a:solidFill>
                  <a:schemeClr val="accent1">
                    <a:alpha val="0"/>
                  </a:schemeClr>
                </a:solidFill>
              </a14:hiddenFill>
            </a:ext>
          </a:extLst>
        </p:spPr>
      </p:pic>
      <mc:AlternateContent xmlns:mc="http://schemas.openxmlformats.org/markup-compatibility/2006">
        <mc:Choice xmlns:a14="http://schemas.microsoft.com/office/drawing/2010/main" Requires="a14">
          <p:sp>
            <p:nvSpPr>
              <p:cNvPr id="3" name="QC_5_BD.52_2#3fe5d4ae6?htil=3&amp;pid=8a5cf0f82&amp;color=0,0,0&amp;vtp=1&amp;bt=1&amp;bbb=1&amp;hb=1&amp;hs=1"/>
              <p:cNvSpPr/>
              <p:nvPr/>
            </p:nvSpPr>
            <p:spPr>
              <a:xfrm>
                <a:off x="612648" y="486000"/>
                <a:ext cx="8019288" cy="3827399"/>
              </a:xfrm>
              <a:prstGeom prst="rect">
                <a:avLst/>
              </a:prstGeom>
              <a:noFill/>
            </p:spPr>
            <p:txBody>
              <a:bodyPr wrap="none" lIns="0" tIns="0" rIns="0" bIns="0" rtlCol="0" anchor="t"/>
              <a:lstStyle/>
              <a:p>
                <a:pPr algn="l" latinLnBrk="1">
                  <a:lnSpc>
                    <a:spcPts val="4400"/>
                  </a:lnSpc>
                </a:pPr>
                <a:r>
                  <a:rPr lang="en-US" altLang="zh-CN" sz="2400" b="1" i="0" dirty="0">
                    <a:solidFill>
                      <a:srgbClr val="AE8CBB"/>
                    </a:solidFill>
                    <a:latin typeface="Times New Roman" panose="02020603050405020304" pitchFamily="34" charset="0"/>
                    <a:ea typeface="微软雅黑" panose="020B0503020204020204" pitchFamily="34" charset="-122"/>
                    <a:cs typeface="Times New Roman" panose="02020603050405020304" pitchFamily="34" charset="-120"/>
                  </a:rPr>
                  <a:t>迁移应用1</a:t>
                </a:r>
                <a:r>
                  <a:rPr lang="en-US" altLang="zh-CN" sz="2400" b="1" i="0" dirty="0">
                    <a:solidFill>
                      <a:srgbClr val="AE8CBB"/>
                    </a:solidFill>
                    <a:latin typeface="宋体" panose="02010600030101010101" pitchFamily="2" charset="-122"/>
                    <a:ea typeface="宋体" panose="02010600030101010101" pitchFamily="2" charset="-122"/>
                    <a:cs typeface="宋体" panose="02010600030101010101" pitchFamily="34" charset="-120"/>
                  </a:rPr>
                  <a:t> </a:t>
                </a:r>
                <a:r>
                  <a:rPr lang="en-US" altLang="zh-CN" sz="2400" b="0" i="0" dirty="0">
                    <a:solidFill>
                      <a:srgbClr val="AE8CBB"/>
                    </a:solidFill>
                    <a:latin typeface="Times New Roman" panose="02020603050405020304" pitchFamily="34" charset="0"/>
                    <a:ea typeface="微软雅黑" panose="020B0503020204020204" pitchFamily="34" charset="-122"/>
                    <a:cs typeface="Times New Roman" panose="02020603050405020304" pitchFamily="34" charset="-120"/>
                  </a:rPr>
                  <a:t>（2023·福建卷·1，4分）</a:t>
                </a:r>
                <a:r>
                  <a:rPr lang="en-US" altLang="zh-CN" sz="2400" b="0" i="0" dirty="0">
                    <a:solidFill>
                      <a:srgbClr val="000000"/>
                    </a:solidFill>
                    <a:latin typeface="Times New Roman" panose="02020603050405020304" pitchFamily="34" charset="0"/>
                    <a:ea typeface="微软雅黑" panose="020B0503020204020204" pitchFamily="34" charset="-122"/>
                    <a:cs typeface="Times New Roman" panose="02020603050405020304" pitchFamily="34" charset="-120"/>
                  </a:rPr>
                  <a:t>“祝融号</a:t>
                </a:r>
                <a:r>
                  <a:rPr lang="en-US" altLang="zh-CN" sz="2400" b="0" i="0">
                    <a:solidFill>
                      <a:srgbClr val="000000"/>
                    </a:solidFill>
                    <a:latin typeface="Times New Roman" panose="02020603050405020304" pitchFamily="34" charset="0"/>
                    <a:ea typeface="微软雅黑" panose="020B0503020204020204" pitchFamily="34" charset="-122"/>
                    <a:cs typeface="Times New Roman" panose="02020603050405020304" pitchFamily="34" charset="-120"/>
                  </a:rPr>
                  <a:t>”火星车沿如图</a:t>
                </a:r>
                <a:endParaRPr lang="en-US" altLang="zh-CN" sz="2400" b="0" i="0">
                  <a:solidFill>
                    <a:srgbClr val="000000"/>
                  </a:solidFill>
                  <a:latin typeface="Times New Roman" panose="02020603050405020304" pitchFamily="34" charset="0"/>
                  <a:ea typeface="微软雅黑" panose="020B0503020204020204" pitchFamily="34" charset="-122"/>
                  <a:cs typeface="Times New Roman" panose="02020603050405020304" pitchFamily="34" charset="-120"/>
                </a:endParaRPr>
              </a:p>
              <a:p>
                <a:pPr latinLnBrk="1">
                  <a:lnSpc>
                    <a:spcPts val="4400"/>
                  </a:lnSpc>
                </a:pPr>
                <a:r>
                  <a:rPr lang="en-US" altLang="zh-CN" sz="2400" b="0" i="0">
                    <a:solidFill>
                      <a:srgbClr val="000000"/>
                    </a:solidFill>
                    <a:latin typeface="Times New Roman" panose="02020603050405020304" pitchFamily="34" charset="0"/>
                    <a:ea typeface="微软雅黑" panose="020B0503020204020204" pitchFamily="34" charset="-122"/>
                    <a:cs typeface="Times New Roman" panose="02020603050405020304" pitchFamily="34" charset="-120"/>
                  </a:rPr>
                  <a:t>所示路线行驶，在此过程中揭秘了火星乌托邦平原浅表分层</a:t>
                </a:r>
                <a:endParaRPr lang="en-US" altLang="zh-CN" sz="2400" b="0" i="0">
                  <a:solidFill>
                    <a:srgbClr val="000000"/>
                  </a:solidFill>
                  <a:latin typeface="Times New Roman" panose="02020603050405020304" pitchFamily="34" charset="0"/>
                  <a:ea typeface="微软雅黑" panose="020B0503020204020204" pitchFamily="34" charset="-122"/>
                  <a:cs typeface="Times New Roman" panose="02020603050405020304" pitchFamily="34" charset="-120"/>
                </a:endParaRPr>
              </a:p>
              <a:p>
                <a:pPr latinLnBrk="1">
                  <a:lnSpc>
                    <a:spcPts val="4400"/>
                  </a:lnSpc>
                </a:pPr>
                <a:r>
                  <a:rPr lang="en-US" altLang="zh-CN" sz="2400" b="0" i="0">
                    <a:solidFill>
                      <a:srgbClr val="000000"/>
                    </a:solidFill>
                    <a:latin typeface="Times New Roman" panose="02020603050405020304" pitchFamily="34" charset="0"/>
                    <a:ea typeface="微软雅黑" panose="020B0503020204020204" pitchFamily="34" charset="-122"/>
                    <a:cs typeface="Times New Roman" panose="02020603050405020304" pitchFamily="34" charset="-120"/>
                  </a:rPr>
                  <a:t>结构</a:t>
                </a:r>
                <a:r>
                  <a:rPr lang="en-US" altLang="zh-CN" sz="2400" b="0" i="0" dirty="0">
                    <a:solidFill>
                      <a:srgbClr val="000000"/>
                    </a:solidFill>
                    <a:latin typeface="Times New Roman" panose="02020603050405020304" pitchFamily="34" charset="0"/>
                    <a:ea typeface="微软雅黑" panose="020B0503020204020204" pitchFamily="34" charset="-122"/>
                    <a:cs typeface="Times New Roman" panose="02020603050405020304" pitchFamily="34" charset="-120"/>
                  </a:rPr>
                  <a:t>，该研究成果被列为“2022年度中国科学十大进展”</a:t>
                </a:r>
                <a:r>
                  <a:rPr lang="en-US" altLang="zh-CN" sz="2400" b="0" i="0">
                    <a:solidFill>
                      <a:srgbClr val="000000"/>
                    </a:solidFill>
                    <a:latin typeface="Times New Roman" panose="02020603050405020304" pitchFamily="34" charset="0"/>
                    <a:ea typeface="微软雅黑" panose="020B0503020204020204" pitchFamily="34" charset="-122"/>
                    <a:cs typeface="Times New Roman" panose="02020603050405020304" pitchFamily="34" charset="-120"/>
                  </a:rPr>
                  <a:t>之首。</a:t>
                </a:r>
                <a:endParaRPr lang="en-US" altLang="zh-CN" sz="2400" b="0" i="0">
                  <a:solidFill>
                    <a:srgbClr val="000000"/>
                  </a:solidFill>
                  <a:latin typeface="Times New Roman" panose="02020603050405020304" pitchFamily="34" charset="0"/>
                  <a:ea typeface="微软雅黑" panose="020B0503020204020204" pitchFamily="34" charset="-122"/>
                  <a:cs typeface="Times New Roman" panose="02020603050405020304" pitchFamily="34" charset="-120"/>
                </a:endParaRPr>
              </a:p>
              <a:p>
                <a:pPr latinLnBrk="1">
                  <a:lnSpc>
                    <a:spcPts val="4400"/>
                  </a:lnSpc>
                </a:pPr>
                <a:r>
                  <a:rPr lang="en-US" altLang="zh-CN" sz="2400" b="0" i="0">
                    <a:solidFill>
                      <a:srgbClr val="000000"/>
                    </a:solidFill>
                    <a:latin typeface="Times New Roman" panose="02020603050405020304" pitchFamily="34" charset="0"/>
                    <a:ea typeface="微软雅黑" panose="020B0503020204020204" pitchFamily="34" charset="-122"/>
                    <a:cs typeface="Times New Roman" panose="02020603050405020304" pitchFamily="34" charset="-120"/>
                  </a:rPr>
                  <a:t>“</a:t>
                </a:r>
                <a:r>
                  <a:rPr lang="en-US" altLang="zh-CN" sz="2400" b="0" i="0" dirty="0">
                    <a:solidFill>
                      <a:srgbClr val="000000"/>
                    </a:solidFill>
                    <a:latin typeface="Times New Roman" panose="02020603050405020304" pitchFamily="34" charset="0"/>
                    <a:ea typeface="微软雅黑" panose="020B0503020204020204" pitchFamily="34" charset="-122"/>
                    <a:cs typeface="Times New Roman" panose="02020603050405020304" pitchFamily="34" charset="-120"/>
                  </a:rPr>
                  <a:t>祝融号”从着陆点</a:t>
                </a:r>
                <a14:m>
                  <m:oMath xmlns:m="http://schemas.openxmlformats.org/officeDocument/2006/math">
                    <m:r>
                      <a:rPr lang="en-US" altLang="zh-CN" sz="2400" b="0" i="0" dirty="0">
                        <a:solidFill>
                          <a:srgbClr val="000000"/>
                        </a:solidFill>
                        <a:latin typeface="Cambria Math" panose="02040503050406030204" pitchFamily="18" charset="0"/>
                        <a:ea typeface="微软雅黑" panose="020B0503020204020204" pitchFamily="34" charset="-122"/>
                        <a:cs typeface="Times New Roman" panose="02020603050405020304" pitchFamily="34" charset="-120"/>
                      </a:rPr>
                      <m:t>𝑂</m:t>
                    </m:r>
                  </m:oMath>
                </a14:m>
                <a:r>
                  <a:rPr lang="en-US" altLang="zh-CN" sz="2400" b="0" i="0" dirty="0">
                    <a:solidFill>
                      <a:srgbClr val="000000"/>
                    </a:solidFill>
                    <a:latin typeface="Times New Roman" panose="02020603050405020304" pitchFamily="34" charset="0"/>
                    <a:ea typeface="微软雅黑" panose="020B0503020204020204" pitchFamily="34" charset="-122"/>
                    <a:cs typeface="Times New Roman" panose="02020603050405020304" pitchFamily="34" charset="-120"/>
                  </a:rPr>
                  <a:t>处出发，经过61天到达</a:t>
                </a:r>
                <a14:m>
                  <m:oMath xmlns:m="http://schemas.openxmlformats.org/officeDocument/2006/math">
                    <m:r>
                      <a:rPr lang="en-US" altLang="zh-CN" sz="2400" b="0" i="0" dirty="0">
                        <a:solidFill>
                          <a:srgbClr val="000000"/>
                        </a:solidFill>
                        <a:latin typeface="Cambria Math" panose="02040503050406030204" pitchFamily="18" charset="0"/>
                        <a:ea typeface="微软雅黑" panose="020B0503020204020204" pitchFamily="34" charset="-122"/>
                        <a:cs typeface="Times New Roman" panose="02020603050405020304" pitchFamily="34" charset="-120"/>
                      </a:rPr>
                      <m:t>𝑀</m:t>
                    </m:r>
                  </m:oMath>
                </a14:m>
                <a:r>
                  <a:rPr lang="en-US" altLang="zh-CN" sz="100" b="0" i="0" kern="0" spc="-99900" dirty="0">
                    <a:solidFill>
                      <a:srgbClr val="FFFFFF"/>
                    </a:solidFill>
                    <a:latin typeface="Times New Roman" panose="02020603050405020304" pitchFamily="34" charset="0"/>
                    <a:ea typeface="微软雅黑" panose="020B0503020204020204" pitchFamily="34" charset="-122"/>
                    <a:cs typeface="Times New Roman" panose="02020603050405020304" pitchFamily="34" charset="-120"/>
                  </a:rPr>
                  <a:t> </a:t>
                </a:r>
                <a:r>
                  <a:rPr lang="en-US" altLang="zh-CN" sz="2400" b="0" i="0" dirty="0">
                    <a:solidFill>
                      <a:srgbClr val="000000"/>
                    </a:solidFill>
                    <a:latin typeface="Times New Roman" panose="02020603050405020304" pitchFamily="34" charset="0"/>
                    <a:ea typeface="微软雅黑" panose="020B0503020204020204" pitchFamily="34" charset="-122"/>
                    <a:cs typeface="Times New Roman" panose="02020603050405020304" pitchFamily="34" charset="-120"/>
                  </a:rPr>
                  <a:t>处</a:t>
                </a:r>
                <a:r>
                  <a:rPr lang="en-US" altLang="zh-CN" sz="2400" b="0" i="0">
                    <a:solidFill>
                      <a:srgbClr val="000000"/>
                    </a:solidFill>
                    <a:latin typeface="Times New Roman" panose="02020603050405020304" pitchFamily="34" charset="0"/>
                    <a:ea typeface="微软雅黑" panose="020B0503020204020204" pitchFamily="34" charset="-122"/>
                    <a:cs typeface="Times New Roman" panose="02020603050405020304" pitchFamily="34" charset="-120"/>
                  </a:rPr>
                  <a:t>，行驶路程</a:t>
                </a:r>
                <a:endParaRPr lang="en-US" altLang="zh-CN" sz="2400" b="0" i="0">
                  <a:solidFill>
                    <a:srgbClr val="000000"/>
                  </a:solidFill>
                  <a:latin typeface="Times New Roman" panose="02020603050405020304" pitchFamily="34" charset="0"/>
                  <a:ea typeface="微软雅黑" panose="020B0503020204020204" pitchFamily="34" charset="-122"/>
                  <a:cs typeface="Times New Roman" panose="02020603050405020304" pitchFamily="34" charset="-120"/>
                </a:endParaRPr>
              </a:p>
              <a:p>
                <a:pPr latinLnBrk="1">
                  <a:lnSpc>
                    <a:spcPts val="4400"/>
                  </a:lnSpc>
                </a:pPr>
                <a:r>
                  <a:rPr lang="en-US" altLang="zh-CN" sz="2400" b="0" i="0">
                    <a:solidFill>
                      <a:srgbClr val="000000"/>
                    </a:solidFill>
                    <a:latin typeface="Times New Roman" panose="02020603050405020304" pitchFamily="34" charset="0"/>
                    <a:ea typeface="微软雅黑" panose="020B0503020204020204" pitchFamily="34" charset="-122"/>
                    <a:cs typeface="Times New Roman" panose="02020603050405020304" pitchFamily="34" charset="-120"/>
                  </a:rPr>
                  <a:t>为</a:t>
                </a:r>
                <a:r>
                  <a:rPr lang="en-US" altLang="zh-CN" sz="2400" b="0" i="0" dirty="0">
                    <a:solidFill>
                      <a:srgbClr val="000000"/>
                    </a:solidFill>
                    <a:latin typeface="Times New Roman" panose="02020603050405020304" pitchFamily="34" charset="0"/>
                    <a:ea typeface="微软雅黑" panose="020B0503020204020204" pitchFamily="34" charset="-122"/>
                    <a:cs typeface="Times New Roman" panose="02020603050405020304" pitchFamily="34" charset="-120"/>
                  </a:rPr>
                  <a:t>585米；又经过23天，到达</a:t>
                </a:r>
                <a14:m>
                  <m:oMath xmlns:m="http://schemas.openxmlformats.org/officeDocument/2006/math">
                    <m:r>
                      <a:rPr lang="en-US" altLang="zh-CN" sz="2400" b="0" i="0" dirty="0">
                        <a:solidFill>
                          <a:srgbClr val="000000"/>
                        </a:solidFill>
                        <a:latin typeface="Cambria Math" panose="02040503050406030204" pitchFamily="18" charset="0"/>
                        <a:ea typeface="微软雅黑" panose="020B0503020204020204" pitchFamily="34" charset="-122"/>
                        <a:cs typeface="Times New Roman" panose="02020603050405020304" pitchFamily="34" charset="-120"/>
                      </a:rPr>
                      <m:t>𝑁</m:t>
                    </m:r>
                  </m:oMath>
                </a14:m>
                <a:r>
                  <a:rPr lang="en-US" altLang="zh-CN" sz="100" b="0" i="0" kern="0" spc="-99900" dirty="0">
                    <a:solidFill>
                      <a:srgbClr val="FFFFFF"/>
                    </a:solidFill>
                    <a:latin typeface="Times New Roman" panose="02020603050405020304" pitchFamily="34" charset="0"/>
                    <a:ea typeface="微软雅黑" panose="020B0503020204020204" pitchFamily="34" charset="-122"/>
                    <a:cs typeface="Times New Roman" panose="02020603050405020304" pitchFamily="34" charset="-120"/>
                  </a:rPr>
                  <a:t> </a:t>
                </a:r>
                <a:r>
                  <a:rPr lang="en-US" altLang="zh-CN" sz="2400" b="0" i="0" dirty="0">
                    <a:solidFill>
                      <a:srgbClr val="000000"/>
                    </a:solidFill>
                    <a:latin typeface="Times New Roman" panose="02020603050405020304" pitchFamily="34" charset="0"/>
                    <a:ea typeface="微软雅黑" panose="020B0503020204020204" pitchFamily="34" charset="-122"/>
                    <a:cs typeface="Times New Roman" panose="02020603050405020304" pitchFamily="34" charset="-120"/>
                  </a:rPr>
                  <a:t>处，行驶路程为304米</a:t>
                </a:r>
                <a:r>
                  <a:rPr lang="en-US" altLang="zh-CN" sz="2400" b="0" i="0">
                    <a:solidFill>
                      <a:srgbClr val="000000"/>
                    </a:solidFill>
                    <a:latin typeface="Times New Roman" panose="02020603050405020304" pitchFamily="34" charset="0"/>
                    <a:ea typeface="微软雅黑" panose="020B0503020204020204" pitchFamily="34" charset="-122"/>
                    <a:cs typeface="Times New Roman" panose="02020603050405020304" pitchFamily="34" charset="-120"/>
                  </a:rPr>
                  <a:t>。已知</a:t>
                </a:r>
                <a:endParaRPr lang="en-US" altLang="zh-CN" sz="2400" b="0" i="0">
                  <a:solidFill>
                    <a:srgbClr val="000000"/>
                  </a:solidFill>
                  <a:latin typeface="Times New Roman" panose="02020603050405020304" pitchFamily="34" charset="0"/>
                  <a:ea typeface="微软雅黑" panose="020B0503020204020204" pitchFamily="34" charset="-122"/>
                  <a:cs typeface="Times New Roman" panose="02020603050405020304" pitchFamily="34" charset="-120"/>
                </a:endParaRPr>
              </a:p>
              <a:p>
                <a:pPr latinLnBrk="1">
                  <a:lnSpc>
                    <a:spcPts val="4400"/>
                  </a:lnSpc>
                </a:pPr>
                <a14:m>
                  <m:oMath xmlns:m="http://schemas.openxmlformats.org/officeDocument/2006/math">
                    <m:r>
                      <a:rPr lang="en-US" altLang="zh-CN" sz="2400" b="0" i="0" dirty="0">
                        <a:solidFill>
                          <a:srgbClr val="000000"/>
                        </a:solidFill>
                        <a:latin typeface="Cambria Math" panose="02040503050406030204" pitchFamily="18" charset="0"/>
                        <a:ea typeface="微软雅黑" panose="020B0503020204020204" pitchFamily="34" charset="-122"/>
                        <a:cs typeface="Times New Roman" panose="02020603050405020304" pitchFamily="34" charset="-120"/>
                      </a:rPr>
                      <m:t>𝑂</m:t>
                    </m:r>
                  </m:oMath>
                </a14:m>
                <a:r>
                  <a:rPr lang="en-US" altLang="zh-CN" sz="2400" b="0" i="0" dirty="0">
                    <a:solidFill>
                      <a:srgbClr val="000000"/>
                    </a:solidFill>
                    <a:latin typeface="Times New Roman" panose="02020603050405020304" pitchFamily="34" charset="0"/>
                    <a:ea typeface="微软雅黑" panose="020B0503020204020204" pitchFamily="34" charset="-122"/>
                    <a:cs typeface="Times New Roman" panose="02020603050405020304" pitchFamily="34" charset="-120"/>
                  </a:rPr>
                  <a:t>、</a:t>
                </a:r>
                <a14:m>
                  <m:oMath xmlns:m="http://schemas.openxmlformats.org/officeDocument/2006/math">
                    <m:r>
                      <a:rPr lang="en-US" altLang="zh-CN" sz="2400" b="0" i="0" dirty="0">
                        <a:solidFill>
                          <a:srgbClr val="000000"/>
                        </a:solidFill>
                        <a:latin typeface="Cambria Math" panose="02040503050406030204" pitchFamily="18" charset="0"/>
                        <a:ea typeface="微软雅黑" panose="020B0503020204020204" pitchFamily="34" charset="-122"/>
                        <a:cs typeface="Times New Roman" panose="02020603050405020304" pitchFamily="34" charset="-120"/>
                      </a:rPr>
                      <m:t>𝑀</m:t>
                    </m:r>
                  </m:oMath>
                </a14:m>
                <a:r>
                  <a:rPr lang="en-US" altLang="zh-CN" sz="2400" b="0" i="0" dirty="0">
                    <a:solidFill>
                      <a:srgbClr val="000000"/>
                    </a:solidFill>
                    <a:latin typeface="Times New Roman" panose="02020603050405020304" pitchFamily="34" charset="0"/>
                    <a:ea typeface="微软雅黑" panose="020B0503020204020204" pitchFamily="34" charset="-122"/>
                    <a:cs typeface="Times New Roman" panose="02020603050405020304" pitchFamily="34" charset="-120"/>
                  </a:rPr>
                  <a:t>间和</a:t>
                </a:r>
                <a14:m>
                  <m:oMath xmlns:m="http://schemas.openxmlformats.org/officeDocument/2006/math">
                    <m:r>
                      <a:rPr lang="en-US" altLang="zh-CN" sz="2400" b="0" i="0" dirty="0">
                        <a:solidFill>
                          <a:srgbClr val="000000"/>
                        </a:solidFill>
                        <a:latin typeface="Cambria Math" panose="02040503050406030204" pitchFamily="18" charset="0"/>
                        <a:ea typeface="微软雅黑" panose="020B0503020204020204" pitchFamily="34" charset="-122"/>
                        <a:cs typeface="Times New Roman" panose="02020603050405020304" pitchFamily="34" charset="-120"/>
                      </a:rPr>
                      <m:t>𝑀</m:t>
                    </m:r>
                  </m:oMath>
                </a14:m>
                <a:r>
                  <a:rPr lang="en-US" altLang="zh-CN" sz="2400" b="0" i="0" dirty="0">
                    <a:solidFill>
                      <a:srgbClr val="000000"/>
                    </a:solidFill>
                    <a:latin typeface="Times New Roman" panose="02020603050405020304" pitchFamily="34" charset="0"/>
                    <a:ea typeface="微软雅黑" panose="020B0503020204020204" pitchFamily="34" charset="-122"/>
                    <a:cs typeface="Times New Roman" panose="02020603050405020304" pitchFamily="34" charset="-120"/>
                  </a:rPr>
                  <a:t>、</a:t>
                </a:r>
                <a14:m>
                  <m:oMath xmlns:m="http://schemas.openxmlformats.org/officeDocument/2006/math">
                    <m:r>
                      <a:rPr lang="en-US" altLang="zh-CN" sz="2400" b="0" i="0" dirty="0">
                        <a:solidFill>
                          <a:srgbClr val="000000"/>
                        </a:solidFill>
                        <a:latin typeface="Cambria Math" panose="02040503050406030204" pitchFamily="18" charset="0"/>
                        <a:ea typeface="微软雅黑" panose="020B0503020204020204" pitchFamily="34" charset="-122"/>
                        <a:cs typeface="Times New Roman" panose="02020603050405020304" pitchFamily="34" charset="-120"/>
                      </a:rPr>
                      <m:t>𝑁</m:t>
                    </m:r>
                  </m:oMath>
                </a14:m>
                <a:r>
                  <a:rPr lang="en-US" altLang="zh-CN" sz="100" b="0" i="0" kern="0" spc="-99900" dirty="0">
                    <a:solidFill>
                      <a:srgbClr val="FFFFFF"/>
                    </a:solidFill>
                    <a:latin typeface="Times New Roman" panose="02020603050405020304" pitchFamily="34" charset="0"/>
                    <a:ea typeface="微软雅黑" panose="020B0503020204020204" pitchFamily="34" charset="-122"/>
                    <a:cs typeface="Times New Roman" panose="02020603050405020304" pitchFamily="34" charset="-120"/>
                  </a:rPr>
                  <a:t> </a:t>
                </a:r>
                <a:r>
                  <a:rPr lang="en-US" altLang="zh-CN" sz="2400" b="0" i="0" dirty="0">
                    <a:solidFill>
                      <a:srgbClr val="000000"/>
                    </a:solidFill>
                    <a:latin typeface="Times New Roman" panose="02020603050405020304" pitchFamily="34" charset="0"/>
                    <a:ea typeface="微软雅黑" panose="020B0503020204020204" pitchFamily="34" charset="-122"/>
                    <a:cs typeface="Times New Roman" panose="02020603050405020304" pitchFamily="34" charset="-120"/>
                  </a:rPr>
                  <a:t>间的直线距离分别约为463米和234米</a:t>
                </a:r>
                <a:r>
                  <a:rPr lang="en-US" altLang="zh-CN" sz="2400" b="0" i="0">
                    <a:solidFill>
                      <a:srgbClr val="000000"/>
                    </a:solidFill>
                    <a:latin typeface="Times New Roman" panose="02020603050405020304" pitchFamily="34" charset="0"/>
                    <a:ea typeface="微软雅黑" panose="020B0503020204020204" pitchFamily="34" charset="-122"/>
                    <a:cs typeface="Times New Roman" panose="02020603050405020304" pitchFamily="34" charset="-120"/>
                  </a:rPr>
                  <a:t>，则火</a:t>
                </a:r>
                <a:endParaRPr lang="en-US" altLang="zh-CN" sz="2400" b="0" i="0">
                  <a:solidFill>
                    <a:srgbClr val="000000"/>
                  </a:solidFill>
                  <a:latin typeface="Times New Roman" panose="02020603050405020304" pitchFamily="34" charset="0"/>
                  <a:ea typeface="微软雅黑" panose="020B0503020204020204" pitchFamily="34" charset="-122"/>
                  <a:cs typeface="Times New Roman" panose="02020603050405020304" pitchFamily="34" charset="-120"/>
                </a:endParaRPr>
              </a:p>
              <a:p>
                <a:pPr latinLnBrk="1">
                  <a:lnSpc>
                    <a:spcPts val="4200"/>
                  </a:lnSpc>
                </a:pPr>
                <a:r>
                  <a:rPr lang="en-US" altLang="zh-CN" sz="2400" b="0" i="0">
                    <a:solidFill>
                      <a:srgbClr val="000000"/>
                    </a:solidFill>
                    <a:latin typeface="Times New Roman" panose="02020603050405020304" pitchFamily="34" charset="0"/>
                    <a:ea typeface="微软雅黑" panose="020B0503020204020204" pitchFamily="34" charset="-122"/>
                    <a:cs typeface="Times New Roman" panose="02020603050405020304" pitchFamily="34" charset="-120"/>
                  </a:rPr>
                  <a:t>星车(</a:t>
                </a:r>
                <a:r>
                  <a:rPr lang="en-US" altLang="zh-CN" sz="2400" b="0" i="0">
                    <a:solidFill>
                      <a:srgbClr val="000000"/>
                    </a:solidFill>
                    <a:latin typeface="宋体" panose="02010600030101010101" pitchFamily="2" charset="-122"/>
                    <a:ea typeface="宋体" panose="02010600030101010101" pitchFamily="2" charset="-122"/>
                    <a:cs typeface="宋体" panose="02010600030101010101" pitchFamily="34" charset="-120"/>
                  </a:rPr>
                  <a:t>      </a:t>
                </a:r>
                <a:r>
                  <a:rPr lang="en-US" altLang="zh-CN" sz="2400" b="0" i="0">
                    <a:solidFill>
                      <a:srgbClr val="000000"/>
                    </a:solidFill>
                    <a:latin typeface="Times New Roman" panose="02020603050405020304" pitchFamily="34" charset="0"/>
                    <a:ea typeface="微软雅黑" panose="020B0503020204020204" pitchFamily="34" charset="-122"/>
                    <a:cs typeface="Times New Roman" panose="02020603050405020304" pitchFamily="34" charset="-120"/>
                  </a:rPr>
                  <a:t>)</a:t>
                </a:r>
                <a:endParaRPr lang="en-US" altLang="zh-CN" sz="2400" dirty="0"/>
              </a:p>
            </p:txBody>
          </p:sp>
        </mc:Choice>
        <mc:Fallback>
          <p:sp>
            <p:nvSpPr>
              <p:cNvPr id="3" name="QC_5_BD.52_2#3fe5d4ae6?htil=3&amp;pid=8a5cf0f82&amp;color=0,0,0&amp;vtp=1&amp;bt=1&amp;bbb=1&amp;hb=1&amp;hs=1"/>
              <p:cNvSpPr>
                <a:spLocks noRot="1" noChangeAspect="1" noMove="1" noResize="1" noEditPoints="1" noAdjustHandles="1" noChangeArrowheads="1" noChangeShapeType="1" noTextEdit="1"/>
              </p:cNvSpPr>
              <p:nvPr/>
            </p:nvSpPr>
            <p:spPr>
              <a:xfrm>
                <a:off x="612648" y="486000"/>
                <a:ext cx="8019288" cy="3827399"/>
              </a:xfrm>
              <a:prstGeom prst="rect">
                <a:avLst/>
              </a:prstGeom>
              <a:blipFill rotWithShape="1">
                <a:blip r:embed="rId2"/>
                <a:stretch>
                  <a:fillRect l="-6" t="-6" r="-3242" b="-1530"/>
                </a:stretch>
              </a:blipFill>
            </p:spPr>
            <p:txBody>
              <a:bodyPr/>
              <a:lstStyle/>
              <a:p>
                <a:r>
                  <a:rPr lang="zh-CN" altLang="en-US">
                    <a:noFill/>
                  </a:rPr>
                  <a:t> </a:t>
                </a:r>
              </a:p>
            </p:txBody>
          </p:sp>
        </mc:Fallback>
      </mc:AlternateContent>
      <p:sp>
        <p:nvSpPr>
          <p:cNvPr id="4" name="QC_5_AN.53_1#3fe5d4ae6.bracket?pid=8a5cf0f82&amp;color=0,0,0&amp;vpa=27&amp;vtp=1"/>
          <p:cNvSpPr/>
          <p:nvPr/>
        </p:nvSpPr>
        <p:spPr>
          <a:xfrm>
            <a:off x="1531017" y="3827370"/>
            <a:ext cx="441325" cy="478600"/>
          </a:xfrm>
          <a:prstGeom prst="rect">
            <a:avLst/>
          </a:prstGeom>
          <a:noFill/>
        </p:spPr>
        <p:txBody>
          <a:bodyPr wrap="none" lIns="0" tIns="0" rIns="0" bIns="0" rtlCol="0" anchor="t"/>
          <a:lstStyle/>
          <a:p>
            <a:pPr algn="ctr" latinLnBrk="1">
              <a:lnSpc>
                <a:spcPts val="4200"/>
              </a:lnSpc>
            </a:pPr>
            <a:r>
              <a:rPr lang="en-US" altLang="zh-CN" sz="2400" b="0" i="0" dirty="0">
                <a:solidFill>
                  <a:srgbClr val="FF0000"/>
                </a:solidFill>
                <a:latin typeface="Times New Roman" panose="02020603050405020304" pitchFamily="34" charset="0"/>
                <a:ea typeface="微软雅黑" panose="020B0503020204020204" pitchFamily="34" charset="-122"/>
                <a:cs typeface="Times New Roman" panose="02020603050405020304" pitchFamily="34" charset="-120"/>
              </a:rPr>
              <a:t>D</a:t>
            </a:r>
            <a:endParaRPr lang="en-US" altLang="zh-CN" sz="2400" dirty="0"/>
          </a:p>
        </p:txBody>
      </p:sp>
      <mc:AlternateContent xmlns:mc="http://schemas.openxmlformats.org/markup-compatibility/2006">
        <mc:Choice xmlns:a14="http://schemas.microsoft.com/office/drawing/2010/main" Requires="a14">
          <p:sp>
            <p:nvSpPr>
              <p:cNvPr id="5" name="QC_5_BD.52_3#3fe5d4ae6.choices?pid=8a5cf0f82&amp;color=0,0,0&amp;vtp=1&amp;bbb=1&amp;hs=1"/>
              <p:cNvSpPr/>
              <p:nvPr/>
            </p:nvSpPr>
            <p:spPr>
              <a:xfrm>
                <a:off x="612648" y="4263869"/>
                <a:ext cx="10963656" cy="2150999"/>
              </a:xfrm>
              <a:prstGeom prst="rect">
                <a:avLst/>
              </a:prstGeom>
              <a:noFill/>
            </p:spPr>
            <p:txBody>
              <a:bodyPr wrap="none" lIns="0" tIns="0" rIns="0" bIns="0" rtlCol="0" anchor="t"/>
              <a:lstStyle/>
              <a:p>
                <a:pPr algn="l" latinLnBrk="1">
                  <a:lnSpc>
                    <a:spcPts val="4400"/>
                  </a:lnSpc>
                </a:pPr>
                <a:r>
                  <a:rPr lang="en-US" altLang="zh-CN" sz="2400" b="1" i="0" dirty="0">
                    <a:solidFill>
                      <a:srgbClr val="000000"/>
                    </a:solidFill>
                    <a:latin typeface="Times New Roman" panose="02020603050405020304" pitchFamily="34" charset="0"/>
                    <a:ea typeface="微软雅黑" panose="020B0503020204020204" pitchFamily="34" charset="-122"/>
                    <a:cs typeface="Times New Roman" panose="02020603050405020304" pitchFamily="34" charset="-120"/>
                  </a:rPr>
                  <a:t>A.</a:t>
                </a:r>
                <a:r>
                  <a:rPr lang="en-US" altLang="zh-CN" sz="2400" b="1" i="0" dirty="0">
                    <a:solidFill>
                      <a:srgbClr val="000000"/>
                    </a:solidFill>
                    <a:latin typeface="宋体" panose="02010600030101010101" pitchFamily="2" charset="-122"/>
                    <a:ea typeface="宋体" panose="02010600030101010101" pitchFamily="2" charset="-122"/>
                    <a:cs typeface="宋体" panose="02010600030101010101" pitchFamily="34" charset="-120"/>
                  </a:rPr>
                  <a:t> </a:t>
                </a:r>
                <a:r>
                  <a:rPr lang="en-US" altLang="zh-CN" sz="2400" b="0" i="0" dirty="0">
                    <a:solidFill>
                      <a:srgbClr val="000000"/>
                    </a:solidFill>
                    <a:latin typeface="Times New Roman" panose="02020603050405020304" pitchFamily="34" charset="0"/>
                    <a:ea typeface="微软雅黑" panose="020B0503020204020204" pitchFamily="34" charset="-122"/>
                    <a:cs typeface="Times New Roman" panose="02020603050405020304" pitchFamily="34" charset="-120"/>
                  </a:rPr>
                  <a:t>从</a:t>
                </a:r>
                <a14:m>
                  <m:oMath xmlns:m="http://schemas.openxmlformats.org/officeDocument/2006/math">
                    <m:r>
                      <a:rPr lang="en-US" altLang="zh-CN" sz="2400" b="0" i="0" dirty="0">
                        <a:solidFill>
                          <a:srgbClr val="000000"/>
                        </a:solidFill>
                        <a:latin typeface="Cambria Math" panose="02040503050406030204" pitchFamily="18" charset="0"/>
                        <a:ea typeface="微软雅黑" panose="020B0503020204020204" pitchFamily="34" charset="-122"/>
                        <a:cs typeface="Times New Roman" panose="02020603050405020304" pitchFamily="34" charset="-120"/>
                      </a:rPr>
                      <m:t>𝑂</m:t>
                    </m:r>
                  </m:oMath>
                </a14:m>
                <a:r>
                  <a:rPr lang="en-US" altLang="zh-CN" sz="2400" b="0" i="0" dirty="0">
                    <a:solidFill>
                      <a:srgbClr val="000000"/>
                    </a:solidFill>
                    <a:latin typeface="Times New Roman" panose="02020603050405020304" pitchFamily="34" charset="0"/>
                    <a:ea typeface="微软雅黑" panose="020B0503020204020204" pitchFamily="34" charset="-122"/>
                    <a:cs typeface="Times New Roman" panose="02020603050405020304" pitchFamily="34" charset="-120"/>
                  </a:rPr>
                  <a:t>处行驶到</a:t>
                </a:r>
                <a14:m>
                  <m:oMath xmlns:m="http://schemas.openxmlformats.org/officeDocument/2006/math">
                    <m:r>
                      <a:rPr lang="en-US" altLang="zh-CN" sz="2400" b="0" i="0" dirty="0">
                        <a:solidFill>
                          <a:srgbClr val="000000"/>
                        </a:solidFill>
                        <a:latin typeface="Cambria Math" panose="02040503050406030204" pitchFamily="18" charset="0"/>
                        <a:ea typeface="微软雅黑" panose="020B0503020204020204" pitchFamily="34" charset="-122"/>
                        <a:cs typeface="Times New Roman" panose="02020603050405020304" pitchFamily="34" charset="-120"/>
                      </a:rPr>
                      <m:t>𝑁</m:t>
                    </m:r>
                  </m:oMath>
                </a14:m>
                <a:r>
                  <a:rPr lang="en-US" altLang="zh-CN" sz="100" b="0" i="0" kern="0" spc="-99900" dirty="0">
                    <a:solidFill>
                      <a:srgbClr val="FFFFFF"/>
                    </a:solidFill>
                    <a:latin typeface="Times New Roman" panose="02020603050405020304" pitchFamily="34" charset="0"/>
                    <a:ea typeface="微软雅黑" panose="020B0503020204020204" pitchFamily="34" charset="-122"/>
                    <a:cs typeface="Times New Roman" panose="02020603050405020304" pitchFamily="34" charset="-120"/>
                  </a:rPr>
                  <a:t> </a:t>
                </a:r>
                <a:r>
                  <a:rPr lang="en-US" altLang="zh-CN" sz="2400" b="0" i="0" dirty="0">
                    <a:solidFill>
                      <a:srgbClr val="000000"/>
                    </a:solidFill>
                    <a:latin typeface="Times New Roman" panose="02020603050405020304" pitchFamily="34" charset="0"/>
                    <a:ea typeface="微软雅黑" panose="020B0503020204020204" pitchFamily="34" charset="-122"/>
                    <a:cs typeface="Times New Roman" panose="02020603050405020304" pitchFamily="34" charset="-120"/>
                  </a:rPr>
                  <a:t>处的路程为697米</a:t>
                </a:r>
                <a:endParaRPr lang="en-US" altLang="zh-CN" sz="2400" dirty="0"/>
              </a:p>
              <a:p>
                <a:pPr latinLnBrk="1">
                  <a:lnSpc>
                    <a:spcPts val="4400"/>
                  </a:lnSpc>
                </a:pPr>
                <a:r>
                  <a:rPr lang="en-US" altLang="zh-CN" sz="2400" b="1" i="0">
                    <a:solidFill>
                      <a:srgbClr val="000000"/>
                    </a:solidFill>
                    <a:latin typeface="Times New Roman" panose="02020603050405020304" pitchFamily="34" charset="0"/>
                    <a:ea typeface="微软雅黑" panose="020B0503020204020204" pitchFamily="34" charset="-122"/>
                    <a:cs typeface="Times New Roman" panose="02020603050405020304" pitchFamily="34" charset="-120"/>
                  </a:rPr>
                  <a:t>B</a:t>
                </a:r>
                <a:r>
                  <a:rPr lang="en-US" altLang="zh-CN" sz="2400" b="1" i="0" dirty="0">
                    <a:solidFill>
                      <a:srgbClr val="000000"/>
                    </a:solidFill>
                    <a:latin typeface="Times New Roman" panose="02020603050405020304" pitchFamily="34" charset="0"/>
                    <a:ea typeface="微软雅黑" panose="020B0503020204020204" pitchFamily="34" charset="-122"/>
                    <a:cs typeface="Times New Roman" panose="02020603050405020304" pitchFamily="34" charset="-120"/>
                  </a:rPr>
                  <a:t>.</a:t>
                </a:r>
                <a:r>
                  <a:rPr lang="en-US" altLang="zh-CN" sz="2400" b="1" i="0" dirty="0">
                    <a:solidFill>
                      <a:srgbClr val="000000"/>
                    </a:solidFill>
                    <a:latin typeface="宋体" panose="02010600030101010101" pitchFamily="2" charset="-122"/>
                    <a:ea typeface="宋体" panose="02010600030101010101" pitchFamily="2" charset="-122"/>
                    <a:cs typeface="宋体" panose="02010600030101010101" pitchFamily="34" charset="-120"/>
                  </a:rPr>
                  <a:t> </a:t>
                </a:r>
                <a:r>
                  <a:rPr lang="en-US" altLang="zh-CN" sz="2400" b="0" i="0" dirty="0">
                    <a:solidFill>
                      <a:srgbClr val="000000"/>
                    </a:solidFill>
                    <a:latin typeface="Times New Roman" panose="02020603050405020304" pitchFamily="34" charset="0"/>
                    <a:ea typeface="微软雅黑" panose="020B0503020204020204" pitchFamily="34" charset="-122"/>
                    <a:cs typeface="Times New Roman" panose="02020603050405020304" pitchFamily="34" charset="-120"/>
                  </a:rPr>
                  <a:t>从</a:t>
                </a:r>
                <a14:m>
                  <m:oMath xmlns:m="http://schemas.openxmlformats.org/officeDocument/2006/math">
                    <m:r>
                      <a:rPr lang="en-US" altLang="zh-CN" sz="2400" b="0" i="0" dirty="0">
                        <a:solidFill>
                          <a:srgbClr val="000000"/>
                        </a:solidFill>
                        <a:latin typeface="Cambria Math" panose="02040503050406030204" pitchFamily="18" charset="0"/>
                        <a:ea typeface="微软雅黑" panose="020B0503020204020204" pitchFamily="34" charset="-122"/>
                        <a:cs typeface="Times New Roman" panose="02020603050405020304" pitchFamily="34" charset="-120"/>
                      </a:rPr>
                      <m:t>𝑂</m:t>
                    </m:r>
                  </m:oMath>
                </a14:m>
                <a:r>
                  <a:rPr lang="en-US" altLang="zh-CN" sz="2400" b="0" i="0" dirty="0">
                    <a:solidFill>
                      <a:srgbClr val="000000"/>
                    </a:solidFill>
                    <a:latin typeface="Times New Roman" panose="02020603050405020304" pitchFamily="34" charset="0"/>
                    <a:ea typeface="微软雅黑" panose="020B0503020204020204" pitchFamily="34" charset="-122"/>
                    <a:cs typeface="Times New Roman" panose="02020603050405020304" pitchFamily="34" charset="-120"/>
                  </a:rPr>
                  <a:t>处行驶到</a:t>
                </a:r>
                <a14:m>
                  <m:oMath xmlns:m="http://schemas.openxmlformats.org/officeDocument/2006/math">
                    <m:r>
                      <a:rPr lang="en-US" altLang="zh-CN" sz="2400" b="0" i="0" dirty="0">
                        <a:solidFill>
                          <a:srgbClr val="000000"/>
                        </a:solidFill>
                        <a:latin typeface="Cambria Math" panose="02040503050406030204" pitchFamily="18" charset="0"/>
                        <a:ea typeface="微软雅黑" panose="020B0503020204020204" pitchFamily="34" charset="-122"/>
                        <a:cs typeface="Times New Roman" panose="02020603050405020304" pitchFamily="34" charset="-120"/>
                      </a:rPr>
                      <m:t>𝑁</m:t>
                    </m:r>
                  </m:oMath>
                </a14:m>
                <a:r>
                  <a:rPr lang="en-US" altLang="zh-CN" sz="100" b="0" i="0" kern="0" spc="-99900" dirty="0">
                    <a:solidFill>
                      <a:srgbClr val="FFFFFF"/>
                    </a:solidFill>
                    <a:latin typeface="Times New Roman" panose="02020603050405020304" pitchFamily="34" charset="0"/>
                    <a:ea typeface="微软雅黑" panose="020B0503020204020204" pitchFamily="34" charset="-122"/>
                    <a:cs typeface="Times New Roman" panose="02020603050405020304" pitchFamily="34" charset="-120"/>
                  </a:rPr>
                  <a:t> </a:t>
                </a:r>
                <a:r>
                  <a:rPr lang="en-US" altLang="zh-CN" sz="2400" b="0" i="0" dirty="0">
                    <a:solidFill>
                      <a:srgbClr val="000000"/>
                    </a:solidFill>
                    <a:latin typeface="Times New Roman" panose="02020603050405020304" pitchFamily="34" charset="0"/>
                    <a:ea typeface="微软雅黑" panose="020B0503020204020204" pitchFamily="34" charset="-122"/>
                    <a:cs typeface="Times New Roman" panose="02020603050405020304" pitchFamily="34" charset="-120"/>
                  </a:rPr>
                  <a:t>处的位移大小为889米</a:t>
                </a:r>
                <a:endParaRPr lang="en-US" altLang="zh-CN" sz="2400" dirty="0"/>
              </a:p>
              <a:p>
                <a:pPr latinLnBrk="1">
                  <a:lnSpc>
                    <a:spcPts val="4400"/>
                  </a:lnSpc>
                </a:pPr>
                <a:r>
                  <a:rPr lang="en-US" altLang="zh-CN" sz="2400" b="1" i="0">
                    <a:solidFill>
                      <a:srgbClr val="000000"/>
                    </a:solidFill>
                    <a:latin typeface="Times New Roman" panose="02020603050405020304" pitchFamily="34" charset="0"/>
                    <a:ea typeface="微软雅黑" panose="020B0503020204020204" pitchFamily="34" charset="-122"/>
                    <a:cs typeface="Times New Roman" panose="02020603050405020304" pitchFamily="34" charset="-120"/>
                  </a:rPr>
                  <a:t>C</a:t>
                </a:r>
                <a:r>
                  <a:rPr lang="en-US" altLang="zh-CN" sz="2400" b="1" i="0" dirty="0">
                    <a:solidFill>
                      <a:srgbClr val="000000"/>
                    </a:solidFill>
                    <a:latin typeface="Times New Roman" panose="02020603050405020304" pitchFamily="34" charset="0"/>
                    <a:ea typeface="微软雅黑" panose="020B0503020204020204" pitchFamily="34" charset="-122"/>
                    <a:cs typeface="Times New Roman" panose="02020603050405020304" pitchFamily="34" charset="-120"/>
                  </a:rPr>
                  <a:t>.</a:t>
                </a:r>
                <a:r>
                  <a:rPr lang="en-US" altLang="zh-CN" sz="2400" b="1" i="0" dirty="0">
                    <a:solidFill>
                      <a:srgbClr val="000000"/>
                    </a:solidFill>
                    <a:latin typeface="宋体" panose="02010600030101010101" pitchFamily="2" charset="-122"/>
                    <a:ea typeface="宋体" panose="02010600030101010101" pitchFamily="2" charset="-122"/>
                    <a:cs typeface="宋体" panose="02010600030101010101" pitchFamily="34" charset="-120"/>
                  </a:rPr>
                  <a:t> </a:t>
                </a:r>
                <a:r>
                  <a:rPr lang="en-US" altLang="zh-CN" sz="2400" b="0" i="0" dirty="0">
                    <a:solidFill>
                      <a:srgbClr val="000000"/>
                    </a:solidFill>
                    <a:latin typeface="Times New Roman" panose="02020603050405020304" pitchFamily="34" charset="0"/>
                    <a:ea typeface="微软雅黑" panose="020B0503020204020204" pitchFamily="34" charset="-122"/>
                    <a:cs typeface="Times New Roman" panose="02020603050405020304" pitchFamily="34" charset="-120"/>
                  </a:rPr>
                  <a:t>从</a:t>
                </a:r>
                <a14:m>
                  <m:oMath xmlns:m="http://schemas.openxmlformats.org/officeDocument/2006/math">
                    <m:r>
                      <a:rPr lang="en-US" altLang="zh-CN" sz="2400" b="0" i="0" dirty="0">
                        <a:solidFill>
                          <a:srgbClr val="000000"/>
                        </a:solidFill>
                        <a:latin typeface="Cambria Math" panose="02040503050406030204" pitchFamily="18" charset="0"/>
                        <a:ea typeface="微软雅黑" panose="020B0503020204020204" pitchFamily="34" charset="-122"/>
                        <a:cs typeface="Times New Roman" panose="02020603050405020304" pitchFamily="34" charset="-120"/>
                      </a:rPr>
                      <m:t>𝑂</m:t>
                    </m:r>
                  </m:oMath>
                </a14:m>
                <a:r>
                  <a:rPr lang="en-US" altLang="zh-CN" sz="2400" b="0" i="0" dirty="0">
                    <a:solidFill>
                      <a:srgbClr val="000000"/>
                    </a:solidFill>
                    <a:latin typeface="Times New Roman" panose="02020603050405020304" pitchFamily="34" charset="0"/>
                    <a:ea typeface="微软雅黑" panose="020B0503020204020204" pitchFamily="34" charset="-122"/>
                    <a:cs typeface="Times New Roman" panose="02020603050405020304" pitchFamily="34" charset="-120"/>
                  </a:rPr>
                  <a:t>处行驶到</a:t>
                </a:r>
                <a14:m>
                  <m:oMath xmlns:m="http://schemas.openxmlformats.org/officeDocument/2006/math">
                    <m:r>
                      <a:rPr lang="en-US" altLang="zh-CN" sz="2400" b="0" i="0" dirty="0">
                        <a:solidFill>
                          <a:srgbClr val="000000"/>
                        </a:solidFill>
                        <a:latin typeface="Cambria Math" panose="02040503050406030204" pitchFamily="18" charset="0"/>
                        <a:ea typeface="微软雅黑" panose="020B0503020204020204" pitchFamily="34" charset="-122"/>
                        <a:cs typeface="Times New Roman" panose="02020603050405020304" pitchFamily="34" charset="-120"/>
                      </a:rPr>
                      <m:t>𝑀</m:t>
                    </m:r>
                  </m:oMath>
                </a14:m>
                <a:r>
                  <a:rPr lang="en-US" altLang="zh-CN" sz="100" b="0" i="0" kern="0" spc="-99900" dirty="0">
                    <a:solidFill>
                      <a:srgbClr val="FFFFFF"/>
                    </a:solidFill>
                    <a:latin typeface="Times New Roman" panose="02020603050405020304" pitchFamily="34" charset="0"/>
                    <a:ea typeface="微软雅黑" panose="020B0503020204020204" pitchFamily="34" charset="-122"/>
                    <a:cs typeface="Times New Roman" panose="02020603050405020304" pitchFamily="34" charset="-120"/>
                  </a:rPr>
                  <a:t> </a:t>
                </a:r>
                <a:r>
                  <a:rPr lang="en-US" altLang="zh-CN" sz="2400" b="0" i="0" dirty="0">
                    <a:solidFill>
                      <a:srgbClr val="000000"/>
                    </a:solidFill>
                    <a:latin typeface="Times New Roman" panose="02020603050405020304" pitchFamily="34" charset="0"/>
                    <a:ea typeface="微软雅黑" panose="020B0503020204020204" pitchFamily="34" charset="-122"/>
                    <a:cs typeface="Times New Roman" panose="02020603050405020304" pitchFamily="34" charset="-120"/>
                  </a:rPr>
                  <a:t>处的平均速率约为20米/天</a:t>
                </a:r>
                <a:endParaRPr lang="en-US" altLang="zh-CN" sz="2400" dirty="0"/>
              </a:p>
              <a:p>
                <a:pPr latinLnBrk="1">
                  <a:lnSpc>
                    <a:spcPts val="4200"/>
                  </a:lnSpc>
                </a:pPr>
                <a:r>
                  <a:rPr lang="en-US" altLang="zh-CN" sz="2400" b="1" i="0">
                    <a:solidFill>
                      <a:srgbClr val="000000"/>
                    </a:solidFill>
                    <a:latin typeface="Times New Roman" panose="02020603050405020304" pitchFamily="34" charset="0"/>
                    <a:ea typeface="微软雅黑" panose="020B0503020204020204" pitchFamily="34" charset="-122"/>
                    <a:cs typeface="Times New Roman" panose="02020603050405020304" pitchFamily="34" charset="-120"/>
                  </a:rPr>
                  <a:t>D</a:t>
                </a:r>
                <a:r>
                  <a:rPr lang="en-US" altLang="zh-CN" sz="2400" b="1" i="0" dirty="0">
                    <a:solidFill>
                      <a:srgbClr val="000000"/>
                    </a:solidFill>
                    <a:latin typeface="Times New Roman" panose="02020603050405020304" pitchFamily="34" charset="0"/>
                    <a:ea typeface="微软雅黑" panose="020B0503020204020204" pitchFamily="34" charset="-122"/>
                    <a:cs typeface="Times New Roman" panose="02020603050405020304" pitchFamily="34" charset="-120"/>
                  </a:rPr>
                  <a:t>.</a:t>
                </a:r>
                <a:r>
                  <a:rPr lang="en-US" altLang="zh-CN" sz="2400" b="1" i="0" dirty="0">
                    <a:solidFill>
                      <a:srgbClr val="000000"/>
                    </a:solidFill>
                    <a:latin typeface="宋体" panose="02010600030101010101" pitchFamily="2" charset="-122"/>
                    <a:ea typeface="宋体" panose="02010600030101010101" pitchFamily="2" charset="-122"/>
                    <a:cs typeface="宋体" panose="02010600030101010101" pitchFamily="34" charset="-120"/>
                  </a:rPr>
                  <a:t> </a:t>
                </a:r>
                <a:r>
                  <a:rPr lang="en-US" altLang="zh-CN" sz="2400" b="0" i="0" dirty="0">
                    <a:solidFill>
                      <a:srgbClr val="000000"/>
                    </a:solidFill>
                    <a:latin typeface="Times New Roman" panose="02020603050405020304" pitchFamily="34" charset="0"/>
                    <a:ea typeface="微软雅黑" panose="020B0503020204020204" pitchFamily="34" charset="-122"/>
                    <a:cs typeface="Times New Roman" panose="02020603050405020304" pitchFamily="34" charset="-120"/>
                  </a:rPr>
                  <a:t>从</a:t>
                </a:r>
                <a14:m>
                  <m:oMath xmlns:m="http://schemas.openxmlformats.org/officeDocument/2006/math">
                    <m:r>
                      <a:rPr lang="en-US" altLang="zh-CN" sz="2400" b="0" i="0" dirty="0">
                        <a:solidFill>
                          <a:srgbClr val="000000"/>
                        </a:solidFill>
                        <a:latin typeface="Cambria Math" panose="02040503050406030204" pitchFamily="18" charset="0"/>
                        <a:ea typeface="微软雅黑" panose="020B0503020204020204" pitchFamily="34" charset="-122"/>
                        <a:cs typeface="Times New Roman" panose="02020603050405020304" pitchFamily="34" charset="-120"/>
                      </a:rPr>
                      <m:t>𝑀</m:t>
                    </m:r>
                  </m:oMath>
                </a14:m>
                <a:r>
                  <a:rPr lang="en-US" altLang="zh-CN" sz="2400" b="0" i="0" dirty="0">
                    <a:solidFill>
                      <a:srgbClr val="000000"/>
                    </a:solidFill>
                    <a:latin typeface="Times New Roman" panose="02020603050405020304" pitchFamily="34" charset="0"/>
                    <a:ea typeface="微软雅黑" panose="020B0503020204020204" pitchFamily="34" charset="-122"/>
                    <a:cs typeface="Times New Roman" panose="02020603050405020304" pitchFamily="34" charset="-120"/>
                  </a:rPr>
                  <a:t>处行驶到</a:t>
                </a:r>
                <a14:m>
                  <m:oMath xmlns:m="http://schemas.openxmlformats.org/officeDocument/2006/math">
                    <m:r>
                      <a:rPr lang="en-US" altLang="zh-CN" sz="2400" b="0" i="0" dirty="0">
                        <a:solidFill>
                          <a:srgbClr val="000000"/>
                        </a:solidFill>
                        <a:latin typeface="Cambria Math" panose="02040503050406030204" pitchFamily="18" charset="0"/>
                        <a:ea typeface="微软雅黑" panose="020B0503020204020204" pitchFamily="34" charset="-122"/>
                        <a:cs typeface="Times New Roman" panose="02020603050405020304" pitchFamily="34" charset="-120"/>
                      </a:rPr>
                      <m:t>𝑁</m:t>
                    </m:r>
                  </m:oMath>
                </a14:m>
                <a:r>
                  <a:rPr lang="en-US" altLang="zh-CN" sz="100" b="0" i="0" kern="0" spc="-99900" dirty="0">
                    <a:solidFill>
                      <a:srgbClr val="FFFFFF"/>
                    </a:solidFill>
                    <a:latin typeface="Times New Roman" panose="02020603050405020304" pitchFamily="34" charset="0"/>
                    <a:ea typeface="微软雅黑" panose="020B0503020204020204" pitchFamily="34" charset="-122"/>
                    <a:cs typeface="Times New Roman" panose="02020603050405020304" pitchFamily="34" charset="-120"/>
                  </a:rPr>
                  <a:t> </a:t>
                </a:r>
                <a:r>
                  <a:rPr lang="en-US" altLang="zh-CN" sz="2400" b="0" i="0" dirty="0">
                    <a:solidFill>
                      <a:srgbClr val="000000"/>
                    </a:solidFill>
                    <a:latin typeface="Times New Roman" panose="02020603050405020304" pitchFamily="34" charset="0"/>
                    <a:ea typeface="微软雅黑" panose="020B0503020204020204" pitchFamily="34" charset="-122"/>
                    <a:cs typeface="Times New Roman" panose="02020603050405020304" pitchFamily="34" charset="-120"/>
                  </a:rPr>
                  <a:t>处的平均速度大小约为10米/天</a:t>
                </a:r>
                <a:endParaRPr lang="en-US" altLang="zh-CN" sz="2400" dirty="0"/>
              </a:p>
            </p:txBody>
          </p:sp>
        </mc:Choice>
        <mc:Fallback>
          <p:sp>
            <p:nvSpPr>
              <p:cNvPr id="5" name="QC_5_BD.52_3#3fe5d4ae6.choices?pid=8a5cf0f82&amp;color=0,0,0&amp;vtp=1&amp;bbb=1&amp;hs=1"/>
              <p:cNvSpPr>
                <a:spLocks noRot="1" noChangeAspect="1" noMove="1" noResize="1" noEditPoints="1" noAdjustHandles="1" noChangeArrowheads="1" noChangeShapeType="1" noTextEdit="1"/>
              </p:cNvSpPr>
              <p:nvPr/>
            </p:nvSpPr>
            <p:spPr>
              <a:xfrm>
                <a:off x="612648" y="4263869"/>
                <a:ext cx="10963656" cy="2150999"/>
              </a:xfrm>
              <a:prstGeom prst="rect">
                <a:avLst/>
              </a:prstGeom>
              <a:blipFill rotWithShape="1">
                <a:blip r:embed="rId3"/>
                <a:stretch>
                  <a:fillRect l="-5" t="-22" r="2" b="-2711"/>
                </a:stretch>
              </a:blipFill>
            </p:spPr>
            <p:txBody>
              <a:bodyPr/>
              <a:lstStyle/>
              <a:p>
                <a:r>
                  <a:rPr lang="zh-CN" altLang="en-US">
                    <a:noFill/>
                  </a:rPr>
                  <a:t> </a:t>
                </a:r>
              </a:p>
            </p:txBody>
          </p:sp>
        </mc:Fallback>
      </mc:AlternateContent>
    </p:spTree>
  </p:cSld>
  <p:clrMapOvr>
    <a:masterClrMapping/>
  </p:clrMapOvr>
  <p:transition>
    <p:split dir="in"/>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4">
                                            <p:bg/>
                                          </p:spTgt>
                                        </p:tgtEl>
                                        <p:attrNameLst>
                                          <p:attrName>style.visibility</p:attrName>
                                        </p:attrNameLst>
                                      </p:cBhvr>
                                      <p:to>
                                        <p:strVal val="visible"/>
                                      </p:to>
                                    </p:set>
                                    <p:animEffect transition="in" filter="wipe(left)">
                                      <p:cBhvr>
                                        <p:cTn id="7" dur="500"/>
                                        <p:tgtEl>
                                          <p:spTgt spid="4">
                                            <p:bg/>
                                          </p:spTgt>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4">
                                            <p:txEl>
                                              <p:pRg st="0" end="0"/>
                                            </p:txEl>
                                          </p:spTgt>
                                        </p:tgtEl>
                                        <p:attrNameLst>
                                          <p:attrName>style.visibility</p:attrName>
                                        </p:attrNameLst>
                                      </p:cBhvr>
                                      <p:to>
                                        <p:strVal val="visible"/>
                                      </p:to>
                                    </p:set>
                                    <p:animEffect transition="in" filter="wipe(left)">
                                      <p:cBhvr>
                                        <p:cTn id="10" dur="500"/>
                                        <p:tgtEl>
                                          <p:spTgt spid="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build="p"/>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mc:Choice xmlns:a14="http://schemas.microsoft.com/office/drawing/2010/main" Requires="a14">
          <p:sp>
            <p:nvSpPr>
              <p:cNvPr id="2" name="QC_5_AS.54_1#3fe5d4ae6?pid=8a5cf0f82&amp;color=0,0,0&amp;vtp=1&amp;bt=1&amp;bbb=1&amp;hb=1"/>
              <p:cNvSpPr/>
              <p:nvPr/>
            </p:nvSpPr>
            <p:spPr>
              <a:xfrm>
                <a:off x="612648" y="486000"/>
                <a:ext cx="10963656" cy="2713800"/>
              </a:xfrm>
              <a:prstGeom prst="rect">
                <a:avLst/>
              </a:prstGeom>
              <a:noFill/>
            </p:spPr>
            <p:txBody>
              <a:bodyPr wrap="none" lIns="0" tIns="0" rIns="0" bIns="0" rtlCol="0" anchor="t"/>
              <a:lstStyle/>
              <a:p>
                <a:pPr algn="l" latinLnBrk="1">
                  <a:lnSpc>
                    <a:spcPts val="4400"/>
                  </a:lnSpc>
                </a:pPr>
                <a:r>
                  <a:rPr lang="en-US" altLang="zh-CN" sz="2400" b="1" i="0" dirty="0">
                    <a:solidFill>
                      <a:srgbClr val="FF0000"/>
                    </a:solidFill>
                    <a:latin typeface="Times New Roman" panose="02020603050405020304" pitchFamily="34" charset="0"/>
                    <a:ea typeface="微软雅黑" panose="020B0503020204020204" pitchFamily="34" charset="-122"/>
                    <a:cs typeface="Times New Roman" panose="02020603050405020304" pitchFamily="34" charset="-120"/>
                  </a:rPr>
                  <a:t>[解析]</a:t>
                </a:r>
                <a:r>
                  <a:rPr lang="en-US" altLang="zh-CN" sz="2400" b="1" i="0" dirty="0">
                    <a:solidFill>
                      <a:srgbClr val="FF0000"/>
                    </a:solidFill>
                    <a:latin typeface="宋体" panose="02010600030101010101" pitchFamily="2" charset="-122"/>
                    <a:ea typeface="宋体" panose="02010600030101010101" pitchFamily="2" charset="-122"/>
                    <a:cs typeface="宋体" panose="02010600030101010101" pitchFamily="34" charset="-120"/>
                  </a:rPr>
                  <a:t> </a:t>
                </a:r>
                <a:r>
                  <a:rPr lang="en-US" altLang="zh-CN" sz="2400" b="0" i="0" dirty="0">
                    <a:solidFill>
                      <a:srgbClr val="FF0000"/>
                    </a:solidFill>
                    <a:latin typeface="Times New Roman" panose="02020603050405020304" pitchFamily="34" charset="0"/>
                    <a:ea typeface="微软雅黑" panose="020B0503020204020204" pitchFamily="34" charset="-122"/>
                    <a:cs typeface="Times New Roman" panose="02020603050405020304" pitchFamily="34" charset="-120"/>
                  </a:rPr>
                  <a:t>从</a:t>
                </a:r>
                <a14:m>
                  <m:oMath xmlns:m="http://schemas.openxmlformats.org/officeDocument/2006/math">
                    <m:r>
                      <a:rPr lang="en-US" altLang="zh-CN" sz="2400" b="0" i="0" dirty="0">
                        <a:solidFill>
                          <a:srgbClr val="FF0000"/>
                        </a:solidFill>
                        <a:latin typeface="Cambria Math" panose="02040503050406030204" pitchFamily="18" charset="0"/>
                        <a:ea typeface="微软雅黑" panose="020B0503020204020204" pitchFamily="34" charset="-122"/>
                        <a:cs typeface="Times New Roman" panose="02020603050405020304" pitchFamily="34" charset="-120"/>
                      </a:rPr>
                      <m:t>𝑂</m:t>
                    </m:r>
                  </m:oMath>
                </a14:m>
                <a:r>
                  <a:rPr lang="en-US" altLang="zh-CN" sz="2400" b="0" i="0" dirty="0">
                    <a:solidFill>
                      <a:srgbClr val="FF0000"/>
                    </a:solidFill>
                    <a:latin typeface="Times New Roman" panose="02020603050405020304" pitchFamily="34" charset="0"/>
                    <a:ea typeface="微软雅黑" panose="020B0503020204020204" pitchFamily="34" charset="-122"/>
                    <a:cs typeface="Times New Roman" panose="02020603050405020304" pitchFamily="34" charset="-120"/>
                  </a:rPr>
                  <a:t>处行驶到</a:t>
                </a:r>
                <a14:m>
                  <m:oMath xmlns:m="http://schemas.openxmlformats.org/officeDocument/2006/math">
                    <m:r>
                      <a:rPr lang="en-US" altLang="zh-CN" sz="2400" b="0" i="0" dirty="0">
                        <a:solidFill>
                          <a:srgbClr val="FF0000"/>
                        </a:solidFill>
                        <a:latin typeface="Cambria Math" panose="02040503050406030204" pitchFamily="18" charset="0"/>
                        <a:ea typeface="微软雅黑" panose="020B0503020204020204" pitchFamily="34" charset="-122"/>
                        <a:cs typeface="Times New Roman" panose="02020603050405020304" pitchFamily="34" charset="-120"/>
                      </a:rPr>
                      <m:t>𝑁</m:t>
                    </m:r>
                  </m:oMath>
                </a14:m>
                <a:r>
                  <a:rPr lang="en-US" altLang="zh-CN" sz="2400" b="0" i="0" dirty="0">
                    <a:solidFill>
                      <a:srgbClr val="FF0000"/>
                    </a:solidFill>
                    <a:latin typeface="Times New Roman" panose="02020603050405020304" pitchFamily="34" charset="0"/>
                    <a:ea typeface="微软雅黑" panose="020B0503020204020204" pitchFamily="34" charset="-122"/>
                    <a:cs typeface="Times New Roman" panose="02020603050405020304" pitchFamily="34" charset="-120"/>
                  </a:rPr>
                  <a:t>处的路程为889米，A错误。题中未给出</a:t>
                </a:r>
                <a14:m>
                  <m:oMath xmlns:m="http://schemas.openxmlformats.org/officeDocument/2006/math">
                    <m:r>
                      <a:rPr lang="en-US" altLang="zh-CN" sz="2400" b="0" i="0" dirty="0">
                        <a:solidFill>
                          <a:srgbClr val="FF0000"/>
                        </a:solidFill>
                        <a:latin typeface="Cambria Math" panose="02040503050406030204" pitchFamily="18" charset="0"/>
                        <a:ea typeface="微软雅黑" panose="020B0503020204020204" pitchFamily="34" charset="-122"/>
                        <a:cs typeface="Times New Roman" panose="02020603050405020304" pitchFamily="34" charset="-120"/>
                      </a:rPr>
                      <m:t>𝑂</m:t>
                    </m:r>
                  </m:oMath>
                </a14:m>
                <a:r>
                  <a:rPr lang="en-US" altLang="zh-CN" sz="2400" b="0" i="0" dirty="0">
                    <a:solidFill>
                      <a:srgbClr val="FF0000"/>
                    </a:solidFill>
                    <a:latin typeface="Times New Roman" panose="02020603050405020304" pitchFamily="34" charset="0"/>
                    <a:ea typeface="微软雅黑" panose="020B0503020204020204" pitchFamily="34" charset="-122"/>
                    <a:cs typeface="Times New Roman" panose="02020603050405020304" pitchFamily="34" charset="-120"/>
                  </a:rPr>
                  <a:t>、</a:t>
                </a:r>
                <a14:m>
                  <m:oMath xmlns:m="http://schemas.openxmlformats.org/officeDocument/2006/math">
                    <m:r>
                      <a:rPr lang="en-US" altLang="zh-CN" sz="2400" b="0" i="0" dirty="0">
                        <a:solidFill>
                          <a:srgbClr val="FF0000"/>
                        </a:solidFill>
                        <a:latin typeface="Cambria Math" panose="02040503050406030204" pitchFamily="18" charset="0"/>
                        <a:ea typeface="微软雅黑" panose="020B0503020204020204" pitchFamily="34" charset="-122"/>
                        <a:cs typeface="Times New Roman" panose="02020603050405020304" pitchFamily="34" charset="-120"/>
                      </a:rPr>
                      <m:t>𝑀</m:t>
                    </m:r>
                  </m:oMath>
                </a14:m>
                <a:r>
                  <a:rPr lang="en-US" altLang="zh-CN" sz="2400" b="0" i="0" dirty="0">
                    <a:solidFill>
                      <a:srgbClr val="FF0000"/>
                    </a:solidFill>
                    <a:latin typeface="Times New Roman" panose="02020603050405020304" pitchFamily="34" charset="0"/>
                    <a:ea typeface="微软雅黑" panose="020B0503020204020204" pitchFamily="34" charset="-122"/>
                    <a:cs typeface="Times New Roman" panose="02020603050405020304" pitchFamily="34" charset="-120"/>
                  </a:rPr>
                  <a:t>间和</a:t>
                </a:r>
                <a14:m>
                  <m:oMath xmlns:m="http://schemas.openxmlformats.org/officeDocument/2006/math">
                    <m:r>
                      <a:rPr lang="en-US" altLang="zh-CN" sz="2400" b="0" i="0" dirty="0">
                        <a:solidFill>
                          <a:srgbClr val="FF0000"/>
                        </a:solidFill>
                        <a:latin typeface="Cambria Math" panose="02040503050406030204" pitchFamily="18" charset="0"/>
                        <a:ea typeface="微软雅黑" panose="020B0503020204020204" pitchFamily="34" charset="-122"/>
                        <a:cs typeface="Times New Roman" panose="02020603050405020304" pitchFamily="34" charset="-120"/>
                      </a:rPr>
                      <m:t>𝑀</m:t>
                    </m:r>
                  </m:oMath>
                </a14:m>
                <a:r>
                  <a:rPr lang="en-US" altLang="zh-CN" sz="2400" b="0" i="0" dirty="0">
                    <a:solidFill>
                      <a:srgbClr val="FF0000"/>
                    </a:solidFill>
                    <a:latin typeface="Times New Roman" panose="02020603050405020304" pitchFamily="34" charset="0"/>
                    <a:ea typeface="微软雅黑" panose="020B0503020204020204" pitchFamily="34" charset="-122"/>
                    <a:cs typeface="Times New Roman" panose="02020603050405020304" pitchFamily="34" charset="-120"/>
                  </a:rPr>
                  <a:t>、</a:t>
                </a:r>
                <a14:m>
                  <m:oMath xmlns:m="http://schemas.openxmlformats.org/officeDocument/2006/math">
                    <m:r>
                      <a:rPr lang="en-US" altLang="zh-CN" sz="2400" b="0" i="0" dirty="0">
                        <a:solidFill>
                          <a:srgbClr val="FF0000"/>
                        </a:solidFill>
                        <a:latin typeface="Cambria Math" panose="02040503050406030204" pitchFamily="18" charset="0"/>
                        <a:ea typeface="微软雅黑" panose="020B0503020204020204" pitchFamily="34" charset="-122"/>
                        <a:cs typeface="Times New Roman" panose="02020603050405020304" pitchFamily="34" charset="-120"/>
                      </a:rPr>
                      <m:t>𝑁</m:t>
                    </m:r>
                  </m:oMath>
                </a14:m>
                <a:r>
                  <a:rPr lang="en-US" altLang="zh-CN" sz="100" b="0" i="0" kern="0" spc="-99900" dirty="0">
                    <a:solidFill>
                      <a:srgbClr val="FFFFFF"/>
                    </a:solidFill>
                    <a:latin typeface="Times New Roman" panose="02020603050405020304" pitchFamily="34" charset="0"/>
                    <a:ea typeface="微软雅黑" panose="020B0503020204020204" pitchFamily="34" charset="-122"/>
                    <a:cs typeface="Times New Roman" panose="02020603050405020304" pitchFamily="34" charset="-120"/>
                  </a:rPr>
                  <a:t> </a:t>
                </a:r>
                <a:r>
                  <a:rPr lang="en-US" altLang="zh-CN" sz="2400" b="0" i="0">
                    <a:solidFill>
                      <a:srgbClr val="FF0000"/>
                    </a:solidFill>
                    <a:latin typeface="Times New Roman" panose="02020603050405020304" pitchFamily="34" charset="0"/>
                    <a:ea typeface="微软雅黑" panose="020B0503020204020204" pitchFamily="34" charset="-122"/>
                    <a:cs typeface="Times New Roman" panose="02020603050405020304" pitchFamily="34" charset="-120"/>
                  </a:rPr>
                  <a:t>间</a:t>
                </a:r>
                <a:endParaRPr lang="en-US" altLang="zh-CN" sz="2400" b="0" i="0">
                  <a:solidFill>
                    <a:srgbClr val="FF0000"/>
                  </a:solidFill>
                  <a:latin typeface="Times New Roman" panose="02020603050405020304" pitchFamily="34" charset="0"/>
                  <a:ea typeface="微软雅黑" panose="020B0503020204020204" pitchFamily="34" charset="-122"/>
                  <a:cs typeface="Times New Roman" panose="02020603050405020304" pitchFamily="34" charset="-120"/>
                </a:endParaRPr>
              </a:p>
              <a:p>
                <a:pPr latinLnBrk="1">
                  <a:lnSpc>
                    <a:spcPts val="4400"/>
                  </a:lnSpc>
                </a:pPr>
                <a:r>
                  <a:rPr lang="en-US" altLang="zh-CN" sz="2400" b="0" i="0">
                    <a:solidFill>
                      <a:srgbClr val="FF0000"/>
                    </a:solidFill>
                    <a:latin typeface="Times New Roman" panose="02020603050405020304" pitchFamily="34" charset="0"/>
                    <a:ea typeface="微软雅黑" panose="020B0503020204020204" pitchFamily="34" charset="-122"/>
                    <a:cs typeface="Times New Roman" panose="02020603050405020304" pitchFamily="34" charset="-120"/>
                  </a:rPr>
                  <a:t>位移的方向</a:t>
                </a:r>
                <a:r>
                  <a:rPr lang="en-US" altLang="zh-CN" sz="2400" b="0" i="0" dirty="0">
                    <a:solidFill>
                      <a:srgbClr val="FF0000"/>
                    </a:solidFill>
                    <a:latin typeface="Times New Roman" panose="02020603050405020304" pitchFamily="34" charset="0"/>
                    <a:ea typeface="微软雅黑" panose="020B0503020204020204" pitchFamily="34" charset="-122"/>
                    <a:cs typeface="Times New Roman" panose="02020603050405020304" pitchFamily="34" charset="-120"/>
                  </a:rPr>
                  <a:t>，不能算出从</a:t>
                </a:r>
                <a14:m>
                  <m:oMath xmlns:m="http://schemas.openxmlformats.org/officeDocument/2006/math">
                    <m:r>
                      <a:rPr lang="en-US" altLang="zh-CN" sz="2400" b="0" i="0" dirty="0">
                        <a:solidFill>
                          <a:srgbClr val="FF0000"/>
                        </a:solidFill>
                        <a:latin typeface="Cambria Math" panose="02040503050406030204" pitchFamily="18" charset="0"/>
                        <a:ea typeface="微软雅黑" panose="020B0503020204020204" pitchFamily="34" charset="-122"/>
                        <a:cs typeface="Times New Roman" panose="02020603050405020304" pitchFamily="34" charset="-120"/>
                      </a:rPr>
                      <m:t>𝑂</m:t>
                    </m:r>
                  </m:oMath>
                </a14:m>
                <a:r>
                  <a:rPr lang="en-US" altLang="zh-CN" sz="2400" b="0" i="0" dirty="0">
                    <a:solidFill>
                      <a:srgbClr val="FF0000"/>
                    </a:solidFill>
                    <a:latin typeface="Times New Roman" panose="02020603050405020304" pitchFamily="34" charset="0"/>
                    <a:ea typeface="微软雅黑" panose="020B0503020204020204" pitchFamily="34" charset="-122"/>
                    <a:cs typeface="Times New Roman" panose="02020603050405020304" pitchFamily="34" charset="-120"/>
                  </a:rPr>
                  <a:t>处行驶到</a:t>
                </a:r>
                <a14:m>
                  <m:oMath xmlns:m="http://schemas.openxmlformats.org/officeDocument/2006/math">
                    <m:r>
                      <a:rPr lang="en-US" altLang="zh-CN" sz="2400" b="0" i="0" dirty="0">
                        <a:solidFill>
                          <a:srgbClr val="FF0000"/>
                        </a:solidFill>
                        <a:latin typeface="Cambria Math" panose="02040503050406030204" pitchFamily="18" charset="0"/>
                        <a:ea typeface="微软雅黑" panose="020B0503020204020204" pitchFamily="34" charset="-122"/>
                        <a:cs typeface="Times New Roman" panose="02020603050405020304" pitchFamily="34" charset="-120"/>
                      </a:rPr>
                      <m:t>𝑁</m:t>
                    </m:r>
                  </m:oMath>
                </a14:m>
                <a:r>
                  <a:rPr lang="en-US" altLang="zh-CN" sz="100" b="0" i="0" kern="0" spc="-99900" dirty="0">
                    <a:solidFill>
                      <a:srgbClr val="FFFFFF"/>
                    </a:solidFill>
                    <a:latin typeface="Times New Roman" panose="02020603050405020304" pitchFamily="34" charset="0"/>
                    <a:ea typeface="微软雅黑" panose="020B0503020204020204" pitchFamily="34" charset="-122"/>
                    <a:cs typeface="Times New Roman" panose="02020603050405020304" pitchFamily="34" charset="-120"/>
                  </a:rPr>
                  <a:t> </a:t>
                </a:r>
                <a:r>
                  <a:rPr lang="en-US" altLang="zh-CN" sz="2400" b="0" i="0" dirty="0">
                    <a:solidFill>
                      <a:srgbClr val="FF0000"/>
                    </a:solidFill>
                    <a:latin typeface="Times New Roman" panose="02020603050405020304" pitchFamily="34" charset="0"/>
                    <a:ea typeface="微软雅黑" panose="020B0503020204020204" pitchFamily="34" charset="-122"/>
                    <a:cs typeface="Times New Roman" panose="02020603050405020304" pitchFamily="34" charset="-120"/>
                  </a:rPr>
                  <a:t>处的位移大小</a:t>
                </a:r>
                <a:r>
                  <a:rPr lang="en-US" altLang="zh-CN" sz="2400" b="0" i="0">
                    <a:solidFill>
                      <a:srgbClr val="FF0000"/>
                    </a:solidFill>
                    <a:latin typeface="Times New Roman" panose="02020603050405020304" pitchFamily="34" charset="0"/>
                    <a:ea typeface="微软雅黑" panose="020B0503020204020204" pitchFamily="34" charset="-122"/>
                    <a:cs typeface="Times New Roman" panose="02020603050405020304" pitchFamily="34" charset="-120"/>
                  </a:rPr>
                  <a:t>，但可知位移大小一定小于等</a:t>
                </a:r>
                <a:endParaRPr lang="en-US" altLang="zh-CN" sz="2400" b="0" i="0">
                  <a:solidFill>
                    <a:srgbClr val="FF0000"/>
                  </a:solidFill>
                  <a:latin typeface="Times New Roman" panose="02020603050405020304" pitchFamily="34" charset="0"/>
                  <a:ea typeface="微软雅黑" panose="020B0503020204020204" pitchFamily="34" charset="-122"/>
                  <a:cs typeface="Times New Roman" panose="02020603050405020304" pitchFamily="34" charset="-120"/>
                </a:endParaRPr>
              </a:p>
              <a:p>
                <a:pPr latinLnBrk="1">
                  <a:lnSpc>
                    <a:spcPts val="4400"/>
                  </a:lnSpc>
                </a:pPr>
                <a:r>
                  <a:rPr lang="en-US" altLang="zh-CN" sz="2400" b="0" i="0">
                    <a:solidFill>
                      <a:srgbClr val="FF0000"/>
                    </a:solidFill>
                    <a:latin typeface="Times New Roman" panose="02020603050405020304" pitchFamily="34" charset="0"/>
                    <a:ea typeface="微软雅黑" panose="020B0503020204020204" pitchFamily="34" charset="-122"/>
                    <a:cs typeface="Times New Roman" panose="02020603050405020304" pitchFamily="34" charset="-120"/>
                  </a:rPr>
                  <a:t>于</a:t>
                </a:r>
                <a:r>
                  <a:rPr lang="en-US" altLang="zh-CN" sz="2400" b="0" i="0" dirty="0">
                    <a:solidFill>
                      <a:srgbClr val="FF0000"/>
                    </a:solidFill>
                    <a:latin typeface="Times New Roman" panose="02020603050405020304" pitchFamily="34" charset="0"/>
                    <a:ea typeface="微软雅黑" panose="020B0503020204020204" pitchFamily="34" charset="-122"/>
                    <a:cs typeface="Times New Roman" panose="02020603050405020304" pitchFamily="34" charset="-120"/>
                  </a:rPr>
                  <a:t>697米，B错误。由速率公式</a:t>
                </a:r>
                <a14:m>
                  <m:oMath xmlns:m="http://schemas.openxmlformats.org/officeDocument/2006/math">
                    <m:r>
                      <a:rPr lang="en-US" altLang="zh-CN" sz="2400" b="0" i="0" dirty="0">
                        <a:solidFill>
                          <a:srgbClr val="FF0000"/>
                        </a:solidFill>
                        <a:latin typeface="Cambria Math" panose="02040503050406030204" pitchFamily="18" charset="0"/>
                        <a:ea typeface="微软雅黑" panose="020B0503020204020204" pitchFamily="34" charset="-122"/>
                        <a:cs typeface="Times New Roman" panose="02020603050405020304" pitchFamily="34" charset="-120"/>
                      </a:rPr>
                      <m:t>𝑣</m:t>
                    </m:r>
                    <m:r>
                      <a:rPr lang="en-US" altLang="zh-CN" sz="2400" b="0" i="0" dirty="0">
                        <a:solidFill>
                          <a:srgbClr val="FF0000"/>
                        </a:solidFill>
                        <a:latin typeface="Cambria Math" panose="02040503050406030204" pitchFamily="18" charset="0"/>
                        <a:ea typeface="微软雅黑" panose="020B0503020204020204" pitchFamily="34" charset="-122"/>
                        <a:cs typeface="Times New Roman" panose="02020603050405020304" pitchFamily="34" charset="-120"/>
                      </a:rPr>
                      <m:t>=</m:t>
                    </m:r>
                    <m:f>
                      <m:fPr>
                        <m:ctrlPr>
                          <a:rPr lang="en-US" altLang="zh-CN" sz="2400" b="0" i="1" dirty="0">
                            <a:solidFill>
                              <a:srgbClr val="FF0000"/>
                            </a:solidFill>
                            <a:latin typeface="Cambria Math" panose="02040503050406030204" pitchFamily="18" charset="0"/>
                            <a:ea typeface="微软雅黑" panose="020B0503020204020204" pitchFamily="34" charset="-122"/>
                            <a:cs typeface="Times New Roman" panose="02020603050405020304" pitchFamily="34" charset="-120"/>
                          </a:rPr>
                        </m:ctrlPr>
                      </m:fPr>
                      <m:num>
                        <m:r>
                          <a:rPr lang="en-US" altLang="zh-CN" sz="2400" b="0" i="0" dirty="0">
                            <a:solidFill>
                              <a:srgbClr val="FF0000"/>
                            </a:solidFill>
                            <a:latin typeface="Cambria Math" panose="02040503050406030204" pitchFamily="18" charset="0"/>
                            <a:ea typeface="微软雅黑" panose="020B0503020204020204" pitchFamily="34" charset="-122"/>
                            <a:cs typeface="Times New Roman" panose="02020603050405020304" pitchFamily="34" charset="-120"/>
                          </a:rPr>
                          <m:t>𝑠</m:t>
                        </m:r>
                      </m:num>
                      <m:den>
                        <m:r>
                          <a:rPr lang="en-US" altLang="zh-CN" sz="2400" b="0" i="0" dirty="0">
                            <a:solidFill>
                              <a:srgbClr val="FF0000"/>
                            </a:solidFill>
                            <a:latin typeface="Cambria Math" panose="02040503050406030204" pitchFamily="18" charset="0"/>
                            <a:ea typeface="微软雅黑" panose="020B0503020204020204" pitchFamily="34" charset="-122"/>
                            <a:cs typeface="Times New Roman" panose="02020603050405020304" pitchFamily="34" charset="-120"/>
                          </a:rPr>
                          <m:t>𝑡</m:t>
                        </m:r>
                      </m:den>
                    </m:f>
                  </m:oMath>
                </a14:m>
                <a:r>
                  <a:rPr lang="en-US" altLang="zh-CN" sz="2400" b="0" i="0" dirty="0">
                    <a:solidFill>
                      <a:srgbClr val="FF0000"/>
                    </a:solidFill>
                    <a:latin typeface="Times New Roman" panose="02020603050405020304" pitchFamily="34" charset="0"/>
                    <a:ea typeface="微软雅黑" panose="020B0503020204020204" pitchFamily="34" charset="-122"/>
                    <a:cs typeface="Times New Roman" panose="02020603050405020304" pitchFamily="34" charset="-120"/>
                  </a:rPr>
                  <a:t>可得，从</a:t>
                </a:r>
                <a14:m>
                  <m:oMath xmlns:m="http://schemas.openxmlformats.org/officeDocument/2006/math">
                    <m:r>
                      <a:rPr lang="en-US" altLang="zh-CN" sz="2400" b="0" i="0" dirty="0">
                        <a:solidFill>
                          <a:srgbClr val="FF0000"/>
                        </a:solidFill>
                        <a:latin typeface="Cambria Math" panose="02040503050406030204" pitchFamily="18" charset="0"/>
                        <a:ea typeface="微软雅黑" panose="020B0503020204020204" pitchFamily="34" charset="-122"/>
                        <a:cs typeface="Times New Roman" panose="02020603050405020304" pitchFamily="34" charset="-120"/>
                      </a:rPr>
                      <m:t>𝑂</m:t>
                    </m:r>
                  </m:oMath>
                </a14:m>
                <a:r>
                  <a:rPr lang="en-US" altLang="zh-CN" sz="2400" b="0" i="0" dirty="0">
                    <a:solidFill>
                      <a:srgbClr val="FF0000"/>
                    </a:solidFill>
                    <a:latin typeface="Times New Roman" panose="02020603050405020304" pitchFamily="34" charset="0"/>
                    <a:ea typeface="微软雅黑" panose="020B0503020204020204" pitchFamily="34" charset="-122"/>
                    <a:cs typeface="Times New Roman" panose="02020603050405020304" pitchFamily="34" charset="-120"/>
                  </a:rPr>
                  <a:t>处行驶到</a:t>
                </a:r>
                <a14:m>
                  <m:oMath xmlns:m="http://schemas.openxmlformats.org/officeDocument/2006/math">
                    <m:r>
                      <a:rPr lang="en-US" altLang="zh-CN" sz="2400" b="0" i="0" dirty="0">
                        <a:solidFill>
                          <a:srgbClr val="FF0000"/>
                        </a:solidFill>
                        <a:latin typeface="Cambria Math" panose="02040503050406030204" pitchFamily="18" charset="0"/>
                        <a:ea typeface="微软雅黑" panose="020B0503020204020204" pitchFamily="34" charset="-122"/>
                        <a:cs typeface="Times New Roman" panose="02020603050405020304" pitchFamily="34" charset="-120"/>
                      </a:rPr>
                      <m:t>𝑀</m:t>
                    </m:r>
                  </m:oMath>
                </a14:m>
                <a:r>
                  <a:rPr lang="en-US" altLang="zh-CN" sz="100" b="0" i="0" kern="0" spc="-99900" dirty="0">
                    <a:solidFill>
                      <a:srgbClr val="FFFFFF"/>
                    </a:solidFill>
                    <a:latin typeface="Times New Roman" panose="02020603050405020304" pitchFamily="34" charset="0"/>
                    <a:ea typeface="微软雅黑" panose="020B0503020204020204" pitchFamily="34" charset="-122"/>
                    <a:cs typeface="Times New Roman" panose="02020603050405020304" pitchFamily="34" charset="-120"/>
                  </a:rPr>
                  <a:t> </a:t>
                </a:r>
                <a:r>
                  <a:rPr lang="en-US" altLang="zh-CN" sz="2400" b="0" i="0" dirty="0">
                    <a:solidFill>
                      <a:srgbClr val="FF0000"/>
                    </a:solidFill>
                    <a:latin typeface="Times New Roman" panose="02020603050405020304" pitchFamily="34" charset="0"/>
                    <a:ea typeface="微软雅黑" panose="020B0503020204020204" pitchFamily="34" charset="-122"/>
                    <a:cs typeface="Times New Roman" panose="02020603050405020304" pitchFamily="34" charset="-120"/>
                  </a:rPr>
                  <a:t>处的平均速率约为9.6</a:t>
                </a:r>
                <a:r>
                  <a:rPr lang="en-US" altLang="zh-CN" sz="2400" b="0" i="0">
                    <a:solidFill>
                      <a:srgbClr val="FF0000"/>
                    </a:solidFill>
                    <a:latin typeface="Times New Roman" panose="02020603050405020304" pitchFamily="34" charset="0"/>
                    <a:ea typeface="微软雅黑" panose="020B0503020204020204" pitchFamily="34" charset="-122"/>
                    <a:cs typeface="Times New Roman" panose="02020603050405020304" pitchFamily="34" charset="-120"/>
                  </a:rPr>
                  <a:t>米/</a:t>
                </a:r>
                <a:endParaRPr lang="en-US" altLang="zh-CN" sz="2400" b="0" i="0">
                  <a:solidFill>
                    <a:srgbClr val="FF0000"/>
                  </a:solidFill>
                  <a:latin typeface="Times New Roman" panose="02020603050405020304" pitchFamily="34" charset="0"/>
                  <a:ea typeface="微软雅黑" panose="020B0503020204020204" pitchFamily="34" charset="-122"/>
                  <a:cs typeface="Times New Roman" panose="02020603050405020304" pitchFamily="34" charset="-120"/>
                </a:endParaRPr>
              </a:p>
              <a:p>
                <a:pPr latinLnBrk="1">
                  <a:lnSpc>
                    <a:spcPts val="4400"/>
                  </a:lnSpc>
                </a:pPr>
                <a:r>
                  <a:rPr lang="en-US" altLang="zh-CN" sz="2400" b="0" i="0">
                    <a:solidFill>
                      <a:srgbClr val="FF0000"/>
                    </a:solidFill>
                    <a:latin typeface="Times New Roman" panose="02020603050405020304" pitchFamily="34" charset="0"/>
                    <a:ea typeface="微软雅黑" panose="020B0503020204020204" pitchFamily="34" charset="-122"/>
                    <a:cs typeface="Times New Roman" panose="02020603050405020304" pitchFamily="34" charset="-120"/>
                  </a:rPr>
                  <a:t>天</a:t>
                </a:r>
                <a:r>
                  <a:rPr lang="en-US" altLang="zh-CN" sz="2400" b="0" i="0" dirty="0">
                    <a:solidFill>
                      <a:srgbClr val="FF0000"/>
                    </a:solidFill>
                    <a:latin typeface="Times New Roman" panose="02020603050405020304" pitchFamily="34" charset="0"/>
                    <a:ea typeface="微软雅黑" panose="020B0503020204020204" pitchFamily="34" charset="-122"/>
                    <a:cs typeface="Times New Roman" panose="02020603050405020304" pitchFamily="34" charset="-120"/>
                  </a:rPr>
                  <a:t>，C错误。由平均速度公式</a:t>
                </a:r>
                <a14:m>
                  <m:oMath xmlns:m="http://schemas.openxmlformats.org/officeDocument/2006/math">
                    <m:r>
                      <a:rPr lang="en-US" altLang="zh-CN" sz="2400" b="0" i="0" dirty="0">
                        <a:solidFill>
                          <a:srgbClr val="FF0000"/>
                        </a:solidFill>
                        <a:latin typeface="Cambria Math" panose="02040503050406030204" pitchFamily="18" charset="0"/>
                        <a:ea typeface="微软雅黑" panose="020B0503020204020204" pitchFamily="34" charset="-122"/>
                        <a:cs typeface="Times New Roman" panose="02020603050405020304" pitchFamily="34" charset="-120"/>
                      </a:rPr>
                      <m:t>𝑣</m:t>
                    </m:r>
                    <m:r>
                      <a:rPr lang="en-US" altLang="zh-CN" sz="2400" b="0" i="0" dirty="0">
                        <a:solidFill>
                          <a:srgbClr val="FF0000"/>
                        </a:solidFill>
                        <a:latin typeface="Cambria Math" panose="02040503050406030204" pitchFamily="18" charset="0"/>
                        <a:ea typeface="微软雅黑" panose="020B0503020204020204" pitchFamily="34" charset="-122"/>
                        <a:cs typeface="Times New Roman" panose="02020603050405020304" pitchFamily="34" charset="-120"/>
                      </a:rPr>
                      <m:t>=</m:t>
                    </m:r>
                    <m:f>
                      <m:fPr>
                        <m:ctrlPr>
                          <a:rPr lang="en-US" altLang="zh-CN" sz="2400" b="0" i="1" dirty="0">
                            <a:solidFill>
                              <a:srgbClr val="FF0000"/>
                            </a:solidFill>
                            <a:latin typeface="Cambria Math" panose="02040503050406030204" pitchFamily="18" charset="0"/>
                            <a:ea typeface="微软雅黑" panose="020B0503020204020204" pitchFamily="34" charset="-122"/>
                            <a:cs typeface="Times New Roman" panose="02020603050405020304" pitchFamily="34" charset="-120"/>
                          </a:rPr>
                        </m:ctrlPr>
                      </m:fPr>
                      <m:num>
                        <m:r>
                          <a:rPr lang="en-US" altLang="zh-CN" sz="2400" b="0" i="0" dirty="0">
                            <a:solidFill>
                              <a:srgbClr val="FF0000"/>
                            </a:solidFill>
                            <a:latin typeface="Cambria Math" panose="02040503050406030204" pitchFamily="18" charset="0"/>
                            <a:ea typeface="微软雅黑" panose="020B0503020204020204" pitchFamily="34" charset="-122"/>
                            <a:cs typeface="Times New Roman" panose="02020603050405020304" pitchFamily="34" charset="-120"/>
                          </a:rPr>
                          <m:t>𝑥</m:t>
                        </m:r>
                      </m:num>
                      <m:den>
                        <m:r>
                          <a:rPr lang="en-US" altLang="zh-CN" sz="2400" b="0" i="0" dirty="0">
                            <a:solidFill>
                              <a:srgbClr val="FF0000"/>
                            </a:solidFill>
                            <a:latin typeface="Cambria Math" panose="02040503050406030204" pitchFamily="18" charset="0"/>
                            <a:ea typeface="微软雅黑" panose="020B0503020204020204" pitchFamily="34" charset="-122"/>
                            <a:cs typeface="Times New Roman" panose="02020603050405020304" pitchFamily="34" charset="-120"/>
                          </a:rPr>
                          <m:t>𝑡</m:t>
                        </m:r>
                      </m:den>
                    </m:f>
                  </m:oMath>
                </a14:m>
                <a:r>
                  <a:rPr lang="en-US" altLang="zh-CN" sz="2400" b="0" i="0" dirty="0">
                    <a:solidFill>
                      <a:srgbClr val="FF0000"/>
                    </a:solidFill>
                    <a:latin typeface="Times New Roman" panose="02020603050405020304" pitchFamily="34" charset="0"/>
                    <a:ea typeface="微软雅黑" panose="020B0503020204020204" pitchFamily="34" charset="-122"/>
                    <a:cs typeface="Times New Roman" panose="02020603050405020304" pitchFamily="34" charset="-120"/>
                  </a:rPr>
                  <a:t>可得，从</a:t>
                </a:r>
                <a14:m>
                  <m:oMath xmlns:m="http://schemas.openxmlformats.org/officeDocument/2006/math">
                    <m:r>
                      <a:rPr lang="en-US" altLang="zh-CN" sz="2400" b="0" i="0" dirty="0">
                        <a:solidFill>
                          <a:srgbClr val="FF0000"/>
                        </a:solidFill>
                        <a:latin typeface="Cambria Math" panose="02040503050406030204" pitchFamily="18" charset="0"/>
                        <a:ea typeface="微软雅黑" panose="020B0503020204020204" pitchFamily="34" charset="-122"/>
                        <a:cs typeface="Times New Roman" panose="02020603050405020304" pitchFamily="34" charset="-120"/>
                      </a:rPr>
                      <m:t>𝑀</m:t>
                    </m:r>
                  </m:oMath>
                </a14:m>
                <a:r>
                  <a:rPr lang="en-US" altLang="zh-CN" sz="2400" b="0" i="0" dirty="0">
                    <a:solidFill>
                      <a:srgbClr val="FF0000"/>
                    </a:solidFill>
                    <a:latin typeface="Times New Roman" panose="02020603050405020304" pitchFamily="34" charset="0"/>
                    <a:ea typeface="微软雅黑" panose="020B0503020204020204" pitchFamily="34" charset="-122"/>
                    <a:cs typeface="Times New Roman" panose="02020603050405020304" pitchFamily="34" charset="-120"/>
                  </a:rPr>
                  <a:t>处行驶到</a:t>
                </a:r>
                <a14:m>
                  <m:oMath xmlns:m="http://schemas.openxmlformats.org/officeDocument/2006/math">
                    <m:r>
                      <a:rPr lang="en-US" altLang="zh-CN" sz="2400" b="0" i="0" dirty="0">
                        <a:solidFill>
                          <a:srgbClr val="FF0000"/>
                        </a:solidFill>
                        <a:latin typeface="Cambria Math" panose="02040503050406030204" pitchFamily="18" charset="0"/>
                        <a:ea typeface="微软雅黑" panose="020B0503020204020204" pitchFamily="34" charset="-122"/>
                        <a:cs typeface="Times New Roman" panose="02020603050405020304" pitchFamily="34" charset="-120"/>
                      </a:rPr>
                      <m:t>𝑁</m:t>
                    </m:r>
                  </m:oMath>
                </a14:m>
                <a:r>
                  <a:rPr lang="en-US" altLang="zh-CN" sz="100" b="0" i="0" kern="0" spc="-99900" dirty="0">
                    <a:solidFill>
                      <a:srgbClr val="FFFFFF"/>
                    </a:solidFill>
                    <a:latin typeface="Times New Roman" panose="02020603050405020304" pitchFamily="34" charset="0"/>
                    <a:ea typeface="微软雅黑" panose="020B0503020204020204" pitchFamily="34" charset="-122"/>
                    <a:cs typeface="Times New Roman" panose="02020603050405020304" pitchFamily="34" charset="-120"/>
                  </a:rPr>
                  <a:t> </a:t>
                </a:r>
                <a:r>
                  <a:rPr lang="en-US" altLang="zh-CN" sz="2400" b="0" i="0">
                    <a:solidFill>
                      <a:srgbClr val="FF0000"/>
                    </a:solidFill>
                    <a:latin typeface="Times New Roman" panose="02020603050405020304" pitchFamily="34" charset="0"/>
                    <a:ea typeface="微软雅黑" panose="020B0503020204020204" pitchFamily="34" charset="-122"/>
                    <a:cs typeface="Times New Roman" panose="02020603050405020304" pitchFamily="34" charset="-120"/>
                  </a:rPr>
                  <a:t>处的平均速度大小约为10</a:t>
                </a:r>
                <a:endParaRPr lang="en-US" altLang="zh-CN" sz="2400" b="0" i="0">
                  <a:solidFill>
                    <a:srgbClr val="FF0000"/>
                  </a:solidFill>
                  <a:latin typeface="Times New Roman" panose="02020603050405020304" pitchFamily="34" charset="0"/>
                  <a:ea typeface="微软雅黑" panose="020B0503020204020204" pitchFamily="34" charset="-122"/>
                  <a:cs typeface="Times New Roman" panose="02020603050405020304" pitchFamily="34" charset="-120"/>
                </a:endParaRPr>
              </a:p>
              <a:p>
                <a:pPr latinLnBrk="1">
                  <a:lnSpc>
                    <a:spcPts val="4200"/>
                  </a:lnSpc>
                </a:pPr>
                <a:r>
                  <a:rPr lang="en-US" altLang="zh-CN" sz="2400" b="0" i="0">
                    <a:solidFill>
                      <a:srgbClr val="FF0000"/>
                    </a:solidFill>
                    <a:latin typeface="Times New Roman" panose="02020603050405020304" pitchFamily="34" charset="0"/>
                    <a:ea typeface="微软雅黑" panose="020B0503020204020204" pitchFamily="34" charset="-122"/>
                    <a:cs typeface="Times New Roman" panose="02020603050405020304" pitchFamily="34" charset="-120"/>
                  </a:rPr>
                  <a:t>米</a:t>
                </a:r>
                <a:r>
                  <a:rPr lang="en-US" altLang="zh-CN" sz="2400" b="0" i="0" dirty="0">
                    <a:solidFill>
                      <a:srgbClr val="FF0000"/>
                    </a:solidFill>
                    <a:latin typeface="Times New Roman" panose="02020603050405020304" pitchFamily="34" charset="0"/>
                    <a:ea typeface="微软雅黑" panose="020B0503020204020204" pitchFamily="34" charset="-122"/>
                    <a:cs typeface="Times New Roman" panose="02020603050405020304" pitchFamily="34" charset="-120"/>
                  </a:rPr>
                  <a:t>/天，D正确。</a:t>
                </a:r>
                <a:endParaRPr lang="en-US" altLang="zh-CN" sz="2400" dirty="0"/>
              </a:p>
            </p:txBody>
          </p:sp>
        </mc:Choice>
        <mc:Fallback>
          <p:sp>
            <p:nvSpPr>
              <p:cNvPr id="2" name="QC_5_AS.54_1#3fe5d4ae6?pid=8a5cf0f82&amp;color=0,0,0&amp;vtp=1&amp;bt=1&amp;bbb=1&amp;hb=1"/>
              <p:cNvSpPr>
                <a:spLocks noRot="1" noChangeAspect="1" noMove="1" noResize="1" noEditPoints="1" noAdjustHandles="1" noChangeArrowheads="1" noChangeShapeType="1" noTextEdit="1"/>
              </p:cNvSpPr>
              <p:nvPr/>
            </p:nvSpPr>
            <p:spPr>
              <a:xfrm>
                <a:off x="612648" y="486000"/>
                <a:ext cx="10963656" cy="2713800"/>
              </a:xfrm>
              <a:prstGeom prst="rect">
                <a:avLst/>
              </a:prstGeom>
              <a:blipFill rotWithShape="1">
                <a:blip r:embed="rId1"/>
                <a:stretch>
                  <a:fillRect l="-5" t="-8" r="2" b="-2011"/>
                </a:stretch>
              </a:blipFill>
            </p:spPr>
            <p:txBody>
              <a:bodyPr/>
              <a:lstStyle/>
              <a:p>
                <a:r>
                  <a:rPr lang="zh-CN" altLang="en-US">
                    <a:noFill/>
                  </a:rPr>
                  <a:t> </a:t>
                </a:r>
              </a:p>
            </p:txBody>
          </p:sp>
        </mc:Fallback>
      </mc:AlternateContent>
    </p:spTree>
  </p:cSld>
  <p:clrMapOvr>
    <a:masterClrMapping/>
  </p:clrMapOvr>
  <p:transition>
    <p:split dir="in"/>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2">
                                            <p:bg/>
                                          </p:spTgt>
                                        </p:tgtEl>
                                        <p:attrNameLst>
                                          <p:attrName>style.visibility</p:attrName>
                                        </p:attrNameLst>
                                      </p:cBhvr>
                                      <p:to>
                                        <p:strVal val="visible"/>
                                      </p:to>
                                    </p:set>
                                    <p:animEffect transition="in" filter="wipe(left)">
                                      <p:cBhvr>
                                        <p:cTn id="7" dur="500"/>
                                        <p:tgtEl>
                                          <p:spTgt spid="2">
                                            <p:bg/>
                                          </p:spTgt>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2">
                                            <p:txEl>
                                              <p:pRg st="0" end="0"/>
                                            </p:txEl>
                                          </p:spTgt>
                                        </p:tgtEl>
                                        <p:attrNameLst>
                                          <p:attrName>style.visibility</p:attrName>
                                        </p:attrNameLst>
                                      </p:cBhvr>
                                      <p:to>
                                        <p:strVal val="visible"/>
                                      </p:to>
                                    </p:set>
                                    <p:animEffect transition="in" filter="wipe(left)">
                                      <p:cBhvr>
                                        <p:cTn id="10" dur="500"/>
                                        <p:tgtEl>
                                          <p:spTgt spid="2">
                                            <p:txEl>
                                              <p:pRg st="0" end="0"/>
                                            </p:txEl>
                                          </p:spTgt>
                                        </p:tgtEl>
                                      </p:cBhvr>
                                    </p:animEffect>
                                  </p:childTnLst>
                                </p:cTn>
                              </p:par>
                              <p:par>
                                <p:cTn id="11" presetID="22" presetClass="entr" presetSubtype="8" fill="hold" grpId="0" nodeType="withEffect">
                                  <p:stCondLst>
                                    <p:cond delay="0"/>
                                  </p:stCondLst>
                                  <p:childTnLst>
                                    <p:set>
                                      <p:cBhvr>
                                        <p:cTn id="12" dur="1" fill="hold">
                                          <p:stCondLst>
                                            <p:cond delay="0"/>
                                          </p:stCondLst>
                                        </p:cTn>
                                        <p:tgtEl>
                                          <p:spTgt spid="2">
                                            <p:txEl>
                                              <p:pRg st="1" end="1"/>
                                            </p:txEl>
                                          </p:spTgt>
                                        </p:tgtEl>
                                        <p:attrNameLst>
                                          <p:attrName>style.visibility</p:attrName>
                                        </p:attrNameLst>
                                      </p:cBhvr>
                                      <p:to>
                                        <p:strVal val="visible"/>
                                      </p:to>
                                    </p:set>
                                    <p:animEffect transition="in" filter="wipe(left)">
                                      <p:cBhvr>
                                        <p:cTn id="13" dur="500"/>
                                        <p:tgtEl>
                                          <p:spTgt spid="2">
                                            <p:txEl>
                                              <p:pRg st="1" end="1"/>
                                            </p:txEl>
                                          </p:spTgt>
                                        </p:tgtEl>
                                      </p:cBhvr>
                                    </p:animEffect>
                                  </p:childTnLst>
                                </p:cTn>
                              </p:par>
                              <p:par>
                                <p:cTn id="14" presetID="22" presetClass="entr" presetSubtype="8" fill="hold" grpId="0" nodeType="withEffect">
                                  <p:stCondLst>
                                    <p:cond delay="0"/>
                                  </p:stCondLst>
                                  <p:childTnLst>
                                    <p:set>
                                      <p:cBhvr>
                                        <p:cTn id="15" dur="1" fill="hold">
                                          <p:stCondLst>
                                            <p:cond delay="0"/>
                                          </p:stCondLst>
                                        </p:cTn>
                                        <p:tgtEl>
                                          <p:spTgt spid="2">
                                            <p:txEl>
                                              <p:pRg st="2" end="2"/>
                                            </p:txEl>
                                          </p:spTgt>
                                        </p:tgtEl>
                                        <p:attrNameLst>
                                          <p:attrName>style.visibility</p:attrName>
                                        </p:attrNameLst>
                                      </p:cBhvr>
                                      <p:to>
                                        <p:strVal val="visible"/>
                                      </p:to>
                                    </p:set>
                                    <p:animEffect transition="in" filter="wipe(left)">
                                      <p:cBhvr>
                                        <p:cTn id="16" dur="500"/>
                                        <p:tgtEl>
                                          <p:spTgt spid="2">
                                            <p:txEl>
                                              <p:pRg st="2" end="2"/>
                                            </p:txEl>
                                          </p:spTgt>
                                        </p:tgtEl>
                                      </p:cBhvr>
                                    </p:animEffect>
                                  </p:childTnLst>
                                </p:cTn>
                              </p:par>
                              <p:par>
                                <p:cTn id="17" presetID="22" presetClass="entr" presetSubtype="8" fill="hold" grpId="0" nodeType="withEffect">
                                  <p:stCondLst>
                                    <p:cond delay="0"/>
                                  </p:stCondLst>
                                  <p:childTnLst>
                                    <p:set>
                                      <p:cBhvr>
                                        <p:cTn id="18" dur="1" fill="hold">
                                          <p:stCondLst>
                                            <p:cond delay="0"/>
                                          </p:stCondLst>
                                        </p:cTn>
                                        <p:tgtEl>
                                          <p:spTgt spid="2">
                                            <p:txEl>
                                              <p:pRg st="3" end="3"/>
                                            </p:txEl>
                                          </p:spTgt>
                                        </p:tgtEl>
                                        <p:attrNameLst>
                                          <p:attrName>style.visibility</p:attrName>
                                        </p:attrNameLst>
                                      </p:cBhvr>
                                      <p:to>
                                        <p:strVal val="visible"/>
                                      </p:to>
                                    </p:set>
                                    <p:animEffect transition="in" filter="wipe(left)">
                                      <p:cBhvr>
                                        <p:cTn id="19" dur="500"/>
                                        <p:tgtEl>
                                          <p:spTgt spid="2">
                                            <p:txEl>
                                              <p:pRg st="3" end="3"/>
                                            </p:txEl>
                                          </p:spTgt>
                                        </p:tgtEl>
                                      </p:cBhvr>
                                    </p:animEffect>
                                  </p:childTnLst>
                                </p:cTn>
                              </p:par>
                              <p:par>
                                <p:cTn id="20" presetID="22" presetClass="entr" presetSubtype="8" fill="hold" grpId="0" nodeType="withEffect">
                                  <p:stCondLst>
                                    <p:cond delay="0"/>
                                  </p:stCondLst>
                                  <p:childTnLst>
                                    <p:set>
                                      <p:cBhvr>
                                        <p:cTn id="21" dur="1" fill="hold">
                                          <p:stCondLst>
                                            <p:cond delay="0"/>
                                          </p:stCondLst>
                                        </p:cTn>
                                        <p:tgtEl>
                                          <p:spTgt spid="2">
                                            <p:txEl>
                                              <p:pRg st="4" end="4"/>
                                            </p:txEl>
                                          </p:spTgt>
                                        </p:tgtEl>
                                        <p:attrNameLst>
                                          <p:attrName>style.visibility</p:attrName>
                                        </p:attrNameLst>
                                      </p:cBhvr>
                                      <p:to>
                                        <p:strVal val="visible"/>
                                      </p:to>
                                    </p:set>
                                    <p:animEffect transition="in" filter="wipe(left)">
                                      <p:cBhvr>
                                        <p:cTn id="22" dur="500"/>
                                        <p:tgtEl>
                                          <p:spTgt spid="2">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build="p"/>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mc:Choice xmlns:a14="http://schemas.microsoft.com/office/drawing/2010/main" Requires="a14">
          <p:sp>
            <p:nvSpPr>
              <p:cNvPr id="2" name="P_5#b1a585689?pid=8a5cf0f82&amp;color=0,0,0&amp;vtp=1&amp;bt=1&amp;bbb=1"/>
              <p:cNvSpPr/>
              <p:nvPr/>
            </p:nvSpPr>
            <p:spPr>
              <a:xfrm>
                <a:off x="612648" y="486000"/>
                <a:ext cx="10963656" cy="5638800"/>
              </a:xfrm>
              <a:prstGeom prst="rect">
                <a:avLst/>
              </a:prstGeom>
              <a:noFill/>
            </p:spPr>
            <p:txBody>
              <a:bodyPr wrap="none" lIns="0" tIns="0" rIns="0" bIns="0" rtlCol="0" anchor="t"/>
              <a:lstStyle/>
              <a:p>
                <a:pPr algn="l" latinLnBrk="1">
                  <a:lnSpc>
                    <a:spcPts val="4400"/>
                  </a:lnSpc>
                </a:pPr>
                <a:r>
                  <a:rPr lang="en-US" altLang="zh-CN" sz="2400" b="1" i="0" dirty="0">
                    <a:solidFill>
                      <a:srgbClr val="000000"/>
                    </a:solidFill>
                    <a:latin typeface="Times New Roman" panose="02020603050405020304" pitchFamily="34" charset="0"/>
                    <a:ea typeface="微软雅黑" panose="020B0503020204020204" pitchFamily="34" charset="-122"/>
                    <a:cs typeface="Times New Roman" panose="02020603050405020304" pitchFamily="34" charset="-120"/>
                  </a:rPr>
                  <a:t>视野拓展</a:t>
                </a:r>
                <a:endParaRPr lang="en-US" altLang="zh-CN" sz="2400" dirty="0"/>
              </a:p>
              <a:p>
                <a:pPr algn="ctr" latinLnBrk="1">
                  <a:lnSpc>
                    <a:spcPts val="4400"/>
                  </a:lnSpc>
                </a:pPr>
                <a:r>
                  <a:rPr lang="en-US" altLang="zh-CN" sz="2400" b="1" i="0">
                    <a:solidFill>
                      <a:srgbClr val="000000"/>
                    </a:solidFill>
                    <a:latin typeface="Times New Roman" panose="02020603050405020304" pitchFamily="34" charset="0"/>
                    <a:ea typeface="微软雅黑" panose="020B0503020204020204" pitchFamily="34" charset="-122"/>
                    <a:cs typeface="Times New Roman" panose="02020603050405020304" pitchFamily="34" charset="-120"/>
                  </a:rPr>
                  <a:t>极限思维的应用</a:t>
                </a:r>
                <a:endParaRPr lang="en-US" altLang="zh-CN" sz="2400" b="1" i="0">
                  <a:solidFill>
                    <a:srgbClr val="000000"/>
                  </a:solidFill>
                  <a:latin typeface="Times New Roman" panose="02020603050405020304" pitchFamily="34" charset="0"/>
                  <a:ea typeface="微软雅黑" panose="020B0503020204020204" pitchFamily="34" charset="-122"/>
                  <a:cs typeface="Times New Roman" panose="02020603050405020304" pitchFamily="34" charset="-120"/>
                </a:endParaRPr>
              </a:p>
              <a:p>
                <a:pPr marL="0" marR="0" lvl="0" indent="0" defTabSz="914400" rtl="0" eaLnBrk="1" fontAlgn="auto" latinLnBrk="1" hangingPunct="1">
                  <a:lnSpc>
                    <a:spcPts val="4400"/>
                  </a:lnSpc>
                  <a:spcBef>
                    <a:spcPts val="0"/>
                  </a:spcBef>
                  <a:spcAft>
                    <a:spcPts val="0"/>
                  </a:spcAft>
                  <a:buClrTx/>
                  <a:buSzTx/>
                  <a:buFontTx/>
                  <a:buNone/>
                  <a:defRPr/>
                </a:pPr>
                <a:r>
                  <a:rPr kumimoji="0" lang="en-US" altLang="zh-CN" sz="2400" b="1" i="0" u="none" strike="noStrike" kern="1200" cap="none" spc="0" normalizeH="0" baseline="0" noProof="0" dirty="0">
                    <a:ln>
                      <a:noFill/>
                    </a:ln>
                    <a:solidFill>
                      <a:srgbClr val="000000"/>
                    </a:solidFill>
                    <a:effectLst/>
                    <a:uLnTx/>
                    <a:uFillTx/>
                    <a:latin typeface="Times New Roman" panose="02020603050405020304" pitchFamily="34" charset="0"/>
                    <a:ea typeface="微软雅黑" panose="020B0503020204020204" pitchFamily="34" charset="-122"/>
                    <a:cs typeface="Times New Roman" panose="02020603050405020304" pitchFamily="34" charset="-120"/>
                  </a:rPr>
                  <a:t>1.</a:t>
                </a:r>
                <a:r>
                  <a:rPr kumimoji="0" lang="en-US" altLang="zh-CN" sz="2400" b="0" i="0" u="none" strike="noStrike" kern="1200" cap="none" spc="0" normalizeH="0" baseline="0" noProof="0" dirty="0">
                    <a:ln>
                      <a:noFill/>
                    </a:ln>
                    <a:solidFill>
                      <a:srgbClr val="000000"/>
                    </a:solidFill>
                    <a:effectLst/>
                    <a:uLnTx/>
                    <a:uFillTx/>
                    <a:latin typeface="Times New Roman" panose="02020603050405020304" pitchFamily="34" charset="0"/>
                    <a:ea typeface="微软雅黑" panose="020B0503020204020204" pitchFamily="34" charset="-122"/>
                    <a:cs typeface="Times New Roman" panose="02020603050405020304" pitchFamily="34" charset="-120"/>
                  </a:rPr>
                  <a:t>方法概述</a:t>
                </a:r>
                <a:endParaRPr kumimoji="0" lang="en-US" altLang="zh-CN" sz="2400" b="0" i="0" u="none" strike="noStrike" kern="1200" cap="none" spc="0" normalizeH="0" baseline="0" noProof="0" dirty="0">
                  <a:ln>
                    <a:noFill/>
                  </a:ln>
                  <a:solidFill>
                    <a:prstClr val="black"/>
                  </a:solidFill>
                  <a:effectLst/>
                  <a:uLnTx/>
                  <a:uFillTx/>
                  <a:latin typeface="Calibri" panose="020F0502020204030204"/>
                  <a:ea typeface="等线" panose="02010600030101010101" pitchFamily="2" charset="-122"/>
                  <a:cs typeface="+mn-cs"/>
                </a:endParaRPr>
              </a:p>
              <a:p>
                <a:pPr marL="0" marR="0" lvl="0" indent="0" defTabSz="914400" rtl="0" eaLnBrk="1" fontAlgn="auto" latinLnBrk="1" hangingPunct="1">
                  <a:lnSpc>
                    <a:spcPts val="4600"/>
                  </a:lnSpc>
                  <a:spcBef>
                    <a:spcPts val="0"/>
                  </a:spcBef>
                  <a:spcAft>
                    <a:spcPts val="0"/>
                  </a:spcAft>
                  <a:buClrTx/>
                  <a:buSzTx/>
                  <a:buFontTx/>
                  <a:buNone/>
                  <a:defRPr/>
                </a:pPr>
                <a:r>
                  <a:rPr kumimoji="0" lang="en-US" altLang="zh-CN" sz="2400" b="0" i="0" u="none" strike="noStrike" kern="1200" cap="none" spc="0" normalizeH="0" baseline="0" noProof="0">
                    <a:ln>
                      <a:noFill/>
                    </a:ln>
                    <a:solidFill>
                      <a:srgbClr val="000000"/>
                    </a:solidFill>
                    <a:effectLst/>
                    <a:uLnTx/>
                    <a:uFillTx/>
                    <a:latin typeface="Times New Roman" panose="02020603050405020304" pitchFamily="34" charset="0"/>
                    <a:ea typeface="微软雅黑" panose="020B0503020204020204" pitchFamily="34" charset="-122"/>
                    <a:cs typeface="Times New Roman" panose="02020603050405020304" pitchFamily="34" charset="-120"/>
                  </a:rPr>
                  <a:t>由平均速度公式</a:t>
                </a:r>
                <a:r>
                  <a:rPr kumimoji="0" lang="en-US" altLang="zh-CN" sz="100" b="0" i="0" u="none" strike="noStrike" kern="0" cap="none" spc="-99900" normalizeH="0" baseline="0" noProof="0" dirty="0">
                    <a:ln>
                      <a:noFill/>
                    </a:ln>
                    <a:solidFill>
                      <a:srgbClr val="FFFFFF"/>
                    </a:solidFill>
                    <a:effectLst/>
                    <a:uLnTx/>
                    <a:uFillTx/>
                    <a:latin typeface="Times New Roman" panose="02020603050405020304" pitchFamily="34" charset="0"/>
                    <a:ea typeface="微软雅黑" panose="020B0503020204020204" pitchFamily="34" charset="-122"/>
                    <a:cs typeface="Times New Roman" panose="02020603050405020304" pitchFamily="34" charset="-120"/>
                  </a:rPr>
                  <a:t>&lt;m&gt;</a:t>
                </a:r>
                <a14:m>
                  <m:oMath xmlns:m="http://schemas.openxmlformats.org/officeDocument/2006/math">
                    <m:r>
                      <a:rPr kumimoji="0" lang="en-US" altLang="zh-CN" sz="2400" b="0" i="0" u="none" strike="noStrike" kern="1200" cap="none" spc="0" normalizeH="0" baseline="0" noProof="0" dirty="0">
                        <a:ln>
                          <a:noFill/>
                        </a:ln>
                        <a:solidFill>
                          <a:srgbClr val="000000"/>
                        </a:solidFill>
                        <a:effectLst/>
                        <a:uLnTx/>
                        <a:uFillTx/>
                        <a:latin typeface="Cambria Math" panose="02040503050406030204" pitchFamily="18" charset="0"/>
                        <a:ea typeface="微软雅黑" panose="020B0503020204020204" pitchFamily="34" charset="-122"/>
                        <a:cs typeface="Times New Roman" panose="02020603050405020304" pitchFamily="34" charset="-120"/>
                      </a:rPr>
                      <m:t>𝑣</m:t>
                    </m:r>
                    <m:r>
                      <a:rPr kumimoji="0" lang="en-US" altLang="zh-CN" sz="2400" b="0" i="0" u="none" strike="noStrike" kern="1200" cap="none" spc="0" normalizeH="0" baseline="0" noProof="0" dirty="0">
                        <a:ln>
                          <a:noFill/>
                        </a:ln>
                        <a:solidFill>
                          <a:srgbClr val="000000"/>
                        </a:solidFill>
                        <a:effectLst/>
                        <a:uLnTx/>
                        <a:uFillTx/>
                        <a:latin typeface="Cambria Math" panose="02040503050406030204" pitchFamily="18" charset="0"/>
                        <a:ea typeface="微软雅黑" panose="020B0503020204020204" pitchFamily="34" charset="-122"/>
                        <a:cs typeface="Times New Roman" panose="02020603050405020304" pitchFamily="34" charset="-120"/>
                      </a:rPr>
                      <m:t>=</m:t>
                    </m:r>
                    <m:f>
                      <m:fPr>
                        <m:ctrlPr>
                          <a:rPr kumimoji="0" lang="en-US" altLang="zh-CN" sz="2400" b="0" i="1" u="none" strike="noStrike" kern="1200" cap="none" spc="0" normalizeH="0" baseline="0" noProof="0" dirty="0">
                            <a:ln>
                              <a:noFill/>
                            </a:ln>
                            <a:solidFill>
                              <a:srgbClr val="000000"/>
                            </a:solidFill>
                            <a:effectLst/>
                            <a:uLnTx/>
                            <a:uFillTx/>
                            <a:latin typeface="Cambria Math" panose="02040503050406030204" pitchFamily="18" charset="0"/>
                            <a:ea typeface="微软雅黑" panose="020B0503020204020204" pitchFamily="34" charset="-122"/>
                            <a:cs typeface="Times New Roman" panose="02020603050405020304" pitchFamily="34" charset="-120"/>
                          </a:rPr>
                        </m:ctrlPr>
                      </m:fPr>
                      <m:num>
                        <m:r>
                          <m:rPr>
                            <m:sty m:val="p"/>
                          </m:rPr>
                          <a:rPr kumimoji="0" lang="en-US" altLang="zh-CN" sz="2400" b="0" i="0" u="none" strike="noStrike" kern="1200" cap="none" spc="0" normalizeH="0" baseline="0" noProof="0" dirty="0">
                            <a:ln>
                              <a:noFill/>
                            </a:ln>
                            <a:solidFill>
                              <a:srgbClr val="000000"/>
                            </a:solidFill>
                            <a:effectLst/>
                            <a:uLnTx/>
                            <a:uFillTx/>
                            <a:latin typeface="Cambria Math" panose="02040503050406030204" pitchFamily="18" charset="0"/>
                            <a:ea typeface="微软雅黑" panose="020B0503020204020204" pitchFamily="34" charset="-122"/>
                            <a:cs typeface="Times New Roman" panose="02020603050405020304" pitchFamily="34" charset="-120"/>
                          </a:rPr>
                          <m:t>Δ</m:t>
                        </m:r>
                        <m:r>
                          <a:rPr kumimoji="0" lang="en-US" altLang="zh-CN" sz="2400" b="0" i="0" u="none" strike="noStrike" kern="1200" cap="none" spc="0" normalizeH="0" baseline="0" noProof="0" dirty="0">
                            <a:ln>
                              <a:noFill/>
                            </a:ln>
                            <a:solidFill>
                              <a:srgbClr val="000000"/>
                            </a:solidFill>
                            <a:effectLst/>
                            <a:uLnTx/>
                            <a:uFillTx/>
                            <a:latin typeface="Cambria Math" panose="02040503050406030204" pitchFamily="18" charset="0"/>
                            <a:ea typeface="微软雅黑" panose="020B0503020204020204" pitchFamily="34" charset="-122"/>
                            <a:cs typeface="Times New Roman" panose="02020603050405020304" pitchFamily="34" charset="-120"/>
                          </a:rPr>
                          <m:t>𝑥</m:t>
                        </m:r>
                      </m:num>
                      <m:den>
                        <m:r>
                          <m:rPr>
                            <m:sty m:val="p"/>
                          </m:rPr>
                          <a:rPr kumimoji="0" lang="en-US" altLang="zh-CN" sz="2400" b="0" i="0" u="none" strike="noStrike" kern="1200" cap="none" spc="0" normalizeH="0" baseline="0" noProof="0" dirty="0">
                            <a:ln>
                              <a:noFill/>
                            </a:ln>
                            <a:solidFill>
                              <a:srgbClr val="000000"/>
                            </a:solidFill>
                            <a:effectLst/>
                            <a:uLnTx/>
                            <a:uFillTx/>
                            <a:latin typeface="Cambria Math" panose="02040503050406030204" pitchFamily="18" charset="0"/>
                            <a:ea typeface="微软雅黑" panose="020B0503020204020204" pitchFamily="34" charset="-122"/>
                            <a:cs typeface="Times New Roman" panose="02020603050405020304" pitchFamily="34" charset="-120"/>
                          </a:rPr>
                          <m:t>Δ</m:t>
                        </m:r>
                        <m:r>
                          <a:rPr kumimoji="0" lang="en-US" altLang="zh-CN" sz="2400" b="0" i="0" u="none" strike="noStrike" kern="1200" cap="none" spc="0" normalizeH="0" baseline="0" noProof="0" dirty="0">
                            <a:ln>
                              <a:noFill/>
                            </a:ln>
                            <a:solidFill>
                              <a:srgbClr val="000000"/>
                            </a:solidFill>
                            <a:effectLst/>
                            <a:uLnTx/>
                            <a:uFillTx/>
                            <a:latin typeface="Cambria Math" panose="02040503050406030204" pitchFamily="18" charset="0"/>
                            <a:ea typeface="微软雅黑" panose="020B0503020204020204" pitchFamily="34" charset="-122"/>
                            <a:cs typeface="Times New Roman" panose="02020603050405020304" pitchFamily="34" charset="-120"/>
                          </a:rPr>
                          <m:t>𝑡</m:t>
                        </m:r>
                      </m:den>
                    </m:f>
                  </m:oMath>
                </a14:m>
                <a:r>
                  <a:rPr kumimoji="0" lang="en-US" altLang="zh-CN" sz="100" b="0" i="0" u="none" strike="noStrike" kern="0" cap="none" spc="-99900" normalizeH="0" baseline="0" noProof="0" dirty="0">
                    <a:ln>
                      <a:noFill/>
                    </a:ln>
                    <a:solidFill>
                      <a:srgbClr val="FFFFFF"/>
                    </a:solidFill>
                    <a:effectLst/>
                    <a:uLnTx/>
                    <a:uFillTx/>
                    <a:latin typeface="Times New Roman" panose="02020603050405020304" pitchFamily="34" charset="0"/>
                    <a:ea typeface="微软雅黑" panose="020B0503020204020204" pitchFamily="34" charset="-122"/>
                    <a:cs typeface="Times New Roman" panose="02020603050405020304" pitchFamily="34" charset="-120"/>
                  </a:rPr>
                  <a:t>&lt;/m&gt;</a:t>
                </a:r>
                <a:r>
                  <a:rPr kumimoji="0" lang="en-US" altLang="zh-CN" sz="2400" b="0" i="0" u="none" strike="noStrike" kern="1200" cap="none" spc="0" normalizeH="0" baseline="0" noProof="0" dirty="0">
                    <a:ln>
                      <a:noFill/>
                    </a:ln>
                    <a:solidFill>
                      <a:srgbClr val="000000"/>
                    </a:solidFill>
                    <a:effectLst/>
                    <a:uLnTx/>
                    <a:uFillTx/>
                    <a:latin typeface="Times New Roman" panose="02020603050405020304" pitchFamily="34" charset="0"/>
                    <a:ea typeface="微软雅黑" panose="020B0503020204020204" pitchFamily="34" charset="-122"/>
                    <a:cs typeface="Times New Roman" panose="02020603050405020304" pitchFamily="34" charset="-120"/>
                  </a:rPr>
                  <a:t>可知，当</a:t>
                </a:r>
                <a:r>
                  <a:rPr kumimoji="0" lang="en-US" altLang="zh-CN" sz="100" b="0" i="0" u="none" strike="noStrike" kern="0" cap="none" spc="-99900" normalizeH="0" baseline="0" noProof="0" dirty="0">
                    <a:ln>
                      <a:noFill/>
                    </a:ln>
                    <a:solidFill>
                      <a:srgbClr val="FFFFFF"/>
                    </a:solidFill>
                    <a:effectLst/>
                    <a:uLnTx/>
                    <a:uFillTx/>
                    <a:latin typeface="Times New Roman" panose="02020603050405020304" pitchFamily="34" charset="0"/>
                    <a:ea typeface="微软雅黑" panose="020B0503020204020204" pitchFamily="34" charset="-122"/>
                    <a:cs typeface="Times New Roman" panose="02020603050405020304" pitchFamily="34" charset="-120"/>
                  </a:rPr>
                  <a:t>&lt;m&gt;</a:t>
                </a:r>
                <a14:m>
                  <m:oMath xmlns:m="http://schemas.openxmlformats.org/officeDocument/2006/math">
                    <m:r>
                      <m:rPr>
                        <m:sty m:val="p"/>
                      </m:rPr>
                      <a:rPr kumimoji="0" lang="en-US" altLang="zh-CN" sz="2400" b="0" i="0" u="none" strike="noStrike" kern="1200" cap="none" spc="0" normalizeH="0" baseline="0" noProof="0" dirty="0">
                        <a:ln>
                          <a:noFill/>
                        </a:ln>
                        <a:solidFill>
                          <a:srgbClr val="000000"/>
                        </a:solidFill>
                        <a:effectLst/>
                        <a:uLnTx/>
                        <a:uFillTx/>
                        <a:latin typeface="Cambria Math" panose="02040503050406030204" pitchFamily="18" charset="0"/>
                        <a:ea typeface="微软雅黑" panose="020B0503020204020204" pitchFamily="34" charset="-122"/>
                        <a:cs typeface="Times New Roman" panose="02020603050405020304" pitchFamily="34" charset="-120"/>
                      </a:rPr>
                      <m:t>Δ</m:t>
                    </m:r>
                    <m:r>
                      <a:rPr kumimoji="0" lang="en-US" altLang="zh-CN" sz="2400" b="0" i="0" u="none" strike="noStrike" kern="1200" cap="none" spc="0" normalizeH="0" baseline="0" noProof="0" dirty="0">
                        <a:ln>
                          <a:noFill/>
                        </a:ln>
                        <a:solidFill>
                          <a:srgbClr val="000000"/>
                        </a:solidFill>
                        <a:effectLst/>
                        <a:uLnTx/>
                        <a:uFillTx/>
                        <a:latin typeface="Cambria Math" panose="02040503050406030204" pitchFamily="18" charset="0"/>
                        <a:ea typeface="微软雅黑" panose="020B0503020204020204" pitchFamily="34" charset="-122"/>
                        <a:cs typeface="Times New Roman" panose="02020603050405020304" pitchFamily="34" charset="-120"/>
                      </a:rPr>
                      <m:t>𝑡</m:t>
                    </m:r>
                  </m:oMath>
                </a14:m>
                <a:r>
                  <a:rPr kumimoji="0" lang="en-US" altLang="zh-CN" sz="100" b="0" i="0" u="none" strike="noStrike" kern="0" cap="none" spc="-99900" normalizeH="0" baseline="0" noProof="0" dirty="0">
                    <a:ln>
                      <a:noFill/>
                    </a:ln>
                    <a:solidFill>
                      <a:srgbClr val="FFFFFF"/>
                    </a:solidFill>
                    <a:effectLst/>
                    <a:uLnTx/>
                    <a:uFillTx/>
                    <a:latin typeface="Times New Roman" panose="02020603050405020304" pitchFamily="34" charset="0"/>
                    <a:ea typeface="微软雅黑" panose="020B0503020204020204" pitchFamily="34" charset="-122"/>
                    <a:cs typeface="Times New Roman" panose="02020603050405020304" pitchFamily="34" charset="-120"/>
                  </a:rPr>
                  <a:t>&lt;/m&gt;</a:t>
                </a:r>
                <a:r>
                  <a:rPr kumimoji="0" lang="en-US" altLang="zh-CN" sz="2400" b="0" i="0" u="none" strike="noStrike" kern="1200" cap="none" spc="0" normalizeH="0" baseline="0" noProof="0" dirty="0">
                    <a:ln>
                      <a:noFill/>
                    </a:ln>
                    <a:solidFill>
                      <a:srgbClr val="000000"/>
                    </a:solidFill>
                    <a:effectLst/>
                    <a:uLnTx/>
                    <a:uFillTx/>
                    <a:latin typeface="Times New Roman" panose="02020603050405020304" pitchFamily="34" charset="0"/>
                    <a:ea typeface="微软雅黑" panose="020B0503020204020204" pitchFamily="34" charset="-122"/>
                    <a:cs typeface="Times New Roman" panose="02020603050405020304" pitchFamily="34" charset="-120"/>
                  </a:rPr>
                  <a:t>非常小、趋向于极限时</a:t>
                </a:r>
                <a:r>
                  <a:rPr kumimoji="0" lang="en-US" altLang="zh-CN" sz="2400" b="0" i="0" u="none" strike="noStrike" kern="1200" cap="none" spc="0" normalizeH="0" baseline="0" noProof="0">
                    <a:ln>
                      <a:noFill/>
                    </a:ln>
                    <a:solidFill>
                      <a:srgbClr val="000000"/>
                    </a:solidFill>
                    <a:effectLst/>
                    <a:uLnTx/>
                    <a:uFillTx/>
                    <a:latin typeface="Times New Roman" panose="02020603050405020304" pitchFamily="34" charset="0"/>
                    <a:ea typeface="微软雅黑" panose="020B0503020204020204" pitchFamily="34" charset="-122"/>
                    <a:cs typeface="Times New Roman" panose="02020603050405020304" pitchFamily="34" charset="-120"/>
                  </a:rPr>
                  <a:t>，这时的平均速度就可认</a:t>
                </a:r>
                <a:endParaRPr kumimoji="0" lang="en-US" altLang="zh-CN" sz="2400" b="0" i="0" u="none" strike="noStrike" kern="1200" cap="none" spc="0" normalizeH="0" baseline="0" noProof="0">
                  <a:ln>
                    <a:noFill/>
                  </a:ln>
                  <a:solidFill>
                    <a:srgbClr val="000000"/>
                  </a:solidFill>
                  <a:effectLst/>
                  <a:uLnTx/>
                  <a:uFillTx/>
                  <a:latin typeface="Times New Roman" panose="02020603050405020304" pitchFamily="34" charset="0"/>
                  <a:ea typeface="微软雅黑" panose="020B0503020204020204" pitchFamily="34" charset="-122"/>
                  <a:cs typeface="Times New Roman" panose="02020603050405020304" pitchFamily="34" charset="-120"/>
                </a:endParaRPr>
              </a:p>
              <a:p>
                <a:pPr marL="0" marR="0" lvl="0" indent="0" defTabSz="914400" rtl="0" eaLnBrk="1" fontAlgn="auto" latinLnBrk="1" hangingPunct="1">
                  <a:lnSpc>
                    <a:spcPts val="4400"/>
                  </a:lnSpc>
                  <a:spcBef>
                    <a:spcPts val="0"/>
                  </a:spcBef>
                  <a:spcAft>
                    <a:spcPts val="0"/>
                  </a:spcAft>
                  <a:buClrTx/>
                  <a:buSzTx/>
                  <a:buFontTx/>
                  <a:buNone/>
                  <a:defRPr/>
                </a:pPr>
                <a:r>
                  <a:rPr kumimoji="0" lang="en-US" altLang="zh-CN" sz="2400" b="0" i="0" u="none" strike="noStrike" kern="1200" cap="none" spc="0" normalizeH="0" baseline="0" noProof="0">
                    <a:ln>
                      <a:noFill/>
                    </a:ln>
                    <a:solidFill>
                      <a:srgbClr val="000000"/>
                    </a:solidFill>
                    <a:effectLst/>
                    <a:uLnTx/>
                    <a:uFillTx/>
                    <a:latin typeface="Times New Roman" panose="02020603050405020304" pitchFamily="34" charset="0"/>
                    <a:ea typeface="微软雅黑" panose="020B0503020204020204" pitchFamily="34" charset="-122"/>
                    <a:cs typeface="Times New Roman" panose="02020603050405020304" pitchFamily="34" charset="-120"/>
                  </a:rPr>
                  <a:t>为是某一时刻或某一位置的瞬时速度。极限思维法只能用于在选定区域内所研究</a:t>
                </a:r>
                <a:endParaRPr kumimoji="0" lang="en-US" altLang="zh-CN" sz="2400" b="0" i="0" u="none" strike="noStrike" kern="1200" cap="none" spc="0" normalizeH="0" baseline="0" noProof="0">
                  <a:ln>
                    <a:noFill/>
                  </a:ln>
                  <a:solidFill>
                    <a:srgbClr val="000000"/>
                  </a:solidFill>
                  <a:effectLst/>
                  <a:uLnTx/>
                  <a:uFillTx/>
                  <a:latin typeface="Times New Roman" panose="02020603050405020304" pitchFamily="34" charset="0"/>
                  <a:ea typeface="微软雅黑" panose="020B0503020204020204" pitchFamily="34" charset="-122"/>
                  <a:cs typeface="Times New Roman" panose="02020603050405020304" pitchFamily="34" charset="-120"/>
                </a:endParaRPr>
              </a:p>
              <a:p>
                <a:pPr marL="0" marR="0" lvl="0" indent="0" defTabSz="914400" rtl="0" eaLnBrk="1" fontAlgn="auto" latinLnBrk="1" hangingPunct="1">
                  <a:lnSpc>
                    <a:spcPts val="4400"/>
                  </a:lnSpc>
                  <a:spcBef>
                    <a:spcPts val="0"/>
                  </a:spcBef>
                  <a:spcAft>
                    <a:spcPts val="0"/>
                  </a:spcAft>
                  <a:buClrTx/>
                  <a:buSzTx/>
                  <a:buFontTx/>
                  <a:buNone/>
                  <a:defRPr/>
                </a:pPr>
                <a:r>
                  <a:rPr kumimoji="0" lang="en-US" altLang="zh-CN" sz="2400" b="0" i="0" u="none" strike="noStrike" kern="1200" cap="none" spc="0" normalizeH="0" baseline="0" noProof="0">
                    <a:ln>
                      <a:noFill/>
                    </a:ln>
                    <a:solidFill>
                      <a:srgbClr val="000000"/>
                    </a:solidFill>
                    <a:effectLst/>
                    <a:uLnTx/>
                    <a:uFillTx/>
                    <a:latin typeface="Times New Roman" panose="02020603050405020304" pitchFamily="34" charset="0"/>
                    <a:ea typeface="微软雅黑" panose="020B0503020204020204" pitchFamily="34" charset="-122"/>
                    <a:cs typeface="Times New Roman" panose="02020603050405020304" pitchFamily="34" charset="-120"/>
                  </a:rPr>
                  <a:t>的物理量连续</a:t>
                </a:r>
                <a:r>
                  <a:rPr kumimoji="0" lang="en-US" altLang="zh-CN" sz="2400" b="0" i="0" u="none" strike="noStrike" kern="1200" cap="none" spc="0" normalizeH="0" baseline="0" noProof="0" dirty="0">
                    <a:ln>
                      <a:noFill/>
                    </a:ln>
                    <a:solidFill>
                      <a:srgbClr val="000000"/>
                    </a:solidFill>
                    <a:effectLst/>
                    <a:uLnTx/>
                    <a:uFillTx/>
                    <a:latin typeface="Times New Roman" panose="02020603050405020304" pitchFamily="34" charset="0"/>
                    <a:ea typeface="微软雅黑" panose="020B0503020204020204" pitchFamily="34" charset="-122"/>
                    <a:cs typeface="Times New Roman" panose="02020603050405020304" pitchFamily="34" charset="-120"/>
                  </a:rPr>
                  <a:t>、单调变化的情况。</a:t>
                </a:r>
                <a:endParaRPr kumimoji="0" lang="en-US" altLang="zh-CN" sz="2400" b="0" i="0" u="none" strike="noStrike" kern="1200" cap="none" spc="0" normalizeH="0" baseline="0" noProof="0" dirty="0">
                  <a:ln>
                    <a:noFill/>
                  </a:ln>
                  <a:solidFill>
                    <a:prstClr val="black"/>
                  </a:solidFill>
                  <a:effectLst/>
                  <a:uLnTx/>
                  <a:uFillTx/>
                  <a:latin typeface="Calibri" panose="020F0502020204030204"/>
                  <a:ea typeface="等线" panose="02010600030101010101" pitchFamily="2" charset="-122"/>
                  <a:cs typeface="+mn-cs"/>
                </a:endParaRPr>
              </a:p>
              <a:p>
                <a:pPr marL="0" marR="0" lvl="0" indent="0" defTabSz="914400" rtl="0" eaLnBrk="1" fontAlgn="auto" latinLnBrk="1" hangingPunct="1">
                  <a:lnSpc>
                    <a:spcPts val="4400"/>
                  </a:lnSpc>
                  <a:spcBef>
                    <a:spcPts val="0"/>
                  </a:spcBef>
                  <a:spcAft>
                    <a:spcPts val="0"/>
                  </a:spcAft>
                  <a:buClrTx/>
                  <a:buSzTx/>
                  <a:buFontTx/>
                  <a:buNone/>
                  <a:defRPr/>
                </a:pPr>
                <a:r>
                  <a:rPr kumimoji="0" lang="en-US" altLang="zh-CN" sz="2400" b="1" i="0" u="none" strike="noStrike" kern="1200" cap="none" spc="0" normalizeH="0" baseline="0" noProof="0">
                    <a:ln>
                      <a:noFill/>
                    </a:ln>
                    <a:solidFill>
                      <a:srgbClr val="000000"/>
                    </a:solidFill>
                    <a:effectLst/>
                    <a:uLnTx/>
                    <a:uFillTx/>
                    <a:latin typeface="Times New Roman" panose="02020603050405020304" pitchFamily="34" charset="0"/>
                    <a:ea typeface="微软雅黑" panose="020B0503020204020204" pitchFamily="34" charset="-122"/>
                    <a:cs typeface="Times New Roman" panose="02020603050405020304" pitchFamily="34" charset="-120"/>
                  </a:rPr>
                  <a:t>2.</a:t>
                </a:r>
                <a:r>
                  <a:rPr kumimoji="0" lang="en-US" altLang="zh-CN" sz="2400" b="0" i="0" u="none" strike="noStrike" kern="1200" cap="none" spc="0" normalizeH="0" baseline="0" noProof="0">
                    <a:ln>
                      <a:noFill/>
                    </a:ln>
                    <a:solidFill>
                      <a:srgbClr val="000000"/>
                    </a:solidFill>
                    <a:effectLst/>
                    <a:uLnTx/>
                    <a:uFillTx/>
                    <a:latin typeface="Times New Roman" panose="02020603050405020304" pitchFamily="34" charset="0"/>
                    <a:ea typeface="微软雅黑" panose="020B0503020204020204" pitchFamily="34" charset="-122"/>
                    <a:cs typeface="Times New Roman" panose="02020603050405020304" pitchFamily="34" charset="-120"/>
                  </a:rPr>
                  <a:t>常见类型</a:t>
                </a:r>
                <a:endParaRPr kumimoji="0" lang="en-US" altLang="zh-CN" sz="24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a:p>
                <a:pPr marL="0" marR="0" lvl="0" indent="0" defTabSz="914400" rtl="0" eaLnBrk="1" fontAlgn="auto" latinLnBrk="1" hangingPunct="1">
                  <a:lnSpc>
                    <a:spcPts val="4400"/>
                  </a:lnSpc>
                  <a:spcBef>
                    <a:spcPts val="0"/>
                  </a:spcBef>
                  <a:spcAft>
                    <a:spcPts val="0"/>
                  </a:spcAft>
                  <a:buClrTx/>
                  <a:buSzTx/>
                  <a:buFontTx/>
                  <a:buNone/>
                  <a:defRPr/>
                </a:pPr>
                <a:r>
                  <a:rPr kumimoji="0" lang="en-US" altLang="zh-CN" sz="2400" b="0" i="0" u="none" strike="noStrike" kern="1200" cap="none" spc="0" normalizeH="0" baseline="0" noProof="0">
                    <a:ln>
                      <a:noFill/>
                    </a:ln>
                    <a:solidFill>
                      <a:srgbClr val="000000"/>
                    </a:solidFill>
                    <a:effectLst/>
                    <a:uLnTx/>
                    <a:uFillTx/>
                    <a:latin typeface="Times New Roman" panose="02020603050405020304" pitchFamily="34" charset="0"/>
                    <a:ea typeface="微软雅黑" panose="020B0503020204020204" pitchFamily="34" charset="-122"/>
                    <a:cs typeface="Times New Roman" panose="02020603050405020304" pitchFamily="34" charset="-120"/>
                  </a:rPr>
                  <a:t>用极限法求瞬时速度和瞬时加速度。</a:t>
                </a:r>
                <a:endParaRPr kumimoji="0" lang="en-US" altLang="zh-CN" sz="24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a:p>
                <a:pPr marL="0" marR="0" lvl="0" indent="0" defTabSz="914400" rtl="0" eaLnBrk="1" fontAlgn="auto" latinLnBrk="1" hangingPunct="1">
                  <a:lnSpc>
                    <a:spcPts val="4600"/>
                  </a:lnSpc>
                  <a:spcBef>
                    <a:spcPts val="0"/>
                  </a:spcBef>
                  <a:spcAft>
                    <a:spcPts val="0"/>
                  </a:spcAft>
                  <a:buClrTx/>
                  <a:buSzTx/>
                  <a:buFontTx/>
                  <a:buNone/>
                  <a:defRPr/>
                </a:pPr>
                <a:r>
                  <a:rPr kumimoji="0" lang="en-US" altLang="zh-CN" sz="2400" b="0" i="0" u="none" strike="noStrike" kern="1200" cap="none" spc="0" normalizeH="0" baseline="0" noProof="0" dirty="0">
                    <a:ln>
                      <a:noFill/>
                    </a:ln>
                    <a:solidFill>
                      <a:srgbClr val="000000"/>
                    </a:solidFill>
                    <a:effectLst/>
                    <a:uLnTx/>
                    <a:uFillTx/>
                    <a:latin typeface="Times New Roman" panose="02020603050405020304" pitchFamily="34" charset="0"/>
                    <a:ea typeface="微软雅黑" panose="020B0503020204020204" pitchFamily="34" charset="-122"/>
                    <a:cs typeface="Times New Roman" panose="02020603050405020304" pitchFamily="34" charset="-120"/>
                  </a:rPr>
                  <a:t>（1）公式</a:t>
                </a:r>
                <a:r>
                  <a:rPr kumimoji="0" lang="en-US" altLang="zh-CN" sz="100" b="0" i="0" u="none" strike="noStrike" kern="0" cap="none" spc="-99900" normalizeH="0" baseline="0" noProof="0" dirty="0">
                    <a:ln>
                      <a:noFill/>
                    </a:ln>
                    <a:solidFill>
                      <a:srgbClr val="FFFFFF"/>
                    </a:solidFill>
                    <a:effectLst/>
                    <a:uLnTx/>
                    <a:uFillTx/>
                    <a:latin typeface="Times New Roman" panose="02020603050405020304" pitchFamily="34" charset="0"/>
                    <a:ea typeface="微软雅黑" panose="020B0503020204020204" pitchFamily="34" charset="-122"/>
                    <a:cs typeface="Times New Roman" panose="02020603050405020304" pitchFamily="34" charset="-120"/>
                  </a:rPr>
                  <a:t>&lt;m&gt;</a:t>
                </a:r>
                <a14:m>
                  <m:oMath xmlns:m="http://schemas.openxmlformats.org/officeDocument/2006/math">
                    <m:r>
                      <a:rPr kumimoji="0" lang="en-US" altLang="zh-CN" sz="2400" b="0" i="0" u="none" strike="noStrike" kern="1200" cap="none" spc="0" normalizeH="0" baseline="0" noProof="0" dirty="0">
                        <a:ln>
                          <a:noFill/>
                        </a:ln>
                        <a:solidFill>
                          <a:srgbClr val="000000"/>
                        </a:solidFill>
                        <a:effectLst/>
                        <a:uLnTx/>
                        <a:uFillTx/>
                        <a:latin typeface="Cambria Math" panose="02040503050406030204" pitchFamily="18" charset="0"/>
                        <a:ea typeface="微软雅黑" panose="020B0503020204020204" pitchFamily="34" charset="-122"/>
                        <a:cs typeface="Times New Roman" panose="02020603050405020304" pitchFamily="34" charset="-120"/>
                      </a:rPr>
                      <m:t>𝑣</m:t>
                    </m:r>
                    <m:r>
                      <a:rPr kumimoji="0" lang="en-US" altLang="zh-CN" sz="2400" b="0" i="0" u="none" strike="noStrike" kern="1200" cap="none" spc="0" normalizeH="0" baseline="0" noProof="0" dirty="0">
                        <a:ln>
                          <a:noFill/>
                        </a:ln>
                        <a:solidFill>
                          <a:srgbClr val="000000"/>
                        </a:solidFill>
                        <a:effectLst/>
                        <a:uLnTx/>
                        <a:uFillTx/>
                        <a:latin typeface="Cambria Math" panose="02040503050406030204" pitchFamily="18" charset="0"/>
                        <a:ea typeface="微软雅黑" panose="020B0503020204020204" pitchFamily="34" charset="-122"/>
                        <a:cs typeface="Times New Roman" panose="02020603050405020304" pitchFamily="34" charset="-120"/>
                      </a:rPr>
                      <m:t>=</m:t>
                    </m:r>
                    <m:f>
                      <m:fPr>
                        <m:ctrlPr>
                          <a:rPr kumimoji="0" lang="en-US" altLang="zh-CN" sz="2400" b="0" i="1" u="none" strike="noStrike" kern="1200" cap="none" spc="0" normalizeH="0" baseline="0" noProof="0" dirty="0">
                            <a:ln>
                              <a:noFill/>
                            </a:ln>
                            <a:solidFill>
                              <a:srgbClr val="000000"/>
                            </a:solidFill>
                            <a:effectLst/>
                            <a:uLnTx/>
                            <a:uFillTx/>
                            <a:latin typeface="Cambria Math" panose="02040503050406030204" pitchFamily="18" charset="0"/>
                            <a:ea typeface="微软雅黑" panose="020B0503020204020204" pitchFamily="34" charset="-122"/>
                            <a:cs typeface="Times New Roman" panose="02020603050405020304" pitchFamily="34" charset="-120"/>
                          </a:rPr>
                        </m:ctrlPr>
                      </m:fPr>
                      <m:num>
                        <m:r>
                          <m:rPr>
                            <m:sty m:val="p"/>
                          </m:rPr>
                          <a:rPr kumimoji="0" lang="en-US" altLang="zh-CN" sz="2400" b="0" i="0" u="none" strike="noStrike" kern="1200" cap="none" spc="0" normalizeH="0" baseline="0" noProof="0" dirty="0">
                            <a:ln>
                              <a:noFill/>
                            </a:ln>
                            <a:solidFill>
                              <a:srgbClr val="000000"/>
                            </a:solidFill>
                            <a:effectLst/>
                            <a:uLnTx/>
                            <a:uFillTx/>
                            <a:latin typeface="Cambria Math" panose="02040503050406030204" pitchFamily="18" charset="0"/>
                            <a:ea typeface="微软雅黑" panose="020B0503020204020204" pitchFamily="34" charset="-122"/>
                            <a:cs typeface="Times New Roman" panose="02020603050405020304" pitchFamily="34" charset="-120"/>
                          </a:rPr>
                          <m:t>Δ</m:t>
                        </m:r>
                        <m:r>
                          <a:rPr kumimoji="0" lang="en-US" altLang="zh-CN" sz="2400" b="0" i="0" u="none" strike="noStrike" kern="1200" cap="none" spc="0" normalizeH="0" baseline="0" noProof="0" dirty="0">
                            <a:ln>
                              <a:noFill/>
                            </a:ln>
                            <a:solidFill>
                              <a:srgbClr val="000000"/>
                            </a:solidFill>
                            <a:effectLst/>
                            <a:uLnTx/>
                            <a:uFillTx/>
                            <a:latin typeface="Cambria Math" panose="02040503050406030204" pitchFamily="18" charset="0"/>
                            <a:ea typeface="微软雅黑" panose="020B0503020204020204" pitchFamily="34" charset="-122"/>
                            <a:cs typeface="Times New Roman" panose="02020603050405020304" pitchFamily="34" charset="-120"/>
                          </a:rPr>
                          <m:t>𝑥</m:t>
                        </m:r>
                      </m:num>
                      <m:den>
                        <m:r>
                          <m:rPr>
                            <m:sty m:val="p"/>
                          </m:rPr>
                          <a:rPr kumimoji="0" lang="en-US" altLang="zh-CN" sz="2400" b="0" i="0" u="none" strike="noStrike" kern="1200" cap="none" spc="0" normalizeH="0" baseline="0" noProof="0" dirty="0">
                            <a:ln>
                              <a:noFill/>
                            </a:ln>
                            <a:solidFill>
                              <a:srgbClr val="000000"/>
                            </a:solidFill>
                            <a:effectLst/>
                            <a:uLnTx/>
                            <a:uFillTx/>
                            <a:latin typeface="Cambria Math" panose="02040503050406030204" pitchFamily="18" charset="0"/>
                            <a:ea typeface="微软雅黑" panose="020B0503020204020204" pitchFamily="34" charset="-122"/>
                            <a:cs typeface="Times New Roman" panose="02020603050405020304" pitchFamily="34" charset="-120"/>
                          </a:rPr>
                          <m:t>Δ</m:t>
                        </m:r>
                        <m:r>
                          <a:rPr kumimoji="0" lang="en-US" altLang="zh-CN" sz="2400" b="0" i="0" u="none" strike="noStrike" kern="1200" cap="none" spc="0" normalizeH="0" baseline="0" noProof="0" dirty="0">
                            <a:ln>
                              <a:noFill/>
                            </a:ln>
                            <a:solidFill>
                              <a:srgbClr val="000000"/>
                            </a:solidFill>
                            <a:effectLst/>
                            <a:uLnTx/>
                            <a:uFillTx/>
                            <a:latin typeface="Cambria Math" panose="02040503050406030204" pitchFamily="18" charset="0"/>
                            <a:ea typeface="微软雅黑" panose="020B0503020204020204" pitchFamily="34" charset="-122"/>
                            <a:cs typeface="Times New Roman" panose="02020603050405020304" pitchFamily="34" charset="-120"/>
                          </a:rPr>
                          <m:t>𝑡</m:t>
                        </m:r>
                      </m:den>
                    </m:f>
                  </m:oMath>
                </a14:m>
                <a:r>
                  <a:rPr kumimoji="0" lang="en-US" altLang="zh-CN" sz="100" b="0" i="0" u="none" strike="noStrike" kern="0" cap="none" spc="-99900" normalizeH="0" baseline="0" noProof="0" dirty="0">
                    <a:ln>
                      <a:noFill/>
                    </a:ln>
                    <a:solidFill>
                      <a:srgbClr val="FFFFFF"/>
                    </a:solidFill>
                    <a:effectLst/>
                    <a:uLnTx/>
                    <a:uFillTx/>
                    <a:latin typeface="Times New Roman" panose="02020603050405020304" pitchFamily="34" charset="0"/>
                    <a:ea typeface="微软雅黑" panose="020B0503020204020204" pitchFamily="34" charset="-122"/>
                    <a:cs typeface="Times New Roman" panose="02020603050405020304" pitchFamily="34" charset="-120"/>
                  </a:rPr>
                  <a:t>&lt;/m&gt;</a:t>
                </a:r>
                <a:r>
                  <a:rPr kumimoji="0" lang="en-US" altLang="zh-CN" sz="2400" b="0" i="0" u="none" strike="noStrike" kern="1200" cap="none" spc="0" normalizeH="0" baseline="0" noProof="0" dirty="0">
                    <a:ln>
                      <a:noFill/>
                    </a:ln>
                    <a:solidFill>
                      <a:srgbClr val="000000"/>
                    </a:solidFill>
                    <a:effectLst/>
                    <a:uLnTx/>
                    <a:uFillTx/>
                    <a:latin typeface="Times New Roman" panose="02020603050405020304" pitchFamily="34" charset="0"/>
                    <a:ea typeface="微软雅黑" panose="020B0503020204020204" pitchFamily="34" charset="-122"/>
                    <a:cs typeface="Times New Roman" panose="02020603050405020304" pitchFamily="34" charset="-120"/>
                  </a:rPr>
                  <a:t>中，当</a:t>
                </a:r>
                <a:r>
                  <a:rPr kumimoji="0" lang="en-US" altLang="zh-CN" sz="100" b="0" i="0" u="none" strike="noStrike" kern="0" cap="none" spc="-99900" normalizeH="0" baseline="0" noProof="0" dirty="0">
                    <a:ln>
                      <a:noFill/>
                    </a:ln>
                    <a:solidFill>
                      <a:srgbClr val="FFFFFF"/>
                    </a:solidFill>
                    <a:effectLst/>
                    <a:uLnTx/>
                    <a:uFillTx/>
                    <a:latin typeface="Times New Roman" panose="02020603050405020304" pitchFamily="34" charset="0"/>
                    <a:ea typeface="微软雅黑" panose="020B0503020204020204" pitchFamily="34" charset="-122"/>
                    <a:cs typeface="Times New Roman" panose="02020603050405020304" pitchFamily="34" charset="-120"/>
                  </a:rPr>
                  <a:t>&lt;m&gt;</a:t>
                </a:r>
                <a14:m>
                  <m:oMath xmlns:m="http://schemas.openxmlformats.org/officeDocument/2006/math">
                    <m:d>
                      <m:dPr>
                        <m:begChr m:val=""/>
                        <m:endChr m:val=""/>
                        <m:ctrlPr>
                          <a:rPr kumimoji="0" lang="en-US" altLang="zh-CN" sz="2400" b="0" i="1" u="none" strike="noStrike" kern="1200" cap="none" spc="0" normalizeH="0" baseline="0" noProof="0" dirty="0">
                            <a:ln>
                              <a:noFill/>
                            </a:ln>
                            <a:solidFill>
                              <a:srgbClr val="000000"/>
                            </a:solidFill>
                            <a:effectLst/>
                            <a:uLnTx/>
                            <a:uFillTx/>
                            <a:latin typeface="Cambria Math" panose="02040503050406030204" pitchFamily="18" charset="0"/>
                            <a:ea typeface="微软雅黑" panose="020B0503020204020204" pitchFamily="34" charset="-122"/>
                            <a:cs typeface="Times New Roman" panose="02020603050405020304" pitchFamily="34" charset="-120"/>
                          </a:rPr>
                        </m:ctrlPr>
                      </m:dPr>
                      <m:e>
                        <m:r>
                          <m:rPr>
                            <m:sty m:val="p"/>
                          </m:rPr>
                          <a:rPr kumimoji="0" lang="en-US" altLang="zh-CN" sz="2400" b="0" i="0" u="none" strike="noStrike" kern="1200" cap="none" spc="0" normalizeH="0" baseline="0" noProof="0" dirty="0">
                            <a:ln>
                              <a:noFill/>
                            </a:ln>
                            <a:solidFill>
                              <a:srgbClr val="000000"/>
                            </a:solidFill>
                            <a:effectLst/>
                            <a:uLnTx/>
                            <a:uFillTx/>
                            <a:latin typeface="Cambria Math" panose="02040503050406030204" pitchFamily="18" charset="0"/>
                            <a:ea typeface="微软雅黑" panose="020B0503020204020204" pitchFamily="34" charset="-122"/>
                            <a:cs typeface="Times New Roman" panose="02020603050405020304" pitchFamily="34" charset="-120"/>
                          </a:rPr>
                          <m:t>Δ</m:t>
                        </m:r>
                        <m:r>
                          <a:rPr kumimoji="0" lang="en-US" altLang="zh-CN" sz="2400" b="0" i="0" u="none" strike="noStrike" kern="1200" cap="none" spc="0" normalizeH="0" baseline="0" noProof="0" dirty="0">
                            <a:ln>
                              <a:noFill/>
                            </a:ln>
                            <a:solidFill>
                              <a:srgbClr val="000000"/>
                            </a:solidFill>
                            <a:effectLst/>
                            <a:uLnTx/>
                            <a:uFillTx/>
                            <a:latin typeface="Cambria Math" panose="02040503050406030204" pitchFamily="18" charset="0"/>
                            <a:ea typeface="微软雅黑" panose="020B0503020204020204" pitchFamily="34" charset="-122"/>
                            <a:cs typeface="Times New Roman" panose="02020603050405020304" pitchFamily="34" charset="-120"/>
                          </a:rPr>
                          <m:t>𝑡</m:t>
                        </m:r>
                        <m:r>
                          <a:rPr kumimoji="0" lang="en-US" altLang="zh-CN" sz="2400" b="0" i="0" u="none" strike="noStrike" kern="1200" cap="none" spc="0" normalizeH="0" baseline="0" noProof="0" dirty="0">
                            <a:ln>
                              <a:noFill/>
                            </a:ln>
                            <a:solidFill>
                              <a:srgbClr val="000000"/>
                            </a:solidFill>
                            <a:effectLst/>
                            <a:uLnTx/>
                            <a:uFillTx/>
                            <a:latin typeface="Cambria Math" panose="02040503050406030204" pitchFamily="18" charset="0"/>
                            <a:ea typeface="微软雅黑" panose="020B0503020204020204" pitchFamily="34" charset="-122"/>
                            <a:cs typeface="Times New Roman" panose="02020603050405020304" pitchFamily="34" charset="-120"/>
                          </a:rPr>
                          <m:t>→</m:t>
                        </m:r>
                        <m:r>
                          <a:rPr kumimoji="0" lang="en-US" altLang="zh-CN" sz="2400" b="0" i="0" u="none" strike="noStrike" kern="1200" cap="none" spc="0" normalizeH="0" baseline="0" noProof="0" dirty="0">
                            <a:ln>
                              <a:noFill/>
                            </a:ln>
                            <a:solidFill>
                              <a:srgbClr val="000000"/>
                            </a:solidFill>
                            <a:effectLst/>
                            <a:uLnTx/>
                            <a:uFillTx/>
                            <a:latin typeface="Cambria Math" panose="02040503050406030204" pitchFamily="18" charset="0"/>
                            <a:ea typeface="微软雅黑" panose="020B0503020204020204" pitchFamily="34" charset="-122"/>
                            <a:cs typeface="Times New Roman" panose="02020603050405020304" pitchFamily="34" charset="-120"/>
                          </a:rPr>
                          <m:t>0</m:t>
                        </m:r>
                      </m:e>
                    </m:d>
                  </m:oMath>
                </a14:m>
                <a:r>
                  <a:rPr kumimoji="0" lang="en-US" altLang="zh-CN" sz="100" b="0" i="0" u="none" strike="noStrike" kern="0" cap="none" spc="-99900" normalizeH="0" baseline="0" noProof="0" dirty="0">
                    <a:ln>
                      <a:noFill/>
                    </a:ln>
                    <a:solidFill>
                      <a:srgbClr val="FFFFFF"/>
                    </a:solidFill>
                    <a:effectLst/>
                    <a:uLnTx/>
                    <a:uFillTx/>
                    <a:latin typeface="Times New Roman" panose="02020603050405020304" pitchFamily="34" charset="0"/>
                    <a:ea typeface="微软雅黑" panose="020B0503020204020204" pitchFamily="34" charset="-122"/>
                    <a:cs typeface="Times New Roman" panose="02020603050405020304" pitchFamily="34" charset="-120"/>
                  </a:rPr>
                  <a:t>&lt;/m&gt;</a:t>
                </a:r>
                <a:r>
                  <a:rPr kumimoji="0" lang="en-US" altLang="zh-CN" sz="2400" b="0" i="0" u="none" strike="noStrike" kern="1200" cap="none" spc="0" normalizeH="0" baseline="0" noProof="0" dirty="0">
                    <a:ln>
                      <a:noFill/>
                    </a:ln>
                    <a:solidFill>
                      <a:srgbClr val="000000"/>
                    </a:solidFill>
                    <a:effectLst/>
                    <a:uLnTx/>
                    <a:uFillTx/>
                    <a:latin typeface="Times New Roman" panose="02020603050405020304" pitchFamily="34" charset="0"/>
                    <a:ea typeface="微软雅黑" panose="020B0503020204020204" pitchFamily="34" charset="-122"/>
                    <a:cs typeface="Times New Roman" panose="02020603050405020304" pitchFamily="34" charset="-120"/>
                  </a:rPr>
                  <a:t>时，</a:t>
                </a:r>
                <a:r>
                  <a:rPr kumimoji="0" lang="en-US" altLang="zh-CN" sz="100" b="0" i="0" u="none" strike="noStrike" kern="0" cap="none" spc="-99900" normalizeH="0" baseline="0" noProof="0" dirty="0">
                    <a:ln>
                      <a:noFill/>
                    </a:ln>
                    <a:solidFill>
                      <a:srgbClr val="FFFFFF"/>
                    </a:solidFill>
                    <a:effectLst/>
                    <a:uLnTx/>
                    <a:uFillTx/>
                    <a:latin typeface="Times New Roman" panose="02020603050405020304" pitchFamily="34" charset="0"/>
                    <a:ea typeface="微软雅黑" panose="020B0503020204020204" pitchFamily="34" charset="-122"/>
                    <a:cs typeface="Times New Roman" panose="02020603050405020304" pitchFamily="34" charset="-120"/>
                  </a:rPr>
                  <a:t>&lt;m&gt;</a:t>
                </a:r>
                <a14:m>
                  <m:oMath xmlns:m="http://schemas.openxmlformats.org/officeDocument/2006/math">
                    <m:r>
                      <a:rPr kumimoji="0" lang="en-US" altLang="zh-CN" sz="2400" b="0" i="0" u="none" strike="noStrike" kern="1200" cap="none" spc="0" normalizeH="0" baseline="0" noProof="0" dirty="0">
                        <a:ln>
                          <a:noFill/>
                        </a:ln>
                        <a:solidFill>
                          <a:srgbClr val="000000"/>
                        </a:solidFill>
                        <a:effectLst/>
                        <a:uLnTx/>
                        <a:uFillTx/>
                        <a:latin typeface="Cambria Math" panose="02040503050406030204" pitchFamily="18" charset="0"/>
                        <a:ea typeface="微软雅黑" panose="020B0503020204020204" pitchFamily="34" charset="-122"/>
                        <a:cs typeface="Times New Roman" panose="02020603050405020304" pitchFamily="34" charset="-120"/>
                      </a:rPr>
                      <m:t>𝑣</m:t>
                    </m:r>
                  </m:oMath>
                </a14:m>
                <a:r>
                  <a:rPr kumimoji="0" lang="en-US" altLang="zh-CN" sz="100" b="0" i="0" u="none" strike="noStrike" kern="0" cap="none" spc="-99900" normalizeH="0" baseline="0" noProof="0" dirty="0">
                    <a:ln>
                      <a:noFill/>
                    </a:ln>
                    <a:solidFill>
                      <a:srgbClr val="FFFFFF"/>
                    </a:solidFill>
                    <a:effectLst/>
                    <a:uLnTx/>
                    <a:uFillTx/>
                    <a:latin typeface="Times New Roman" panose="02020603050405020304" pitchFamily="34" charset="0"/>
                    <a:ea typeface="微软雅黑" panose="020B0503020204020204" pitchFamily="34" charset="-122"/>
                    <a:cs typeface="Times New Roman" panose="02020603050405020304" pitchFamily="34" charset="-120"/>
                  </a:rPr>
                  <a:t>&lt;/m&gt;</a:t>
                </a:r>
                <a:r>
                  <a:rPr kumimoji="0" lang="en-US" altLang="zh-CN" sz="2400" b="0" i="0" u="none" strike="noStrike" kern="1200" cap="none" spc="0" normalizeH="0" baseline="0" noProof="0" dirty="0">
                    <a:ln>
                      <a:noFill/>
                    </a:ln>
                    <a:solidFill>
                      <a:srgbClr val="000000"/>
                    </a:solidFill>
                    <a:effectLst/>
                    <a:uLnTx/>
                    <a:uFillTx/>
                    <a:latin typeface="Times New Roman" panose="02020603050405020304" pitchFamily="34" charset="0"/>
                    <a:ea typeface="微软雅黑" panose="020B0503020204020204" pitchFamily="34" charset="-122"/>
                    <a:cs typeface="Times New Roman" panose="02020603050405020304" pitchFamily="34" charset="-120"/>
                  </a:rPr>
                  <a:t>是瞬时速度。</a:t>
                </a:r>
                <a:endParaRPr kumimoji="0" lang="en-US" altLang="zh-CN" sz="2400" b="0" i="0" u="none" strike="noStrike" kern="1200" cap="none" spc="0" normalizeH="0" baseline="0" noProof="0" dirty="0">
                  <a:ln>
                    <a:noFill/>
                  </a:ln>
                  <a:solidFill>
                    <a:prstClr val="black"/>
                  </a:solidFill>
                  <a:effectLst/>
                  <a:uLnTx/>
                  <a:uFillTx/>
                  <a:latin typeface="Calibri" panose="020F0502020204030204"/>
                  <a:ea typeface="等线" panose="02010600030101010101" pitchFamily="2" charset="-122"/>
                  <a:cs typeface="+mn-cs"/>
                </a:endParaRPr>
              </a:p>
              <a:p>
                <a:pPr marL="0" marR="0" lvl="0" indent="0" defTabSz="914400" rtl="0" eaLnBrk="1" fontAlgn="auto" latinLnBrk="1" hangingPunct="1">
                  <a:lnSpc>
                    <a:spcPts val="4400"/>
                  </a:lnSpc>
                  <a:spcBef>
                    <a:spcPts val="0"/>
                  </a:spcBef>
                  <a:spcAft>
                    <a:spcPts val="0"/>
                  </a:spcAft>
                  <a:buClrTx/>
                  <a:buSzTx/>
                  <a:buFontTx/>
                  <a:buNone/>
                  <a:defRPr/>
                </a:pPr>
                <a:r>
                  <a:rPr kumimoji="0" lang="en-US" altLang="zh-CN" sz="2400" b="0" i="0" u="none" strike="noStrike" kern="1200" cap="none" spc="0" normalizeH="0" baseline="0" noProof="0" dirty="0">
                    <a:ln>
                      <a:noFill/>
                    </a:ln>
                    <a:solidFill>
                      <a:srgbClr val="000000"/>
                    </a:solidFill>
                    <a:effectLst/>
                    <a:uLnTx/>
                    <a:uFillTx/>
                    <a:latin typeface="Times New Roman" panose="02020603050405020304" pitchFamily="34" charset="0"/>
                    <a:ea typeface="微软雅黑" panose="020B0503020204020204" pitchFamily="34" charset="-122"/>
                    <a:cs typeface="Times New Roman" panose="02020603050405020304" pitchFamily="34" charset="-120"/>
                  </a:rPr>
                  <a:t>（2）公式</a:t>
                </a:r>
                <a:r>
                  <a:rPr kumimoji="0" lang="en-US" altLang="zh-CN" sz="100" b="0" i="0" u="none" strike="noStrike" kern="0" cap="none" spc="-99900" normalizeH="0" baseline="0" noProof="0" dirty="0">
                    <a:ln>
                      <a:noFill/>
                    </a:ln>
                    <a:solidFill>
                      <a:srgbClr val="FFFFFF"/>
                    </a:solidFill>
                    <a:effectLst/>
                    <a:uLnTx/>
                    <a:uFillTx/>
                    <a:latin typeface="Times New Roman" panose="02020603050405020304" pitchFamily="34" charset="0"/>
                    <a:ea typeface="微软雅黑" panose="020B0503020204020204" pitchFamily="34" charset="-122"/>
                    <a:cs typeface="Times New Roman" panose="02020603050405020304" pitchFamily="34" charset="-120"/>
                  </a:rPr>
                  <a:t>&lt;m&gt;</a:t>
                </a:r>
                <a14:m>
                  <m:oMath xmlns:m="http://schemas.openxmlformats.org/officeDocument/2006/math">
                    <m:r>
                      <a:rPr kumimoji="0" lang="en-US" altLang="zh-CN" sz="2400" b="0" i="0" u="none" strike="noStrike" kern="1200" cap="none" spc="0" normalizeH="0" baseline="0" noProof="0" dirty="0">
                        <a:ln>
                          <a:noFill/>
                        </a:ln>
                        <a:solidFill>
                          <a:srgbClr val="000000"/>
                        </a:solidFill>
                        <a:effectLst/>
                        <a:uLnTx/>
                        <a:uFillTx/>
                        <a:latin typeface="Cambria Math" panose="02040503050406030204" pitchFamily="18" charset="0"/>
                        <a:ea typeface="微软雅黑" panose="020B0503020204020204" pitchFamily="34" charset="-122"/>
                        <a:cs typeface="Times New Roman" panose="02020603050405020304" pitchFamily="34" charset="-120"/>
                      </a:rPr>
                      <m:t>𝑎</m:t>
                    </m:r>
                    <m:r>
                      <a:rPr kumimoji="0" lang="en-US" altLang="zh-CN" sz="2400" b="0" i="0" u="none" strike="noStrike" kern="1200" cap="none" spc="0" normalizeH="0" baseline="0" noProof="0" dirty="0">
                        <a:ln>
                          <a:noFill/>
                        </a:ln>
                        <a:solidFill>
                          <a:srgbClr val="000000"/>
                        </a:solidFill>
                        <a:effectLst/>
                        <a:uLnTx/>
                        <a:uFillTx/>
                        <a:latin typeface="Cambria Math" panose="02040503050406030204" pitchFamily="18" charset="0"/>
                        <a:ea typeface="微软雅黑" panose="020B0503020204020204" pitchFamily="34" charset="-122"/>
                        <a:cs typeface="Times New Roman" panose="02020603050405020304" pitchFamily="34" charset="-120"/>
                      </a:rPr>
                      <m:t>=</m:t>
                    </m:r>
                    <m:f>
                      <m:fPr>
                        <m:ctrlPr>
                          <a:rPr kumimoji="0" lang="en-US" altLang="zh-CN" sz="2400" b="0" i="1" u="none" strike="noStrike" kern="1200" cap="none" spc="0" normalizeH="0" baseline="0" noProof="0" dirty="0">
                            <a:ln>
                              <a:noFill/>
                            </a:ln>
                            <a:solidFill>
                              <a:srgbClr val="000000"/>
                            </a:solidFill>
                            <a:effectLst/>
                            <a:uLnTx/>
                            <a:uFillTx/>
                            <a:latin typeface="Cambria Math" panose="02040503050406030204" pitchFamily="18" charset="0"/>
                            <a:ea typeface="微软雅黑" panose="020B0503020204020204" pitchFamily="34" charset="-122"/>
                            <a:cs typeface="Times New Roman" panose="02020603050405020304" pitchFamily="34" charset="-120"/>
                          </a:rPr>
                        </m:ctrlPr>
                      </m:fPr>
                      <m:num>
                        <m:r>
                          <m:rPr>
                            <m:sty m:val="p"/>
                          </m:rPr>
                          <a:rPr kumimoji="0" lang="en-US" altLang="zh-CN" sz="2400" b="0" i="0" u="none" strike="noStrike" kern="1200" cap="none" spc="0" normalizeH="0" baseline="0" noProof="0" dirty="0">
                            <a:ln>
                              <a:noFill/>
                            </a:ln>
                            <a:solidFill>
                              <a:srgbClr val="000000"/>
                            </a:solidFill>
                            <a:effectLst/>
                            <a:uLnTx/>
                            <a:uFillTx/>
                            <a:latin typeface="Cambria Math" panose="02040503050406030204" pitchFamily="18" charset="0"/>
                            <a:ea typeface="微软雅黑" panose="020B0503020204020204" pitchFamily="34" charset="-122"/>
                            <a:cs typeface="Times New Roman" panose="02020603050405020304" pitchFamily="34" charset="-120"/>
                          </a:rPr>
                          <m:t>Δ</m:t>
                        </m:r>
                        <m:r>
                          <a:rPr kumimoji="0" lang="en-US" altLang="zh-CN" sz="2400" b="0" i="0" u="none" strike="noStrike" kern="1200" cap="none" spc="0" normalizeH="0" baseline="0" noProof="0" dirty="0">
                            <a:ln>
                              <a:noFill/>
                            </a:ln>
                            <a:solidFill>
                              <a:srgbClr val="000000"/>
                            </a:solidFill>
                            <a:effectLst/>
                            <a:uLnTx/>
                            <a:uFillTx/>
                            <a:latin typeface="Cambria Math" panose="02040503050406030204" pitchFamily="18" charset="0"/>
                            <a:ea typeface="微软雅黑" panose="020B0503020204020204" pitchFamily="34" charset="-122"/>
                            <a:cs typeface="Times New Roman" panose="02020603050405020304" pitchFamily="34" charset="-120"/>
                          </a:rPr>
                          <m:t>𝑣</m:t>
                        </m:r>
                      </m:num>
                      <m:den>
                        <m:r>
                          <m:rPr>
                            <m:sty m:val="p"/>
                          </m:rPr>
                          <a:rPr kumimoji="0" lang="en-US" altLang="zh-CN" sz="2400" b="0" i="0" u="none" strike="noStrike" kern="1200" cap="none" spc="0" normalizeH="0" baseline="0" noProof="0" dirty="0">
                            <a:ln>
                              <a:noFill/>
                            </a:ln>
                            <a:solidFill>
                              <a:srgbClr val="000000"/>
                            </a:solidFill>
                            <a:effectLst/>
                            <a:uLnTx/>
                            <a:uFillTx/>
                            <a:latin typeface="Cambria Math" panose="02040503050406030204" pitchFamily="18" charset="0"/>
                            <a:ea typeface="微软雅黑" panose="020B0503020204020204" pitchFamily="34" charset="-122"/>
                            <a:cs typeface="Times New Roman" panose="02020603050405020304" pitchFamily="34" charset="-120"/>
                          </a:rPr>
                          <m:t>Δ</m:t>
                        </m:r>
                        <m:r>
                          <a:rPr kumimoji="0" lang="en-US" altLang="zh-CN" sz="2400" b="0" i="0" u="none" strike="noStrike" kern="1200" cap="none" spc="0" normalizeH="0" baseline="0" noProof="0" dirty="0">
                            <a:ln>
                              <a:noFill/>
                            </a:ln>
                            <a:solidFill>
                              <a:srgbClr val="000000"/>
                            </a:solidFill>
                            <a:effectLst/>
                            <a:uLnTx/>
                            <a:uFillTx/>
                            <a:latin typeface="Cambria Math" panose="02040503050406030204" pitchFamily="18" charset="0"/>
                            <a:ea typeface="微软雅黑" panose="020B0503020204020204" pitchFamily="34" charset="-122"/>
                            <a:cs typeface="Times New Roman" panose="02020603050405020304" pitchFamily="34" charset="-120"/>
                          </a:rPr>
                          <m:t>𝑡</m:t>
                        </m:r>
                      </m:den>
                    </m:f>
                  </m:oMath>
                </a14:m>
                <a:r>
                  <a:rPr kumimoji="0" lang="en-US" altLang="zh-CN" sz="100" b="0" i="0" u="none" strike="noStrike" kern="0" cap="none" spc="-99900" normalizeH="0" baseline="0" noProof="0" dirty="0">
                    <a:ln>
                      <a:noFill/>
                    </a:ln>
                    <a:solidFill>
                      <a:srgbClr val="FFFFFF"/>
                    </a:solidFill>
                    <a:effectLst/>
                    <a:uLnTx/>
                    <a:uFillTx/>
                    <a:latin typeface="Times New Roman" panose="02020603050405020304" pitchFamily="34" charset="0"/>
                    <a:ea typeface="微软雅黑" panose="020B0503020204020204" pitchFamily="34" charset="-122"/>
                    <a:cs typeface="Times New Roman" panose="02020603050405020304" pitchFamily="34" charset="-120"/>
                  </a:rPr>
                  <a:t>&lt;/m&gt;</a:t>
                </a:r>
                <a:r>
                  <a:rPr kumimoji="0" lang="en-US" altLang="zh-CN" sz="2400" b="0" i="0" u="none" strike="noStrike" kern="1200" cap="none" spc="0" normalizeH="0" baseline="0" noProof="0" dirty="0">
                    <a:ln>
                      <a:noFill/>
                    </a:ln>
                    <a:solidFill>
                      <a:srgbClr val="000000"/>
                    </a:solidFill>
                    <a:effectLst/>
                    <a:uLnTx/>
                    <a:uFillTx/>
                    <a:latin typeface="Times New Roman" panose="02020603050405020304" pitchFamily="34" charset="0"/>
                    <a:ea typeface="微软雅黑" panose="020B0503020204020204" pitchFamily="34" charset="-122"/>
                    <a:cs typeface="Times New Roman" panose="02020603050405020304" pitchFamily="34" charset="-120"/>
                  </a:rPr>
                  <a:t>中，当</a:t>
                </a:r>
                <a:r>
                  <a:rPr kumimoji="0" lang="en-US" altLang="zh-CN" sz="100" b="0" i="0" u="none" strike="noStrike" kern="0" cap="none" spc="-99900" normalizeH="0" baseline="0" noProof="0" dirty="0">
                    <a:ln>
                      <a:noFill/>
                    </a:ln>
                    <a:solidFill>
                      <a:srgbClr val="FFFFFF"/>
                    </a:solidFill>
                    <a:effectLst/>
                    <a:uLnTx/>
                    <a:uFillTx/>
                    <a:latin typeface="Times New Roman" panose="02020603050405020304" pitchFamily="34" charset="0"/>
                    <a:ea typeface="微软雅黑" panose="020B0503020204020204" pitchFamily="34" charset="-122"/>
                    <a:cs typeface="Times New Roman" panose="02020603050405020304" pitchFamily="34" charset="-120"/>
                  </a:rPr>
                  <a:t>&lt;m&gt;</a:t>
                </a:r>
                <a14:m>
                  <m:oMath xmlns:m="http://schemas.openxmlformats.org/officeDocument/2006/math">
                    <m:d>
                      <m:dPr>
                        <m:begChr m:val=""/>
                        <m:endChr m:val=""/>
                        <m:ctrlPr>
                          <a:rPr kumimoji="0" lang="en-US" altLang="zh-CN" sz="2400" b="0" i="1" u="none" strike="noStrike" kern="1200" cap="none" spc="0" normalizeH="0" baseline="0" noProof="0" dirty="0">
                            <a:ln>
                              <a:noFill/>
                            </a:ln>
                            <a:solidFill>
                              <a:srgbClr val="000000"/>
                            </a:solidFill>
                            <a:effectLst/>
                            <a:uLnTx/>
                            <a:uFillTx/>
                            <a:latin typeface="Cambria Math" panose="02040503050406030204" pitchFamily="18" charset="0"/>
                            <a:ea typeface="微软雅黑" panose="020B0503020204020204" pitchFamily="34" charset="-122"/>
                            <a:cs typeface="Times New Roman" panose="02020603050405020304" pitchFamily="34" charset="-120"/>
                          </a:rPr>
                        </m:ctrlPr>
                      </m:dPr>
                      <m:e>
                        <m:r>
                          <m:rPr>
                            <m:sty m:val="p"/>
                          </m:rPr>
                          <a:rPr kumimoji="0" lang="en-US" altLang="zh-CN" sz="2400" b="0" i="0" u="none" strike="noStrike" kern="1200" cap="none" spc="0" normalizeH="0" baseline="0" noProof="0" dirty="0">
                            <a:ln>
                              <a:noFill/>
                            </a:ln>
                            <a:solidFill>
                              <a:srgbClr val="000000"/>
                            </a:solidFill>
                            <a:effectLst/>
                            <a:uLnTx/>
                            <a:uFillTx/>
                            <a:latin typeface="Cambria Math" panose="02040503050406030204" pitchFamily="18" charset="0"/>
                            <a:ea typeface="微软雅黑" panose="020B0503020204020204" pitchFamily="34" charset="-122"/>
                            <a:cs typeface="Times New Roman" panose="02020603050405020304" pitchFamily="34" charset="-120"/>
                          </a:rPr>
                          <m:t>Δ</m:t>
                        </m:r>
                        <m:r>
                          <a:rPr kumimoji="0" lang="en-US" altLang="zh-CN" sz="2400" b="0" i="0" u="none" strike="noStrike" kern="1200" cap="none" spc="0" normalizeH="0" baseline="0" noProof="0" dirty="0">
                            <a:ln>
                              <a:noFill/>
                            </a:ln>
                            <a:solidFill>
                              <a:srgbClr val="000000"/>
                            </a:solidFill>
                            <a:effectLst/>
                            <a:uLnTx/>
                            <a:uFillTx/>
                            <a:latin typeface="Cambria Math" panose="02040503050406030204" pitchFamily="18" charset="0"/>
                            <a:ea typeface="微软雅黑" panose="020B0503020204020204" pitchFamily="34" charset="-122"/>
                            <a:cs typeface="Times New Roman" panose="02020603050405020304" pitchFamily="34" charset="-120"/>
                          </a:rPr>
                          <m:t>𝑡</m:t>
                        </m:r>
                        <m:r>
                          <a:rPr kumimoji="0" lang="en-US" altLang="zh-CN" sz="2400" b="0" i="0" u="none" strike="noStrike" kern="1200" cap="none" spc="0" normalizeH="0" baseline="0" noProof="0" dirty="0">
                            <a:ln>
                              <a:noFill/>
                            </a:ln>
                            <a:solidFill>
                              <a:srgbClr val="000000"/>
                            </a:solidFill>
                            <a:effectLst/>
                            <a:uLnTx/>
                            <a:uFillTx/>
                            <a:latin typeface="Cambria Math" panose="02040503050406030204" pitchFamily="18" charset="0"/>
                            <a:ea typeface="微软雅黑" panose="020B0503020204020204" pitchFamily="34" charset="-122"/>
                            <a:cs typeface="Times New Roman" panose="02020603050405020304" pitchFamily="34" charset="-120"/>
                          </a:rPr>
                          <m:t>→</m:t>
                        </m:r>
                        <m:r>
                          <a:rPr kumimoji="0" lang="en-US" altLang="zh-CN" sz="2400" b="0" i="0" u="none" strike="noStrike" kern="1200" cap="none" spc="0" normalizeH="0" baseline="0" noProof="0" dirty="0">
                            <a:ln>
                              <a:noFill/>
                            </a:ln>
                            <a:solidFill>
                              <a:srgbClr val="000000"/>
                            </a:solidFill>
                            <a:effectLst/>
                            <a:uLnTx/>
                            <a:uFillTx/>
                            <a:latin typeface="Cambria Math" panose="02040503050406030204" pitchFamily="18" charset="0"/>
                            <a:ea typeface="微软雅黑" panose="020B0503020204020204" pitchFamily="34" charset="-122"/>
                            <a:cs typeface="Times New Roman" panose="02020603050405020304" pitchFamily="34" charset="-120"/>
                          </a:rPr>
                          <m:t>0</m:t>
                        </m:r>
                      </m:e>
                    </m:d>
                  </m:oMath>
                </a14:m>
                <a:r>
                  <a:rPr kumimoji="0" lang="en-US" altLang="zh-CN" sz="100" b="0" i="0" u="none" strike="noStrike" kern="0" cap="none" spc="-99900" normalizeH="0" baseline="0" noProof="0" dirty="0">
                    <a:ln>
                      <a:noFill/>
                    </a:ln>
                    <a:solidFill>
                      <a:srgbClr val="FFFFFF"/>
                    </a:solidFill>
                    <a:effectLst/>
                    <a:uLnTx/>
                    <a:uFillTx/>
                    <a:latin typeface="Times New Roman" panose="02020603050405020304" pitchFamily="34" charset="0"/>
                    <a:ea typeface="微软雅黑" panose="020B0503020204020204" pitchFamily="34" charset="-122"/>
                    <a:cs typeface="Times New Roman" panose="02020603050405020304" pitchFamily="34" charset="-120"/>
                  </a:rPr>
                  <a:t>&lt;/m&gt;</a:t>
                </a:r>
                <a:r>
                  <a:rPr kumimoji="0" lang="en-US" altLang="zh-CN" sz="2400" b="0" i="0" u="none" strike="noStrike" kern="1200" cap="none" spc="0" normalizeH="0" baseline="0" noProof="0" dirty="0">
                    <a:ln>
                      <a:noFill/>
                    </a:ln>
                    <a:solidFill>
                      <a:srgbClr val="000000"/>
                    </a:solidFill>
                    <a:effectLst/>
                    <a:uLnTx/>
                    <a:uFillTx/>
                    <a:latin typeface="Times New Roman" panose="02020603050405020304" pitchFamily="34" charset="0"/>
                    <a:ea typeface="微软雅黑" panose="020B0503020204020204" pitchFamily="34" charset="-122"/>
                    <a:cs typeface="Times New Roman" panose="02020603050405020304" pitchFamily="34" charset="-120"/>
                  </a:rPr>
                  <a:t>时，</a:t>
                </a:r>
                <a:r>
                  <a:rPr kumimoji="0" lang="en-US" altLang="zh-CN" sz="100" b="0" i="0" u="none" strike="noStrike" kern="0" cap="none" spc="-99900" normalizeH="0" baseline="0" noProof="0" dirty="0">
                    <a:ln>
                      <a:noFill/>
                    </a:ln>
                    <a:solidFill>
                      <a:srgbClr val="FFFFFF"/>
                    </a:solidFill>
                    <a:effectLst/>
                    <a:uLnTx/>
                    <a:uFillTx/>
                    <a:latin typeface="Times New Roman" panose="02020603050405020304" pitchFamily="34" charset="0"/>
                    <a:ea typeface="微软雅黑" panose="020B0503020204020204" pitchFamily="34" charset="-122"/>
                    <a:cs typeface="Times New Roman" panose="02020603050405020304" pitchFamily="34" charset="-120"/>
                  </a:rPr>
                  <a:t>&lt;m&gt;</a:t>
                </a:r>
                <a14:m>
                  <m:oMath xmlns:m="http://schemas.openxmlformats.org/officeDocument/2006/math">
                    <m:r>
                      <a:rPr kumimoji="0" lang="en-US" altLang="zh-CN" sz="2400" b="0" i="0" u="none" strike="noStrike" kern="1200" cap="none" spc="0" normalizeH="0" baseline="0" noProof="0" dirty="0">
                        <a:ln>
                          <a:noFill/>
                        </a:ln>
                        <a:solidFill>
                          <a:srgbClr val="000000"/>
                        </a:solidFill>
                        <a:effectLst/>
                        <a:uLnTx/>
                        <a:uFillTx/>
                        <a:latin typeface="Cambria Math" panose="02040503050406030204" pitchFamily="18" charset="0"/>
                        <a:ea typeface="微软雅黑" panose="020B0503020204020204" pitchFamily="34" charset="-122"/>
                        <a:cs typeface="Times New Roman" panose="02020603050405020304" pitchFamily="34" charset="-120"/>
                      </a:rPr>
                      <m:t>𝑎</m:t>
                    </m:r>
                  </m:oMath>
                </a14:m>
                <a:r>
                  <a:rPr kumimoji="0" lang="en-US" altLang="zh-CN" sz="100" b="0" i="0" u="none" strike="noStrike" kern="0" cap="none" spc="-99900" normalizeH="0" baseline="0" noProof="0" dirty="0">
                    <a:ln>
                      <a:noFill/>
                    </a:ln>
                    <a:solidFill>
                      <a:srgbClr val="FFFFFF"/>
                    </a:solidFill>
                    <a:effectLst/>
                    <a:uLnTx/>
                    <a:uFillTx/>
                    <a:latin typeface="Times New Roman" panose="02020603050405020304" pitchFamily="34" charset="0"/>
                    <a:ea typeface="微软雅黑" panose="020B0503020204020204" pitchFamily="34" charset="-122"/>
                    <a:cs typeface="Times New Roman" panose="02020603050405020304" pitchFamily="34" charset="-120"/>
                  </a:rPr>
                  <a:t>&lt;/m&gt;</a:t>
                </a:r>
                <a:r>
                  <a:rPr kumimoji="0" lang="en-US" altLang="zh-CN" sz="2400" b="0" i="0" u="none" strike="noStrike" kern="1200" cap="none" spc="0" normalizeH="0" baseline="0" noProof="0">
                    <a:ln>
                      <a:noFill/>
                    </a:ln>
                    <a:solidFill>
                      <a:srgbClr val="000000"/>
                    </a:solidFill>
                    <a:effectLst/>
                    <a:uLnTx/>
                    <a:uFillTx/>
                    <a:latin typeface="Times New Roman" panose="02020603050405020304" pitchFamily="34" charset="0"/>
                    <a:ea typeface="微软雅黑" panose="020B0503020204020204" pitchFamily="34" charset="-122"/>
                    <a:cs typeface="Times New Roman" panose="02020603050405020304" pitchFamily="34" charset="-120"/>
                  </a:rPr>
                  <a:t>是瞬时加速度。</a:t>
                </a:r>
                <a:endParaRPr lang="en-US" altLang="zh-CN" sz="2400" dirty="0"/>
              </a:p>
            </p:txBody>
          </p:sp>
        </mc:Choice>
        <mc:Fallback>
          <p:sp>
            <p:nvSpPr>
              <p:cNvPr id="2" name="P_5#b1a585689?pid=8a5cf0f82&amp;color=0,0,0&amp;vtp=1&amp;bt=1&amp;bbb=1"/>
              <p:cNvSpPr>
                <a:spLocks noRot="1" noChangeAspect="1" noMove="1" noResize="1" noEditPoints="1" noAdjustHandles="1" noChangeArrowheads="1" noChangeShapeType="1" noTextEdit="1"/>
              </p:cNvSpPr>
              <p:nvPr/>
            </p:nvSpPr>
            <p:spPr>
              <a:xfrm>
                <a:off x="612648" y="486000"/>
                <a:ext cx="10963656" cy="5638800"/>
              </a:xfrm>
              <a:prstGeom prst="rect">
                <a:avLst/>
              </a:prstGeom>
              <a:blipFill rotWithShape="1">
                <a:blip r:embed="rId1"/>
                <a:stretch>
                  <a:fillRect l="-5" t="-4" r="2" b="4"/>
                </a:stretch>
              </a:blipFill>
            </p:spPr>
            <p:txBody>
              <a:bodyPr/>
              <a:lstStyle/>
              <a:p>
                <a:r>
                  <a:rPr lang="zh-CN" altLang="en-US">
                    <a:noFill/>
                  </a:rPr>
                  <a:t> </a:t>
                </a:r>
              </a:p>
            </p:txBody>
          </p:sp>
        </mc:Fallback>
      </mc:AlternateContent>
    </p:spTree>
  </p:cSld>
  <p:clrMapOvr>
    <a:masterClrMapping/>
  </p:clrMapOvr>
  <p:transition>
    <p:split dir="in"/>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QC_5_BD.55_1#3427bc835?htil=4&amp;pid=8a5cf0f82&amp;color=0,0,0&amp;tib=255,255,255&amp;vtp=1&amp;hs=1" descr="preencoded.png"/>
          <p:cNvPicPr>
            <a:picLocks noChangeAspect="1"/>
          </p:cNvPicPr>
          <p:nvPr/>
        </p:nvPicPr>
        <p:blipFill>
          <a:blip r:embed="rId1">
            <a:clrChange>
              <a:clrFrom>
                <a:srgbClr val="FFFFFF"/>
              </a:clrFrom>
              <a:clrTo>
                <a:srgbClr val="FFFFFF">
                  <a:alpha val="0"/>
                </a:srgbClr>
              </a:clrTo>
            </a:clrChange>
          </a:blip>
          <a:stretch>
            <a:fillRect/>
          </a:stretch>
        </p:blipFill>
        <p:spPr>
          <a:xfrm>
            <a:off x="8147409" y="540863"/>
            <a:ext cx="3392424" cy="2871216"/>
          </a:xfrm>
          <a:prstGeom prst="rect">
            <a:avLst/>
          </a:prstGeom>
          <a:noFill/>
          <a:extLst>
            <a:ext uri="{909E8E84-426E-40DD-AFC4-6F175D3DCCD1}">
              <a14:hiddenFill xmlns:a14="http://schemas.microsoft.com/office/drawing/2010/main">
                <a:solidFill>
                  <a:schemeClr val="accent1">
                    <a:alpha val="0"/>
                  </a:schemeClr>
                </a:solidFill>
              </a14:hiddenFill>
            </a:ext>
          </a:extLst>
        </p:spPr>
      </p:pic>
      <mc:AlternateContent xmlns:mc="http://schemas.openxmlformats.org/markup-compatibility/2006">
        <mc:Choice xmlns:a14="http://schemas.microsoft.com/office/drawing/2010/main" Requires="a14">
          <p:sp>
            <p:nvSpPr>
              <p:cNvPr id="3" name="QC_5_BD.55_2#3427bc835?htil=4&amp;sp=1&amp;pid=8a5cf0f82&amp;color=0,0,0&amp;vtp=1&amp;bt=1&amp;bbb=1&amp;hb=1&amp;hs=1"/>
              <p:cNvSpPr/>
              <p:nvPr/>
            </p:nvSpPr>
            <p:spPr>
              <a:xfrm>
                <a:off x="612648" y="486000"/>
                <a:ext cx="7479792" cy="2819400"/>
              </a:xfrm>
              <a:prstGeom prst="rect">
                <a:avLst/>
              </a:prstGeom>
              <a:noFill/>
            </p:spPr>
            <p:txBody>
              <a:bodyPr wrap="none" lIns="0" tIns="0" rIns="0" bIns="0" rtlCol="0" anchor="t"/>
              <a:lstStyle/>
              <a:p>
                <a:pPr algn="l" latinLnBrk="1">
                  <a:lnSpc>
                    <a:spcPts val="4400"/>
                  </a:lnSpc>
                </a:pPr>
                <a:r>
                  <a:rPr lang="en-US" altLang="zh-CN" sz="2400" b="1" i="0" dirty="0">
                    <a:solidFill>
                      <a:srgbClr val="AE8CBB"/>
                    </a:solidFill>
                    <a:latin typeface="Times New Roman" panose="02020603050405020304" pitchFamily="34" charset="0"/>
                    <a:ea typeface="微软雅黑" panose="020B0503020204020204" pitchFamily="34" charset="-122"/>
                    <a:cs typeface="Times New Roman" panose="02020603050405020304" pitchFamily="34" charset="-120"/>
                  </a:rPr>
                  <a:t>例2</a:t>
                </a:r>
                <a:r>
                  <a:rPr lang="en-US" altLang="zh-CN" sz="2400" b="1" i="0" dirty="0">
                    <a:solidFill>
                      <a:srgbClr val="AE8CBB"/>
                    </a:solidFill>
                    <a:latin typeface="宋体" panose="02010600030101010101" pitchFamily="2" charset="-122"/>
                    <a:ea typeface="宋体" panose="02010600030101010101" pitchFamily="2" charset="-122"/>
                    <a:cs typeface="宋体" panose="02010600030101010101" pitchFamily="34" charset="-120"/>
                  </a:rPr>
                  <a:t> </a:t>
                </a:r>
                <a:r>
                  <a:rPr lang="en-US" altLang="zh-CN" sz="2400" b="0" i="0" dirty="0">
                    <a:solidFill>
                      <a:srgbClr val="AE8CBB"/>
                    </a:solidFill>
                    <a:latin typeface="Times New Roman" panose="02020603050405020304" pitchFamily="34" charset="0"/>
                    <a:ea typeface="微软雅黑" panose="020B0503020204020204" pitchFamily="34" charset="-122"/>
                    <a:cs typeface="Times New Roman" panose="02020603050405020304" pitchFamily="34" charset="-120"/>
                  </a:rPr>
                  <a:t>（2024·北京西城期末）</a:t>
                </a:r>
                <a:r>
                  <a:rPr lang="en-US" altLang="zh-CN" sz="2400" b="0" i="0" dirty="0">
                    <a:solidFill>
                      <a:srgbClr val="000000"/>
                    </a:solidFill>
                    <a:latin typeface="Times New Roman" panose="02020603050405020304" pitchFamily="34" charset="0"/>
                    <a:ea typeface="微软雅黑" panose="020B0503020204020204" pitchFamily="34" charset="-122"/>
                    <a:cs typeface="Times New Roman" panose="02020603050405020304" pitchFamily="34" charset="-120"/>
                  </a:rPr>
                  <a:t>如图所示</a:t>
                </a:r>
                <a:r>
                  <a:rPr lang="en-US" altLang="zh-CN" sz="2400" b="0" i="0">
                    <a:solidFill>
                      <a:srgbClr val="000000"/>
                    </a:solidFill>
                    <a:latin typeface="Times New Roman" panose="02020603050405020304" pitchFamily="34" charset="0"/>
                    <a:ea typeface="微软雅黑" panose="020B0503020204020204" pitchFamily="34" charset="-122"/>
                    <a:cs typeface="Times New Roman" panose="02020603050405020304" pitchFamily="34" charset="-120"/>
                  </a:rPr>
                  <a:t>，气垫导轨上由静</a:t>
                </a:r>
                <a:endParaRPr lang="en-US" altLang="zh-CN" sz="2400" b="0" i="0">
                  <a:solidFill>
                    <a:srgbClr val="000000"/>
                  </a:solidFill>
                  <a:latin typeface="Times New Roman" panose="02020603050405020304" pitchFamily="34" charset="0"/>
                  <a:ea typeface="微软雅黑" panose="020B0503020204020204" pitchFamily="34" charset="-122"/>
                  <a:cs typeface="Times New Roman" panose="02020603050405020304" pitchFamily="34" charset="-120"/>
                </a:endParaRPr>
              </a:p>
              <a:p>
                <a:pPr latinLnBrk="1">
                  <a:lnSpc>
                    <a:spcPts val="4400"/>
                  </a:lnSpc>
                </a:pPr>
                <a:r>
                  <a:rPr lang="en-US" altLang="zh-CN" sz="2400" b="0" i="0">
                    <a:solidFill>
                      <a:srgbClr val="000000"/>
                    </a:solidFill>
                    <a:latin typeface="Times New Roman" panose="02020603050405020304" pitchFamily="34" charset="0"/>
                    <a:ea typeface="微软雅黑" panose="020B0503020204020204" pitchFamily="34" charset="-122"/>
                    <a:cs typeface="Times New Roman" panose="02020603050405020304" pitchFamily="34" charset="-120"/>
                  </a:rPr>
                  <a:t>止释放的滑块经过光电门时</a:t>
                </a:r>
                <a:r>
                  <a:rPr lang="en-US" altLang="zh-CN" sz="2400" b="0" i="0" dirty="0">
                    <a:solidFill>
                      <a:srgbClr val="000000"/>
                    </a:solidFill>
                    <a:latin typeface="Times New Roman" panose="02020603050405020304" pitchFamily="34" charset="0"/>
                    <a:ea typeface="微软雅黑" panose="020B0503020204020204" pitchFamily="34" charset="-122"/>
                    <a:cs typeface="Times New Roman" panose="02020603050405020304" pitchFamily="34" charset="-120"/>
                  </a:rPr>
                  <a:t>，</a:t>
                </a:r>
                <a:r>
                  <a:rPr lang="en-US" altLang="zh-CN" sz="2400" b="0" i="0">
                    <a:solidFill>
                      <a:srgbClr val="000000"/>
                    </a:solidFill>
                    <a:latin typeface="Times New Roman" panose="02020603050405020304" pitchFamily="34" charset="0"/>
                    <a:ea typeface="微软雅黑" panose="020B0503020204020204" pitchFamily="34" charset="-122"/>
                    <a:cs typeface="Times New Roman" panose="02020603050405020304" pitchFamily="34" charset="-120"/>
                  </a:rPr>
                  <a:t>其上的遮光条将光遮住，</a:t>
                </a:r>
                <a:endParaRPr lang="en-US" altLang="zh-CN" sz="2400" b="0" i="0">
                  <a:solidFill>
                    <a:srgbClr val="000000"/>
                  </a:solidFill>
                  <a:latin typeface="Times New Roman" panose="02020603050405020304" pitchFamily="34" charset="0"/>
                  <a:ea typeface="微软雅黑" panose="020B0503020204020204" pitchFamily="34" charset="-122"/>
                  <a:cs typeface="Times New Roman" panose="02020603050405020304" pitchFamily="34" charset="-120"/>
                </a:endParaRPr>
              </a:p>
              <a:p>
                <a:pPr latinLnBrk="1">
                  <a:lnSpc>
                    <a:spcPts val="4400"/>
                  </a:lnSpc>
                </a:pPr>
                <a:r>
                  <a:rPr lang="en-US" altLang="zh-CN" sz="2400" b="0" i="0">
                    <a:solidFill>
                      <a:srgbClr val="000000"/>
                    </a:solidFill>
                    <a:latin typeface="Times New Roman" panose="02020603050405020304" pitchFamily="34" charset="0"/>
                    <a:ea typeface="微软雅黑" panose="020B0503020204020204" pitchFamily="34" charset="-122"/>
                    <a:cs typeface="Times New Roman" panose="02020603050405020304" pitchFamily="34" charset="-120"/>
                  </a:rPr>
                  <a:t>电子计时器可自动记录遮光时间</a:t>
                </a:r>
                <a14:m>
                  <m:oMath xmlns:m="http://schemas.openxmlformats.org/officeDocument/2006/math">
                    <m:r>
                      <m:rPr>
                        <m:sty m:val="p"/>
                      </m:rPr>
                      <a:rPr lang="en-US" altLang="zh-CN" sz="2400" b="0" i="0" dirty="0" smtClean="0">
                        <a:solidFill>
                          <a:srgbClr val="000000"/>
                        </a:solidFill>
                        <a:latin typeface="Cambria Math" panose="02040503050406030204" pitchFamily="18" charset="0"/>
                        <a:ea typeface="微软雅黑" panose="020B0503020204020204" pitchFamily="34" charset="-122"/>
                        <a:cs typeface="Times New Roman" panose="02020603050405020304" pitchFamily="34" charset="-120"/>
                      </a:rPr>
                      <m:t>Δ</m:t>
                    </m:r>
                    <m:r>
                      <a:rPr lang="en-US" altLang="zh-CN" sz="2400" b="0" i="0" dirty="0" smtClean="0">
                        <a:solidFill>
                          <a:srgbClr val="000000"/>
                        </a:solidFill>
                        <a:latin typeface="Cambria Math" panose="02040503050406030204" pitchFamily="18" charset="0"/>
                        <a:ea typeface="微软雅黑" panose="020B0503020204020204" pitchFamily="34" charset="-122"/>
                        <a:cs typeface="Times New Roman" panose="02020603050405020304" pitchFamily="34" charset="-120"/>
                      </a:rPr>
                      <m:t>𝑡</m:t>
                    </m:r>
                  </m:oMath>
                </a14:m>
                <a:r>
                  <a:rPr lang="en-US" altLang="zh-CN" sz="100" b="0" i="0" kern="0" spc="-99900" dirty="0">
                    <a:solidFill>
                      <a:srgbClr val="FFFFFF"/>
                    </a:solidFill>
                    <a:latin typeface="Times New Roman" panose="02020603050405020304" pitchFamily="34" charset="0"/>
                    <a:ea typeface="微软雅黑" panose="020B0503020204020204" pitchFamily="34" charset="-122"/>
                    <a:cs typeface="Times New Roman" panose="02020603050405020304" pitchFamily="34" charset="-120"/>
                  </a:rPr>
                  <a:t> </a:t>
                </a:r>
                <a:r>
                  <a:rPr lang="en-US" altLang="zh-CN" sz="2400" b="0" i="0">
                    <a:solidFill>
                      <a:srgbClr val="000000"/>
                    </a:solidFill>
                    <a:latin typeface="Times New Roman" panose="02020603050405020304" pitchFamily="34" charset="0"/>
                    <a:ea typeface="微软雅黑" panose="020B0503020204020204" pitchFamily="34" charset="-122"/>
                    <a:cs typeface="Times New Roman" panose="02020603050405020304" pitchFamily="34" charset="-120"/>
                  </a:rPr>
                  <a:t>。测得遮光条的宽度</a:t>
                </a:r>
                <a:endParaRPr lang="en-US" altLang="zh-CN" sz="2400" b="0" i="0">
                  <a:solidFill>
                    <a:srgbClr val="000000"/>
                  </a:solidFill>
                  <a:latin typeface="Times New Roman" panose="02020603050405020304" pitchFamily="34" charset="0"/>
                  <a:ea typeface="微软雅黑" panose="020B0503020204020204" pitchFamily="34" charset="-122"/>
                  <a:cs typeface="Times New Roman" panose="02020603050405020304" pitchFamily="34" charset="-120"/>
                </a:endParaRPr>
              </a:p>
              <a:p>
                <a:pPr latinLnBrk="1">
                  <a:lnSpc>
                    <a:spcPts val="4600"/>
                  </a:lnSpc>
                </a:pPr>
                <a:r>
                  <a:rPr lang="en-US" altLang="zh-CN" sz="2400" b="0" i="0">
                    <a:solidFill>
                      <a:srgbClr val="000000"/>
                    </a:solidFill>
                    <a:latin typeface="Times New Roman" panose="02020603050405020304" pitchFamily="34" charset="0"/>
                    <a:ea typeface="微软雅黑" panose="020B0503020204020204" pitchFamily="34" charset="-122"/>
                    <a:cs typeface="Times New Roman" panose="02020603050405020304" pitchFamily="34" charset="-120"/>
                  </a:rPr>
                  <a:t>为</a:t>
                </a:r>
                <a14:m>
                  <m:oMath xmlns:m="http://schemas.openxmlformats.org/officeDocument/2006/math">
                    <m:r>
                      <m:rPr>
                        <m:sty m:val="p"/>
                      </m:rPr>
                      <a:rPr lang="en-US" altLang="zh-CN" sz="2400" b="0" i="0" dirty="0" smtClean="0">
                        <a:solidFill>
                          <a:srgbClr val="000000"/>
                        </a:solidFill>
                        <a:latin typeface="Cambria Math" panose="02040503050406030204" pitchFamily="18" charset="0"/>
                        <a:ea typeface="微软雅黑" panose="020B0503020204020204" pitchFamily="34" charset="-122"/>
                        <a:cs typeface="Times New Roman" panose="02020603050405020304" pitchFamily="34" charset="-120"/>
                      </a:rPr>
                      <m:t>Δ</m:t>
                    </m:r>
                    <m:r>
                      <a:rPr lang="en-US" altLang="zh-CN" sz="2400" b="0" i="0" dirty="0" smtClean="0">
                        <a:solidFill>
                          <a:srgbClr val="000000"/>
                        </a:solidFill>
                        <a:latin typeface="Cambria Math" panose="02040503050406030204" pitchFamily="18" charset="0"/>
                        <a:ea typeface="微软雅黑" panose="020B0503020204020204" pitchFamily="34" charset="-122"/>
                        <a:cs typeface="Times New Roman" panose="02020603050405020304" pitchFamily="34" charset="-120"/>
                      </a:rPr>
                      <m:t>𝑥</m:t>
                    </m:r>
                  </m:oMath>
                </a14:m>
                <a:r>
                  <a:rPr lang="en-US" altLang="zh-CN" sz="2400" b="0" i="0" dirty="0">
                    <a:solidFill>
                      <a:srgbClr val="000000"/>
                    </a:solidFill>
                    <a:latin typeface="Times New Roman" panose="02020603050405020304" pitchFamily="34" charset="0"/>
                    <a:ea typeface="微软雅黑" panose="020B0503020204020204" pitchFamily="34" charset="-122"/>
                    <a:cs typeface="Times New Roman" panose="02020603050405020304" pitchFamily="34" charset="-120"/>
                  </a:rPr>
                  <a:t>，用</a:t>
                </a:r>
                <a14:m>
                  <m:oMath xmlns:m="http://schemas.openxmlformats.org/officeDocument/2006/math">
                    <m:f>
                      <m:fPr>
                        <m:ctrlPr>
                          <a:rPr lang="en-US" altLang="zh-CN" sz="2400" b="0" i="1" dirty="0" smtClean="0">
                            <a:solidFill>
                              <a:srgbClr val="000000"/>
                            </a:solidFill>
                            <a:latin typeface="Cambria Math" panose="02040503050406030204" pitchFamily="18" charset="0"/>
                            <a:ea typeface="微软雅黑" panose="020B0503020204020204" pitchFamily="34" charset="-122"/>
                            <a:cs typeface="Times New Roman" panose="02020603050405020304" pitchFamily="34" charset="-120"/>
                          </a:rPr>
                        </m:ctrlPr>
                      </m:fPr>
                      <m:num>
                        <m:r>
                          <m:rPr>
                            <m:sty m:val="p"/>
                          </m:rPr>
                          <a:rPr lang="en-US" altLang="zh-CN" sz="2400" b="0" i="0" dirty="0">
                            <a:solidFill>
                              <a:srgbClr val="000000"/>
                            </a:solidFill>
                            <a:latin typeface="Cambria Math" panose="02040503050406030204" pitchFamily="18" charset="0"/>
                            <a:ea typeface="微软雅黑" panose="020B0503020204020204" pitchFamily="34" charset="-122"/>
                            <a:cs typeface="Times New Roman" panose="02020603050405020304" pitchFamily="34" charset="-120"/>
                          </a:rPr>
                          <m:t>Δ</m:t>
                        </m:r>
                        <m:r>
                          <a:rPr lang="en-US" altLang="zh-CN" sz="2400" b="0" i="0" dirty="0">
                            <a:solidFill>
                              <a:srgbClr val="000000"/>
                            </a:solidFill>
                            <a:latin typeface="Cambria Math" panose="02040503050406030204" pitchFamily="18" charset="0"/>
                            <a:ea typeface="微软雅黑" panose="020B0503020204020204" pitchFamily="34" charset="-122"/>
                            <a:cs typeface="Times New Roman" panose="02020603050405020304" pitchFamily="34" charset="-120"/>
                          </a:rPr>
                          <m:t>𝑥</m:t>
                        </m:r>
                      </m:num>
                      <m:den>
                        <m:r>
                          <m:rPr>
                            <m:sty m:val="p"/>
                          </m:rPr>
                          <a:rPr lang="en-US" altLang="zh-CN" sz="2400" b="0" i="0" dirty="0">
                            <a:solidFill>
                              <a:srgbClr val="000000"/>
                            </a:solidFill>
                            <a:latin typeface="Cambria Math" panose="02040503050406030204" pitchFamily="18" charset="0"/>
                            <a:ea typeface="微软雅黑" panose="020B0503020204020204" pitchFamily="34" charset="-122"/>
                            <a:cs typeface="Times New Roman" panose="02020603050405020304" pitchFamily="34" charset="-120"/>
                          </a:rPr>
                          <m:t>Δ</m:t>
                        </m:r>
                        <m:r>
                          <a:rPr lang="en-US" altLang="zh-CN" sz="2400" b="0" i="0" dirty="0">
                            <a:solidFill>
                              <a:srgbClr val="000000"/>
                            </a:solidFill>
                            <a:latin typeface="Cambria Math" panose="02040503050406030204" pitchFamily="18" charset="0"/>
                            <a:ea typeface="微软雅黑" panose="020B0503020204020204" pitchFamily="34" charset="-122"/>
                            <a:cs typeface="Times New Roman" panose="02020603050405020304" pitchFamily="34" charset="-120"/>
                          </a:rPr>
                          <m:t>𝑡</m:t>
                        </m:r>
                      </m:den>
                    </m:f>
                  </m:oMath>
                </a14:m>
                <a:r>
                  <a:rPr lang="en-US" altLang="zh-CN" sz="100" b="0" i="0" kern="0" spc="-99900" dirty="0">
                    <a:solidFill>
                      <a:srgbClr val="FFFFFF"/>
                    </a:solidFill>
                    <a:latin typeface="Times New Roman" panose="02020603050405020304" pitchFamily="34" charset="0"/>
                    <a:ea typeface="微软雅黑" panose="020B0503020204020204" pitchFamily="34" charset="-122"/>
                    <a:cs typeface="Times New Roman" panose="02020603050405020304" pitchFamily="34" charset="-120"/>
                  </a:rPr>
                  <a:t> </a:t>
                </a:r>
                <a:r>
                  <a:rPr lang="en-US" altLang="zh-CN" sz="2400" b="0" i="0" dirty="0">
                    <a:solidFill>
                      <a:srgbClr val="000000"/>
                    </a:solidFill>
                    <a:latin typeface="Times New Roman" panose="02020603050405020304" pitchFamily="34" charset="0"/>
                    <a:ea typeface="微软雅黑" panose="020B0503020204020204" pitchFamily="34" charset="-122"/>
                    <a:cs typeface="Times New Roman" panose="02020603050405020304" pitchFamily="34" charset="-120"/>
                  </a:rPr>
                  <a:t>近似代表滑块通过光电门时的瞬时速度</a:t>
                </a:r>
                <a:r>
                  <a:rPr lang="en-US" altLang="zh-CN" sz="2400" b="0" i="0">
                    <a:solidFill>
                      <a:srgbClr val="000000"/>
                    </a:solidFill>
                    <a:latin typeface="Times New Roman" panose="02020603050405020304" pitchFamily="34" charset="0"/>
                    <a:ea typeface="微软雅黑" panose="020B0503020204020204" pitchFamily="34" charset="-122"/>
                    <a:cs typeface="Times New Roman" panose="02020603050405020304" pitchFamily="34" charset="-120"/>
                  </a:rPr>
                  <a:t>。为</a:t>
                </a:r>
                <a:endParaRPr lang="en-US" altLang="zh-CN" sz="2400" b="0" i="0">
                  <a:solidFill>
                    <a:srgbClr val="000000"/>
                  </a:solidFill>
                  <a:latin typeface="Times New Roman" panose="02020603050405020304" pitchFamily="34" charset="0"/>
                  <a:ea typeface="微软雅黑" panose="020B0503020204020204" pitchFamily="34" charset="-122"/>
                  <a:cs typeface="Times New Roman" panose="02020603050405020304" pitchFamily="34" charset="-120"/>
                </a:endParaRPr>
              </a:p>
              <a:p>
                <a:pPr latinLnBrk="1">
                  <a:lnSpc>
                    <a:spcPts val="4400"/>
                  </a:lnSpc>
                </a:pPr>
                <a:r>
                  <a:rPr lang="en-US" altLang="zh-CN" sz="2400" b="0" i="0">
                    <a:solidFill>
                      <a:srgbClr val="000000"/>
                    </a:solidFill>
                    <a:latin typeface="Times New Roman" panose="02020603050405020304" pitchFamily="34" charset="0"/>
                    <a:ea typeface="微软雅黑" panose="020B0503020204020204" pitchFamily="34" charset="-122"/>
                    <a:cs typeface="Times New Roman" panose="02020603050405020304" pitchFamily="34" charset="-120"/>
                  </a:rPr>
                  <a:t>使</a:t>
                </a:r>
                <a14:m>
                  <m:oMath xmlns:m="http://schemas.openxmlformats.org/officeDocument/2006/math">
                    <m:f>
                      <m:fPr>
                        <m:ctrlPr>
                          <a:rPr lang="en-US" altLang="zh-CN" sz="2400" b="0" i="1" dirty="0" smtClean="0">
                            <a:solidFill>
                              <a:srgbClr val="000000"/>
                            </a:solidFill>
                            <a:latin typeface="Cambria Math" panose="02040503050406030204" pitchFamily="18" charset="0"/>
                            <a:ea typeface="微软雅黑" panose="020B0503020204020204" pitchFamily="34" charset="-122"/>
                            <a:cs typeface="Times New Roman" panose="02020603050405020304" pitchFamily="34" charset="-120"/>
                          </a:rPr>
                        </m:ctrlPr>
                      </m:fPr>
                      <m:num>
                        <m:r>
                          <m:rPr>
                            <m:sty m:val="p"/>
                          </m:rPr>
                          <a:rPr lang="en-US" altLang="zh-CN" sz="2400" b="0" i="0" dirty="0">
                            <a:solidFill>
                              <a:srgbClr val="000000"/>
                            </a:solidFill>
                            <a:latin typeface="Cambria Math" panose="02040503050406030204" pitchFamily="18" charset="0"/>
                            <a:ea typeface="微软雅黑" panose="020B0503020204020204" pitchFamily="34" charset="-122"/>
                            <a:cs typeface="Times New Roman" panose="02020603050405020304" pitchFamily="34" charset="-120"/>
                          </a:rPr>
                          <m:t>Δ</m:t>
                        </m:r>
                        <m:r>
                          <a:rPr lang="en-US" altLang="zh-CN" sz="2400" b="0" i="0" dirty="0">
                            <a:solidFill>
                              <a:srgbClr val="000000"/>
                            </a:solidFill>
                            <a:latin typeface="Cambria Math" panose="02040503050406030204" pitchFamily="18" charset="0"/>
                            <a:ea typeface="微软雅黑" panose="020B0503020204020204" pitchFamily="34" charset="-122"/>
                            <a:cs typeface="Times New Roman" panose="02020603050405020304" pitchFamily="34" charset="-120"/>
                          </a:rPr>
                          <m:t>𝑥</m:t>
                        </m:r>
                      </m:num>
                      <m:den>
                        <m:r>
                          <m:rPr>
                            <m:sty m:val="p"/>
                          </m:rPr>
                          <a:rPr lang="en-US" altLang="zh-CN" sz="2400" b="0" i="0" dirty="0">
                            <a:solidFill>
                              <a:srgbClr val="000000"/>
                            </a:solidFill>
                            <a:latin typeface="Cambria Math" panose="02040503050406030204" pitchFamily="18" charset="0"/>
                            <a:ea typeface="微软雅黑" panose="020B0503020204020204" pitchFamily="34" charset="-122"/>
                            <a:cs typeface="Times New Roman" panose="02020603050405020304" pitchFamily="34" charset="-120"/>
                          </a:rPr>
                          <m:t>Δ</m:t>
                        </m:r>
                        <m:r>
                          <a:rPr lang="en-US" altLang="zh-CN" sz="2400" b="0" i="0" dirty="0">
                            <a:solidFill>
                              <a:srgbClr val="000000"/>
                            </a:solidFill>
                            <a:latin typeface="Cambria Math" panose="02040503050406030204" pitchFamily="18" charset="0"/>
                            <a:ea typeface="微软雅黑" panose="020B0503020204020204" pitchFamily="34" charset="-122"/>
                            <a:cs typeface="Times New Roman" panose="02020603050405020304" pitchFamily="34" charset="-120"/>
                          </a:rPr>
                          <m:t>𝑡</m:t>
                        </m:r>
                      </m:den>
                    </m:f>
                  </m:oMath>
                </a14:m>
                <a:r>
                  <a:rPr lang="en-US" altLang="zh-CN" sz="100" b="0" i="0" kern="0" spc="-99900" dirty="0">
                    <a:solidFill>
                      <a:srgbClr val="FFFFFF"/>
                    </a:solidFill>
                    <a:latin typeface="Times New Roman" panose="02020603050405020304" pitchFamily="34" charset="0"/>
                    <a:ea typeface="微软雅黑" panose="020B0503020204020204" pitchFamily="34" charset="-122"/>
                    <a:cs typeface="Times New Roman" panose="02020603050405020304" pitchFamily="34" charset="-120"/>
                  </a:rPr>
                  <a:t> </a:t>
                </a:r>
                <a:r>
                  <a:rPr lang="en-US" altLang="zh-CN" sz="2400" b="0" i="0" dirty="0">
                    <a:solidFill>
                      <a:srgbClr val="000000"/>
                    </a:solidFill>
                    <a:latin typeface="Times New Roman" panose="02020603050405020304" pitchFamily="34" charset="0"/>
                    <a:ea typeface="微软雅黑" panose="020B0503020204020204" pitchFamily="34" charset="-122"/>
                    <a:cs typeface="Times New Roman" panose="02020603050405020304" pitchFamily="34" charset="-120"/>
                  </a:rPr>
                  <a:t>更接近瞬时速度，</a:t>
                </a:r>
                <a:r>
                  <a:rPr lang="en-US" altLang="zh-CN" sz="2400" b="0" i="0">
                    <a:solidFill>
                      <a:srgbClr val="000000"/>
                    </a:solidFill>
                    <a:latin typeface="Times New Roman" panose="02020603050405020304" pitchFamily="34" charset="0"/>
                    <a:ea typeface="微软雅黑" panose="020B0503020204020204" pitchFamily="34" charset="-122"/>
                    <a:cs typeface="Times New Roman" panose="02020603050405020304" pitchFamily="34" charset="-120"/>
                  </a:rPr>
                  <a:t>正确的措施是(</a:t>
                </a:r>
                <a:r>
                  <a:rPr lang="en-US" altLang="zh-CN" sz="2400" b="0" i="0">
                    <a:solidFill>
                      <a:srgbClr val="000000"/>
                    </a:solidFill>
                    <a:latin typeface="宋体" panose="02010600030101010101" pitchFamily="2" charset="-122"/>
                    <a:ea typeface="宋体" panose="02010600030101010101" pitchFamily="2" charset="-122"/>
                    <a:cs typeface="宋体" panose="02010600030101010101" pitchFamily="34" charset="-120"/>
                  </a:rPr>
                  <a:t>      </a:t>
                </a:r>
                <a:r>
                  <a:rPr lang="en-US" altLang="zh-CN" sz="2400" b="0" i="0">
                    <a:solidFill>
                      <a:srgbClr val="000000"/>
                    </a:solidFill>
                    <a:latin typeface="Times New Roman" panose="02020603050405020304" pitchFamily="34" charset="0"/>
                    <a:ea typeface="微软雅黑" panose="020B0503020204020204" pitchFamily="34" charset="-122"/>
                    <a:cs typeface="Times New Roman" panose="02020603050405020304" pitchFamily="34" charset="-120"/>
                  </a:rPr>
                  <a:t>)</a:t>
                </a:r>
                <a:endParaRPr lang="en-US" altLang="zh-CN" sz="2400" dirty="0">
                  <a:solidFill>
                    <a:srgbClr val="000000"/>
                  </a:solidFill>
                </a:endParaRPr>
              </a:p>
            </p:txBody>
          </p:sp>
        </mc:Choice>
        <mc:Fallback>
          <p:sp>
            <p:nvSpPr>
              <p:cNvPr id="3" name="QC_5_BD.55_2#3427bc835?htil=4&amp;sp=1&amp;pid=8a5cf0f82&amp;color=0,0,0&amp;vtp=1&amp;bt=1&amp;bbb=1&amp;hb=1&amp;hs=1"/>
              <p:cNvSpPr>
                <a:spLocks noRot="1" noChangeAspect="1" noMove="1" noResize="1" noEditPoints="1" noAdjustHandles="1" noChangeArrowheads="1" noChangeShapeType="1" noTextEdit="1"/>
              </p:cNvSpPr>
              <p:nvPr/>
            </p:nvSpPr>
            <p:spPr>
              <a:xfrm>
                <a:off x="612648" y="486000"/>
                <a:ext cx="7479792" cy="2819400"/>
              </a:xfrm>
              <a:prstGeom prst="rect">
                <a:avLst/>
              </a:prstGeom>
              <a:blipFill rotWithShape="1">
                <a:blip r:embed="rId2"/>
                <a:stretch>
                  <a:fillRect l="-7" t="-8" r="-297" b="8"/>
                </a:stretch>
              </a:blipFill>
            </p:spPr>
            <p:txBody>
              <a:bodyPr/>
              <a:lstStyle/>
              <a:p>
                <a:r>
                  <a:rPr lang="zh-CN" altLang="en-US">
                    <a:noFill/>
                  </a:rPr>
                  <a:t> </a:t>
                </a:r>
              </a:p>
            </p:txBody>
          </p:sp>
        </mc:Fallback>
      </mc:AlternateContent>
      <p:sp>
        <p:nvSpPr>
          <p:cNvPr id="4" name="QC_5_AN.56_1#3427bc835.bracket?pid=8a5cf0f82&amp;color=0,0,0&amp;vpa=28&amp;vtp=1"/>
          <p:cNvSpPr/>
          <p:nvPr/>
        </p:nvSpPr>
        <p:spPr>
          <a:xfrm>
            <a:off x="5780374" y="2873916"/>
            <a:ext cx="441325" cy="354775"/>
          </a:xfrm>
          <a:prstGeom prst="rect">
            <a:avLst/>
          </a:prstGeom>
          <a:noFill/>
        </p:spPr>
        <p:txBody>
          <a:bodyPr wrap="none" lIns="0" tIns="0" rIns="0" bIns="0" rtlCol="0" anchor="t"/>
          <a:lstStyle/>
          <a:p>
            <a:pPr algn="ctr" latinLnBrk="1">
              <a:lnSpc>
                <a:spcPts val="2900"/>
              </a:lnSpc>
            </a:pPr>
            <a:r>
              <a:rPr lang="en-US" altLang="zh-CN" sz="2400" b="0" i="0" dirty="0">
                <a:solidFill>
                  <a:srgbClr val="FF0000"/>
                </a:solidFill>
                <a:latin typeface="Times New Roman" panose="02020603050405020304" pitchFamily="34" charset="0"/>
                <a:ea typeface="微软雅黑" panose="020B0503020204020204" pitchFamily="34" charset="-122"/>
                <a:cs typeface="Times New Roman" panose="02020603050405020304" pitchFamily="34" charset="-120"/>
              </a:rPr>
              <a:t>A</a:t>
            </a:r>
            <a:endParaRPr lang="en-US" altLang="zh-CN" sz="2400" dirty="0">
              <a:solidFill>
                <a:srgbClr val="FF0000"/>
              </a:solidFill>
            </a:endParaRPr>
          </a:p>
        </p:txBody>
      </p:sp>
      <p:sp>
        <p:nvSpPr>
          <p:cNvPr id="5" name="QC_5_BD.55_3#3427bc835.choices?pid=8a5cf0f82&amp;color=0,0,0&amp;vtp=1&amp;bbb=1&amp;hs=1"/>
          <p:cNvSpPr/>
          <p:nvPr/>
        </p:nvSpPr>
        <p:spPr>
          <a:xfrm>
            <a:off x="612648" y="3403506"/>
            <a:ext cx="10963656" cy="1033399"/>
          </a:xfrm>
          <a:prstGeom prst="rect">
            <a:avLst/>
          </a:prstGeom>
          <a:noFill/>
        </p:spPr>
        <p:txBody>
          <a:bodyPr wrap="none" lIns="0" tIns="0" rIns="0" bIns="0" rtlCol="0" anchor="t"/>
          <a:lstStyle/>
          <a:p>
            <a:pPr latinLnBrk="1">
              <a:lnSpc>
                <a:spcPts val="4400"/>
              </a:lnSpc>
              <a:tabLst>
                <a:tab pos="5589270" algn="l"/>
              </a:tabLst>
            </a:pPr>
            <a:r>
              <a:rPr lang="en-US" altLang="zh-CN" sz="2400" b="1" i="0" dirty="0">
                <a:solidFill>
                  <a:srgbClr val="000000"/>
                </a:solidFill>
                <a:latin typeface="Times New Roman" panose="02020603050405020304" pitchFamily="34" charset="0"/>
                <a:ea typeface="微软雅黑" panose="020B0503020204020204" pitchFamily="34" charset="-122"/>
                <a:cs typeface="Times New Roman" panose="02020603050405020304" pitchFamily="34" charset="-120"/>
              </a:rPr>
              <a:t>A</a:t>
            </a:r>
            <a:r>
              <a:rPr lang="en-US" altLang="zh-CN" sz="2400" b="1" i="0">
                <a:solidFill>
                  <a:srgbClr val="000000"/>
                </a:solidFill>
                <a:latin typeface="Times New Roman" panose="02020603050405020304" pitchFamily="34" charset="0"/>
                <a:ea typeface="微软雅黑" panose="020B0503020204020204" pitchFamily="34" charset="-122"/>
                <a:cs typeface="Times New Roman" panose="02020603050405020304" pitchFamily="34" charset="-120"/>
              </a:rPr>
              <a:t>.</a:t>
            </a:r>
            <a:r>
              <a:rPr lang="en-US" altLang="zh-CN" sz="2400" b="1" i="0">
                <a:solidFill>
                  <a:srgbClr val="000000"/>
                </a:solidFill>
                <a:latin typeface="宋体" panose="02010600030101010101" pitchFamily="2" charset="-122"/>
                <a:ea typeface="宋体" panose="02010600030101010101" pitchFamily="2" charset="-122"/>
                <a:cs typeface="宋体" panose="02010600030101010101" pitchFamily="34" charset="-120"/>
              </a:rPr>
              <a:t> </a:t>
            </a:r>
            <a:r>
              <a:rPr lang="en-US" altLang="zh-CN" sz="2400" b="0" i="0">
                <a:solidFill>
                  <a:srgbClr val="000000"/>
                </a:solidFill>
                <a:latin typeface="Times New Roman" panose="02020603050405020304" pitchFamily="34" charset="0"/>
                <a:ea typeface="微软雅黑" panose="020B0503020204020204" pitchFamily="34" charset="-122"/>
                <a:cs typeface="Times New Roman" panose="02020603050405020304" pitchFamily="34" charset="-120"/>
              </a:rPr>
              <a:t>换用宽度更窄的遮光条</a:t>
            </a:r>
            <a:r>
              <a:rPr lang="en-US" altLang="zh-CN" sz="2400" b="0" i="0" spc="-10300">
                <a:solidFill>
                  <a:srgbClr val="000000"/>
                </a:solidFill>
                <a:latin typeface="宋体" panose="02010600030101010101" pitchFamily="2" charset="-122"/>
                <a:ea typeface="宋体" panose="02010600030101010101" pitchFamily="2" charset="-122"/>
                <a:cs typeface="宋体" panose="02010600030101010101" pitchFamily="34" charset="-120"/>
              </a:rPr>
              <a:t>	</a:t>
            </a:r>
            <a:r>
              <a:rPr lang="en-US" altLang="zh-CN" sz="2400" b="1" i="0">
                <a:solidFill>
                  <a:srgbClr val="000000"/>
                </a:solidFill>
                <a:latin typeface="Times New Roman" panose="02020603050405020304" pitchFamily="34" charset="0"/>
                <a:ea typeface="微软雅黑" panose="020B0503020204020204" pitchFamily="34" charset="-122"/>
                <a:cs typeface="Times New Roman" panose="02020603050405020304" pitchFamily="34" charset="-120"/>
              </a:rPr>
              <a:t>B</a:t>
            </a:r>
            <a:r>
              <a:rPr lang="en-US" altLang="zh-CN" sz="2400" b="1" i="0" dirty="0">
                <a:solidFill>
                  <a:srgbClr val="000000"/>
                </a:solidFill>
                <a:latin typeface="Times New Roman" panose="02020603050405020304" pitchFamily="34" charset="0"/>
                <a:ea typeface="微软雅黑" panose="020B0503020204020204" pitchFamily="34" charset="-122"/>
                <a:cs typeface="Times New Roman" panose="02020603050405020304" pitchFamily="34" charset="-120"/>
              </a:rPr>
              <a:t>.</a:t>
            </a:r>
            <a:r>
              <a:rPr lang="en-US" altLang="zh-CN" sz="2400" b="1" i="0" dirty="0">
                <a:solidFill>
                  <a:srgbClr val="000000"/>
                </a:solidFill>
                <a:latin typeface="宋体" panose="02010600030101010101" pitchFamily="2" charset="-122"/>
                <a:ea typeface="宋体" panose="02010600030101010101" pitchFamily="2" charset="-122"/>
                <a:cs typeface="宋体" panose="02010600030101010101" pitchFamily="34" charset="-120"/>
              </a:rPr>
              <a:t> </a:t>
            </a:r>
            <a:r>
              <a:rPr lang="en-US" altLang="zh-CN" sz="2400" b="0" i="0" dirty="0">
                <a:solidFill>
                  <a:srgbClr val="000000"/>
                </a:solidFill>
                <a:latin typeface="Times New Roman" panose="02020603050405020304" pitchFamily="34" charset="0"/>
                <a:ea typeface="微软雅黑" panose="020B0503020204020204" pitchFamily="34" charset="-122"/>
                <a:cs typeface="Times New Roman" panose="02020603050405020304" pitchFamily="34" charset="-120"/>
              </a:rPr>
              <a:t>提高测量遮光条宽度的精确度</a:t>
            </a:r>
            <a:endParaRPr lang="en-US" altLang="zh-CN" sz="2400" dirty="0">
              <a:solidFill>
                <a:srgbClr val="000000"/>
              </a:solidFill>
            </a:endParaRPr>
          </a:p>
          <a:p>
            <a:pPr latinLnBrk="1">
              <a:lnSpc>
                <a:spcPts val="4200"/>
              </a:lnSpc>
              <a:tabLst>
                <a:tab pos="5589270" algn="l"/>
              </a:tabLst>
            </a:pPr>
            <a:r>
              <a:rPr lang="en-US" altLang="zh-CN" sz="2400" b="1" i="0">
                <a:solidFill>
                  <a:srgbClr val="000000"/>
                </a:solidFill>
                <a:latin typeface="Times New Roman" panose="02020603050405020304" pitchFamily="34" charset="0"/>
                <a:ea typeface="微软雅黑" panose="020B0503020204020204" pitchFamily="34" charset="-122"/>
                <a:cs typeface="Times New Roman" panose="02020603050405020304" pitchFamily="34" charset="-120"/>
              </a:rPr>
              <a:t>C.</a:t>
            </a:r>
            <a:r>
              <a:rPr lang="en-US" altLang="zh-CN" sz="2400" b="1" i="0">
                <a:solidFill>
                  <a:srgbClr val="000000"/>
                </a:solidFill>
                <a:latin typeface="宋体" panose="02010600030101010101" pitchFamily="2" charset="-122"/>
                <a:ea typeface="宋体" panose="02010600030101010101" pitchFamily="2" charset="-122"/>
                <a:cs typeface="宋体" panose="02010600030101010101" pitchFamily="34" charset="-120"/>
              </a:rPr>
              <a:t> </a:t>
            </a:r>
            <a:r>
              <a:rPr lang="en-US" altLang="zh-CN" sz="2400" b="0" i="0">
                <a:solidFill>
                  <a:srgbClr val="000000"/>
                </a:solidFill>
                <a:latin typeface="Times New Roman" panose="02020603050405020304" pitchFamily="34" charset="0"/>
                <a:ea typeface="微软雅黑" panose="020B0503020204020204" pitchFamily="34" charset="-122"/>
                <a:cs typeface="Times New Roman" panose="02020603050405020304" pitchFamily="34" charset="-120"/>
              </a:rPr>
              <a:t>使滑块的释放点更靠近光电门</a:t>
            </a:r>
            <a:r>
              <a:rPr lang="en-US" altLang="zh-CN" sz="2400" b="0" i="0" spc="-10300">
                <a:solidFill>
                  <a:srgbClr val="000000"/>
                </a:solidFill>
                <a:latin typeface="宋体" panose="02010600030101010101" pitchFamily="2" charset="-122"/>
                <a:ea typeface="宋体" panose="02010600030101010101" pitchFamily="2" charset="-122"/>
                <a:cs typeface="宋体" panose="02010600030101010101" pitchFamily="34" charset="-120"/>
              </a:rPr>
              <a:t>	</a:t>
            </a:r>
            <a:r>
              <a:rPr lang="en-US" altLang="zh-CN" sz="2400" b="1" i="0">
                <a:solidFill>
                  <a:srgbClr val="000000"/>
                </a:solidFill>
                <a:latin typeface="Times New Roman" panose="02020603050405020304" pitchFamily="34" charset="0"/>
                <a:ea typeface="微软雅黑" panose="020B0503020204020204" pitchFamily="34" charset="-122"/>
                <a:cs typeface="Times New Roman" panose="02020603050405020304" pitchFamily="34" charset="-120"/>
              </a:rPr>
              <a:t>D</a:t>
            </a:r>
            <a:r>
              <a:rPr lang="en-US" altLang="zh-CN" sz="2400" b="1" i="0" dirty="0">
                <a:solidFill>
                  <a:srgbClr val="000000"/>
                </a:solidFill>
                <a:latin typeface="Times New Roman" panose="02020603050405020304" pitchFamily="34" charset="0"/>
                <a:ea typeface="微软雅黑" panose="020B0503020204020204" pitchFamily="34" charset="-122"/>
                <a:cs typeface="Times New Roman" panose="02020603050405020304" pitchFamily="34" charset="-120"/>
              </a:rPr>
              <a:t>.</a:t>
            </a:r>
            <a:r>
              <a:rPr lang="en-US" altLang="zh-CN" sz="2400" b="1" i="0" dirty="0">
                <a:solidFill>
                  <a:srgbClr val="000000"/>
                </a:solidFill>
                <a:latin typeface="宋体" panose="02010600030101010101" pitchFamily="2" charset="-122"/>
                <a:ea typeface="宋体" panose="02010600030101010101" pitchFamily="2" charset="-122"/>
                <a:cs typeface="宋体" panose="02010600030101010101" pitchFamily="34" charset="-120"/>
              </a:rPr>
              <a:t> </a:t>
            </a:r>
            <a:r>
              <a:rPr lang="en-US" altLang="zh-CN" sz="2400" b="0" i="0" dirty="0">
                <a:solidFill>
                  <a:srgbClr val="000000"/>
                </a:solidFill>
                <a:latin typeface="Times New Roman" panose="02020603050405020304" pitchFamily="34" charset="0"/>
                <a:ea typeface="微软雅黑" panose="020B0503020204020204" pitchFamily="34" charset="-122"/>
                <a:cs typeface="Times New Roman" panose="02020603050405020304" pitchFamily="34" charset="-120"/>
              </a:rPr>
              <a:t>提高电子计时器的精确度</a:t>
            </a:r>
            <a:endParaRPr lang="en-US" altLang="zh-CN" sz="2400" dirty="0">
              <a:solidFill>
                <a:srgbClr val="000000"/>
              </a:solidFill>
            </a:endParaRPr>
          </a:p>
        </p:txBody>
      </p:sp>
    </p:spTree>
  </p:cSld>
  <p:clrMapOvr>
    <a:masterClrMapping/>
  </p:clrMapOvr>
  <p:transition>
    <p:split dir="in"/>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4">
                                            <p:bg/>
                                          </p:spTgt>
                                        </p:tgtEl>
                                        <p:attrNameLst>
                                          <p:attrName>style.visibility</p:attrName>
                                        </p:attrNameLst>
                                      </p:cBhvr>
                                      <p:to>
                                        <p:strVal val="visible"/>
                                      </p:to>
                                    </p:set>
                                    <p:animEffect transition="in" filter="wipe(left)">
                                      <p:cBhvr>
                                        <p:cTn id="7" dur="500"/>
                                        <p:tgtEl>
                                          <p:spTgt spid="4">
                                            <p:bg/>
                                          </p:spTgt>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4">
                                            <p:txEl>
                                              <p:pRg st="0" end="0"/>
                                            </p:txEl>
                                          </p:spTgt>
                                        </p:tgtEl>
                                        <p:attrNameLst>
                                          <p:attrName>style.visibility</p:attrName>
                                        </p:attrNameLst>
                                      </p:cBhvr>
                                      <p:to>
                                        <p:strVal val="visible"/>
                                      </p:to>
                                    </p:set>
                                    <p:animEffect transition="in" filter="wipe(left)">
                                      <p:cBhvr>
                                        <p:cTn id="10" dur="500"/>
                                        <p:tgtEl>
                                          <p:spTgt spid="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_2#3dfc19c84.fixed?pid=c19963f32&amp;color=0,0,0&amp;vtp=1&amp;bbb=1"/>
          <p:cNvSpPr/>
          <p:nvPr/>
        </p:nvSpPr>
        <p:spPr>
          <a:xfrm>
            <a:off x="0" y="1316736"/>
            <a:ext cx="12188952" cy="768096"/>
          </a:xfrm>
          <a:prstGeom prst="rect">
            <a:avLst/>
          </a:prstGeom>
          <a:noFill/>
        </p:spPr>
        <p:txBody>
          <a:bodyPr wrap="none" lIns="0" tIns="0" rIns="0" bIns="0" rtlCol="0" anchor="ctr"/>
          <a:lstStyle/>
          <a:p>
            <a:pPr algn="ctr" latinLnBrk="1">
              <a:lnSpc>
                <a:spcPts val="5400"/>
              </a:lnSpc>
            </a:pPr>
            <a:r>
              <a:rPr lang="en-US" altLang="zh-CN" sz="4400" b="1" i="0" dirty="0">
                <a:solidFill>
                  <a:srgbClr val="000000"/>
                </a:solidFill>
                <a:latin typeface="微软雅黑" panose="020B0503020204020204" pitchFamily="34" charset="-122"/>
                <a:ea typeface="微软雅黑" panose="020B0503020204020204" pitchFamily="34" charset="-122"/>
                <a:cs typeface="微软雅黑" panose="020B0503020204020204" pitchFamily="34" charset="-120"/>
              </a:rPr>
              <a:t>第一章</a:t>
            </a:r>
            <a:r>
              <a:rPr lang="en-US" altLang="zh-CN" sz="4400" b="1" i="0" dirty="0">
                <a:solidFill>
                  <a:srgbClr val="000000"/>
                </a:solidFill>
                <a:latin typeface="宋体" panose="02010600030101010101" pitchFamily="2" charset="-122"/>
                <a:ea typeface="宋体" panose="02010600030101010101" pitchFamily="2" charset="-122"/>
                <a:cs typeface="宋体" panose="02010600030101010101" pitchFamily="34" charset="-120"/>
              </a:rPr>
              <a:t> </a:t>
            </a:r>
            <a:r>
              <a:rPr lang="en-US" altLang="zh-CN" sz="4400" b="1" i="0" dirty="0">
                <a:solidFill>
                  <a:srgbClr val="000000"/>
                </a:solidFill>
                <a:latin typeface="微软雅黑" panose="020B0503020204020204" pitchFamily="34" charset="-122"/>
                <a:ea typeface="微软雅黑" panose="020B0503020204020204" pitchFamily="34" charset="-122"/>
                <a:cs typeface="微软雅黑" panose="020B0503020204020204" pitchFamily="34" charset="-120"/>
              </a:rPr>
              <a:t>运动的描述</a:t>
            </a:r>
            <a:r>
              <a:rPr lang="en-US" altLang="zh-CN" sz="4400" b="1" i="0" dirty="0">
                <a:solidFill>
                  <a:srgbClr val="000000"/>
                </a:solidFill>
                <a:latin typeface="宋体" panose="02010600030101010101" pitchFamily="2" charset="-122"/>
                <a:ea typeface="宋体" panose="02010600030101010101" pitchFamily="2" charset="-122"/>
                <a:cs typeface="宋体" panose="02010600030101010101" pitchFamily="34" charset="-120"/>
              </a:rPr>
              <a:t> </a:t>
            </a:r>
            <a:r>
              <a:rPr lang="en-US" altLang="zh-CN" sz="4400" b="1" i="0" dirty="0">
                <a:solidFill>
                  <a:srgbClr val="000000"/>
                </a:solidFill>
                <a:latin typeface="微软雅黑" panose="020B0503020204020204" pitchFamily="34" charset="-122"/>
                <a:ea typeface="微软雅黑" panose="020B0503020204020204" pitchFamily="34" charset="-122"/>
                <a:cs typeface="微软雅黑" panose="020B0503020204020204" pitchFamily="34" charset="-120"/>
              </a:rPr>
              <a:t>匀变速直线运动的研究</a:t>
            </a:r>
            <a:endParaRPr lang="en-US" altLang="zh-CN" sz="4400" dirty="0"/>
          </a:p>
        </p:txBody>
      </p:sp>
      <p:sp>
        <p:nvSpPr>
          <p:cNvPr id="3" name="C_2#3dfc19c84"/>
          <p:cNvSpPr/>
          <p:nvPr/>
        </p:nvSpPr>
        <p:spPr>
          <a:xfrm>
            <a:off x="2670048" y="2450592"/>
            <a:ext cx="6766560" cy="9144"/>
          </a:xfrm>
          <a:prstGeom prst="line">
            <a:avLst/>
          </a:prstGeom>
          <a:noFill/>
          <a:ln w="28575">
            <a:solidFill>
              <a:srgbClr val="7F7F7F"/>
            </a:solidFill>
            <a:prstDash val="solid"/>
          </a:ln>
        </p:spPr>
        <p:txBody>
          <a:bodyPr/>
          <a:lstStyle/>
          <a:p>
            <a:endParaRPr lang="zh-CN" altLang="en-US"/>
          </a:p>
        </p:txBody>
      </p:sp>
      <p:sp>
        <p:nvSpPr>
          <p:cNvPr id="4" name="C_2#3dfc19c84.fixed?pid=c19963f32&amp;color=0,0,0&amp;vtp=1&amp;bbb=1"/>
          <p:cNvSpPr/>
          <p:nvPr/>
        </p:nvSpPr>
        <p:spPr>
          <a:xfrm>
            <a:off x="0" y="2734056"/>
            <a:ext cx="12188952" cy="685800"/>
          </a:xfrm>
          <a:prstGeom prst="rect">
            <a:avLst/>
          </a:prstGeom>
          <a:noFill/>
        </p:spPr>
        <p:txBody>
          <a:bodyPr wrap="none" lIns="0" tIns="0" rIns="0" bIns="0" rtlCol="0" anchor="ctr"/>
          <a:lstStyle/>
          <a:p>
            <a:pPr algn="ctr" latinLnBrk="1">
              <a:lnSpc>
                <a:spcPts val="4200"/>
              </a:lnSpc>
            </a:pPr>
            <a:r>
              <a:rPr lang="en-US" altLang="zh-CN" sz="3400" b="0" i="0" dirty="0">
                <a:solidFill>
                  <a:srgbClr val="000000"/>
                </a:solidFill>
                <a:latin typeface="Times New Roman" panose="02020603050405020304" pitchFamily="34" charset="0"/>
                <a:ea typeface="微软雅黑" panose="020B0503020204020204" pitchFamily="34" charset="-122"/>
                <a:cs typeface="Times New Roman" panose="02020603050405020304" pitchFamily="34" charset="-120"/>
              </a:rPr>
              <a:t>第1讲</a:t>
            </a:r>
            <a:r>
              <a:rPr lang="en-US" altLang="zh-CN" sz="3400" b="0" i="0" dirty="0">
                <a:solidFill>
                  <a:srgbClr val="000000"/>
                </a:solidFill>
                <a:latin typeface="宋体" panose="02010600030101010101" pitchFamily="2" charset="-122"/>
                <a:ea typeface="宋体" panose="02010600030101010101" pitchFamily="2" charset="-122"/>
                <a:cs typeface="宋体" panose="02010600030101010101" pitchFamily="34" charset="-120"/>
              </a:rPr>
              <a:t> </a:t>
            </a:r>
            <a:r>
              <a:rPr lang="en-US" altLang="zh-CN" sz="3400" b="0" i="0" dirty="0">
                <a:solidFill>
                  <a:srgbClr val="000000"/>
                </a:solidFill>
                <a:latin typeface="Times New Roman" panose="02020603050405020304" pitchFamily="34" charset="0"/>
                <a:ea typeface="微软雅黑" panose="020B0503020204020204" pitchFamily="34" charset="-122"/>
                <a:cs typeface="Times New Roman" panose="02020603050405020304" pitchFamily="34" charset="-120"/>
              </a:rPr>
              <a:t>运动的描述</a:t>
            </a:r>
            <a:endParaRPr lang="en-US" altLang="zh-CN" sz="3380" dirty="0"/>
          </a:p>
        </p:txBody>
      </p:sp>
    </p:spTree>
  </p:cSld>
  <p:clrMapOvr>
    <a:masterClrMapping/>
  </p:clrMapOvr>
  <p:transition>
    <p:split dir="in"/>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mc:Choice xmlns:a14="http://schemas.microsoft.com/office/drawing/2010/main" Requires="a14">
          <p:sp>
            <p:nvSpPr>
              <p:cNvPr id="2" name="QC_5_AS.57_1#3427bc835?pid=8a5cf0f82&amp;color=0,0,0&amp;vtp=1&amp;bt=1&amp;bbb=1&amp;hb=1"/>
              <p:cNvSpPr/>
              <p:nvPr/>
            </p:nvSpPr>
            <p:spPr>
              <a:xfrm>
                <a:off x="612648" y="486000"/>
                <a:ext cx="10963656" cy="2870200"/>
              </a:xfrm>
              <a:prstGeom prst="rect">
                <a:avLst/>
              </a:prstGeom>
              <a:noFill/>
            </p:spPr>
            <p:txBody>
              <a:bodyPr wrap="none" lIns="0" tIns="0" rIns="0" bIns="0" rtlCol="0" anchor="t"/>
              <a:lstStyle/>
              <a:p>
                <a:pPr algn="l" latinLnBrk="1">
                  <a:lnSpc>
                    <a:spcPts val="4600"/>
                  </a:lnSpc>
                </a:pPr>
                <a:r>
                  <a:rPr lang="en-US" altLang="zh-CN" sz="2400" b="1" i="0" dirty="0">
                    <a:solidFill>
                      <a:srgbClr val="FF0000"/>
                    </a:solidFill>
                    <a:latin typeface="Times New Roman" panose="02020603050405020304" pitchFamily="34" charset="0"/>
                    <a:ea typeface="微软雅黑" panose="020B0503020204020204" pitchFamily="34" charset="-122"/>
                    <a:cs typeface="Times New Roman" panose="02020603050405020304" pitchFamily="34" charset="-120"/>
                  </a:rPr>
                  <a:t>[解析]</a:t>
                </a:r>
                <a:r>
                  <a:rPr lang="en-US" altLang="zh-CN" sz="2400" b="1" i="0" dirty="0">
                    <a:solidFill>
                      <a:srgbClr val="FF0000"/>
                    </a:solidFill>
                    <a:latin typeface="宋体" panose="02010600030101010101" pitchFamily="2" charset="-122"/>
                    <a:ea typeface="宋体" panose="02010600030101010101" pitchFamily="2" charset="-122"/>
                    <a:cs typeface="宋体" panose="02010600030101010101" pitchFamily="34" charset="-120"/>
                  </a:rPr>
                  <a:t> </a:t>
                </a:r>
                <a:r>
                  <a:rPr lang="en-US" altLang="zh-CN" sz="2400" b="0" i="0" dirty="0">
                    <a:solidFill>
                      <a:srgbClr val="FF0000"/>
                    </a:solidFill>
                    <a:latin typeface="Times New Roman" panose="02020603050405020304" pitchFamily="34" charset="0"/>
                    <a:ea typeface="微软雅黑" panose="020B0503020204020204" pitchFamily="34" charset="-122"/>
                    <a:cs typeface="Times New Roman" panose="02020603050405020304" pitchFamily="34" charset="-120"/>
                  </a:rPr>
                  <a:t>根据瞬时速度的定义可知，当</a:t>
                </a:r>
                <a14:m>
                  <m:oMath xmlns:m="http://schemas.openxmlformats.org/officeDocument/2006/math">
                    <m:r>
                      <m:rPr>
                        <m:sty m:val="p"/>
                      </m:rPr>
                      <a:rPr lang="en-US" altLang="zh-CN" sz="2400" b="0" i="0" dirty="0">
                        <a:solidFill>
                          <a:srgbClr val="FF0000"/>
                        </a:solidFill>
                        <a:latin typeface="Cambria Math" panose="02040503050406030204" pitchFamily="18" charset="0"/>
                        <a:ea typeface="微软雅黑" panose="020B0503020204020204" pitchFamily="34" charset="-122"/>
                        <a:cs typeface="Times New Roman" panose="02020603050405020304" pitchFamily="34" charset="-120"/>
                      </a:rPr>
                      <m:t>Δ</m:t>
                    </m:r>
                    <m:r>
                      <a:rPr lang="en-US" altLang="zh-CN" sz="2400" b="0" i="0" dirty="0">
                        <a:solidFill>
                          <a:srgbClr val="FF0000"/>
                        </a:solidFill>
                        <a:latin typeface="Cambria Math" panose="02040503050406030204" pitchFamily="18" charset="0"/>
                        <a:ea typeface="微软雅黑" panose="020B0503020204020204" pitchFamily="34" charset="-122"/>
                        <a:cs typeface="Times New Roman" panose="02020603050405020304" pitchFamily="34" charset="-120"/>
                      </a:rPr>
                      <m:t>𝑡</m:t>
                    </m:r>
                  </m:oMath>
                </a14:m>
                <a:r>
                  <a:rPr lang="en-US" altLang="zh-CN" sz="2400" b="0" i="0" dirty="0">
                    <a:solidFill>
                      <a:srgbClr val="FF0000"/>
                    </a:solidFill>
                    <a:latin typeface="Times New Roman" panose="02020603050405020304" pitchFamily="34" charset="0"/>
                    <a:ea typeface="微软雅黑" panose="020B0503020204020204" pitchFamily="34" charset="-122"/>
                    <a:cs typeface="Times New Roman" panose="02020603050405020304" pitchFamily="34" charset="-120"/>
                  </a:rPr>
                  <a:t>越短时，由公式</a:t>
                </a:r>
                <a14:m>
                  <m:oMath xmlns:m="http://schemas.openxmlformats.org/officeDocument/2006/math">
                    <m:r>
                      <a:rPr lang="en-US" altLang="zh-CN" sz="2400" b="0" i="0" dirty="0">
                        <a:solidFill>
                          <a:srgbClr val="FF0000"/>
                        </a:solidFill>
                        <a:latin typeface="Cambria Math" panose="02040503050406030204" pitchFamily="18" charset="0"/>
                        <a:ea typeface="微软雅黑" panose="020B0503020204020204" pitchFamily="34" charset="-122"/>
                        <a:cs typeface="Times New Roman" panose="02020603050405020304" pitchFamily="34" charset="-120"/>
                      </a:rPr>
                      <m:t>𝑣</m:t>
                    </m:r>
                    <m:r>
                      <a:rPr lang="en-US" altLang="zh-CN" sz="2400" b="0" i="0" dirty="0">
                        <a:solidFill>
                          <a:srgbClr val="FF0000"/>
                        </a:solidFill>
                        <a:latin typeface="Cambria Math" panose="02040503050406030204" pitchFamily="18" charset="0"/>
                        <a:ea typeface="微软雅黑" panose="020B0503020204020204" pitchFamily="34" charset="-122"/>
                        <a:cs typeface="Times New Roman" panose="02020603050405020304" pitchFamily="34" charset="-120"/>
                      </a:rPr>
                      <m:t>=</m:t>
                    </m:r>
                    <m:f>
                      <m:fPr>
                        <m:ctrlPr>
                          <a:rPr lang="en-US" altLang="zh-CN" sz="2400" b="0" i="1" dirty="0">
                            <a:solidFill>
                              <a:srgbClr val="FF0000"/>
                            </a:solidFill>
                            <a:latin typeface="Cambria Math" panose="02040503050406030204" pitchFamily="18" charset="0"/>
                            <a:ea typeface="微软雅黑" panose="020B0503020204020204" pitchFamily="34" charset="-122"/>
                            <a:cs typeface="Times New Roman" panose="02020603050405020304" pitchFamily="34" charset="-120"/>
                          </a:rPr>
                        </m:ctrlPr>
                      </m:fPr>
                      <m:num>
                        <m:r>
                          <m:rPr>
                            <m:sty m:val="p"/>
                          </m:rPr>
                          <a:rPr lang="en-US" altLang="zh-CN" sz="2400" b="0" i="0" dirty="0">
                            <a:solidFill>
                              <a:srgbClr val="FF0000"/>
                            </a:solidFill>
                            <a:latin typeface="Cambria Math" panose="02040503050406030204" pitchFamily="18" charset="0"/>
                            <a:ea typeface="微软雅黑" panose="020B0503020204020204" pitchFamily="34" charset="-122"/>
                            <a:cs typeface="Times New Roman" panose="02020603050405020304" pitchFamily="34" charset="-120"/>
                          </a:rPr>
                          <m:t>Δ</m:t>
                        </m:r>
                        <m:r>
                          <a:rPr lang="en-US" altLang="zh-CN" sz="2400" b="0" i="0" dirty="0">
                            <a:solidFill>
                              <a:srgbClr val="FF0000"/>
                            </a:solidFill>
                            <a:latin typeface="Cambria Math" panose="02040503050406030204" pitchFamily="18" charset="0"/>
                            <a:ea typeface="微软雅黑" panose="020B0503020204020204" pitchFamily="34" charset="-122"/>
                            <a:cs typeface="Times New Roman" panose="02020603050405020304" pitchFamily="34" charset="-120"/>
                          </a:rPr>
                          <m:t>𝑥</m:t>
                        </m:r>
                      </m:num>
                      <m:den>
                        <m:r>
                          <m:rPr>
                            <m:sty m:val="p"/>
                          </m:rPr>
                          <a:rPr lang="en-US" altLang="zh-CN" sz="2400" b="0" i="0" dirty="0">
                            <a:solidFill>
                              <a:srgbClr val="FF0000"/>
                            </a:solidFill>
                            <a:latin typeface="Cambria Math" panose="02040503050406030204" pitchFamily="18" charset="0"/>
                            <a:ea typeface="微软雅黑" panose="020B0503020204020204" pitchFamily="34" charset="-122"/>
                            <a:cs typeface="Times New Roman" panose="02020603050405020304" pitchFamily="34" charset="-120"/>
                          </a:rPr>
                          <m:t>Δ</m:t>
                        </m:r>
                        <m:r>
                          <a:rPr lang="en-US" altLang="zh-CN" sz="2400" b="0" i="0" dirty="0">
                            <a:solidFill>
                              <a:srgbClr val="FF0000"/>
                            </a:solidFill>
                            <a:latin typeface="Cambria Math" panose="02040503050406030204" pitchFamily="18" charset="0"/>
                            <a:ea typeface="微软雅黑" panose="020B0503020204020204" pitchFamily="34" charset="-122"/>
                            <a:cs typeface="Times New Roman" panose="02020603050405020304" pitchFamily="34" charset="-120"/>
                          </a:rPr>
                          <m:t>𝑡</m:t>
                        </m:r>
                      </m:den>
                    </m:f>
                  </m:oMath>
                </a14:m>
                <a:r>
                  <a:rPr lang="en-US" altLang="zh-CN" sz="100" b="0" i="0" kern="0" spc="-99900" dirty="0">
                    <a:solidFill>
                      <a:srgbClr val="FFFFFF"/>
                    </a:solidFill>
                    <a:latin typeface="Times New Roman" panose="02020603050405020304" pitchFamily="34" charset="0"/>
                    <a:ea typeface="微软雅黑" panose="020B0503020204020204" pitchFamily="34" charset="-122"/>
                    <a:cs typeface="Times New Roman" panose="02020603050405020304" pitchFamily="34" charset="-120"/>
                  </a:rPr>
                  <a:t> </a:t>
                </a:r>
                <a:r>
                  <a:rPr lang="en-US" altLang="zh-CN" sz="2400" b="0" i="0">
                    <a:solidFill>
                      <a:srgbClr val="FF0000"/>
                    </a:solidFill>
                    <a:latin typeface="Times New Roman" panose="02020603050405020304" pitchFamily="34" charset="0"/>
                    <a:ea typeface="微软雅黑" panose="020B0503020204020204" pitchFamily="34" charset="-122"/>
                    <a:cs typeface="Times New Roman" panose="02020603050405020304" pitchFamily="34" charset="-120"/>
                  </a:rPr>
                  <a:t>计算出的速度越能</a:t>
                </a:r>
                <a:endParaRPr lang="en-US" altLang="zh-CN" sz="2400" b="0" i="0">
                  <a:solidFill>
                    <a:srgbClr val="FF0000"/>
                  </a:solidFill>
                  <a:latin typeface="Times New Roman" panose="02020603050405020304" pitchFamily="34" charset="0"/>
                  <a:ea typeface="微软雅黑" panose="020B0503020204020204" pitchFamily="34" charset="-122"/>
                  <a:cs typeface="Times New Roman" panose="02020603050405020304" pitchFamily="34" charset="-120"/>
                </a:endParaRPr>
              </a:p>
              <a:p>
                <a:pPr latinLnBrk="1">
                  <a:lnSpc>
                    <a:spcPts val="4600"/>
                  </a:lnSpc>
                </a:pPr>
                <a:r>
                  <a:rPr lang="en-US" altLang="zh-CN" sz="2400" b="0" i="0">
                    <a:solidFill>
                      <a:srgbClr val="FF0000"/>
                    </a:solidFill>
                    <a:latin typeface="Times New Roman" panose="02020603050405020304" pitchFamily="34" charset="0"/>
                    <a:ea typeface="微软雅黑" panose="020B0503020204020204" pitchFamily="34" charset="-122"/>
                    <a:cs typeface="Times New Roman" panose="02020603050405020304" pitchFamily="34" charset="-120"/>
                  </a:rPr>
                  <a:t>表示对应位置的瞬时速度</a:t>
                </a:r>
                <a:r>
                  <a:rPr lang="en-US" altLang="zh-CN" sz="2400" b="0" i="0" dirty="0">
                    <a:solidFill>
                      <a:srgbClr val="FF0000"/>
                    </a:solidFill>
                    <a:latin typeface="Times New Roman" panose="02020603050405020304" pitchFamily="34" charset="0"/>
                    <a:ea typeface="微软雅黑" panose="020B0503020204020204" pitchFamily="34" charset="-122"/>
                    <a:cs typeface="Times New Roman" panose="02020603050405020304" pitchFamily="34" charset="-120"/>
                  </a:rPr>
                  <a:t>，换用宽度更窄的遮光条可以使</a:t>
                </a:r>
                <a14:m>
                  <m:oMath xmlns:m="http://schemas.openxmlformats.org/officeDocument/2006/math">
                    <m:f>
                      <m:fPr>
                        <m:ctrlPr>
                          <a:rPr lang="en-US" altLang="zh-CN" sz="2400" b="0" i="1" dirty="0">
                            <a:solidFill>
                              <a:srgbClr val="FF0000"/>
                            </a:solidFill>
                            <a:latin typeface="Cambria Math" panose="02040503050406030204" pitchFamily="18" charset="0"/>
                            <a:ea typeface="微软雅黑" panose="020B0503020204020204" pitchFamily="34" charset="-122"/>
                            <a:cs typeface="Times New Roman" panose="02020603050405020304" pitchFamily="34" charset="-120"/>
                          </a:rPr>
                        </m:ctrlPr>
                      </m:fPr>
                      <m:num>
                        <m:r>
                          <m:rPr>
                            <m:sty m:val="p"/>
                          </m:rPr>
                          <a:rPr lang="en-US" altLang="zh-CN" sz="2400" b="0" i="0" dirty="0">
                            <a:solidFill>
                              <a:srgbClr val="FF0000"/>
                            </a:solidFill>
                            <a:latin typeface="Cambria Math" panose="02040503050406030204" pitchFamily="18" charset="0"/>
                            <a:ea typeface="微软雅黑" panose="020B0503020204020204" pitchFamily="34" charset="-122"/>
                            <a:cs typeface="Times New Roman" panose="02020603050405020304" pitchFamily="34" charset="-120"/>
                          </a:rPr>
                          <m:t>Δ</m:t>
                        </m:r>
                        <m:r>
                          <a:rPr lang="en-US" altLang="zh-CN" sz="2400" b="0" i="0" dirty="0">
                            <a:solidFill>
                              <a:srgbClr val="FF0000"/>
                            </a:solidFill>
                            <a:latin typeface="Cambria Math" panose="02040503050406030204" pitchFamily="18" charset="0"/>
                            <a:ea typeface="微软雅黑" panose="020B0503020204020204" pitchFamily="34" charset="-122"/>
                            <a:cs typeface="Times New Roman" panose="02020603050405020304" pitchFamily="34" charset="-120"/>
                          </a:rPr>
                          <m:t>𝑥</m:t>
                        </m:r>
                      </m:num>
                      <m:den>
                        <m:r>
                          <m:rPr>
                            <m:sty m:val="p"/>
                          </m:rPr>
                          <a:rPr lang="en-US" altLang="zh-CN" sz="2400" b="0" i="0" dirty="0">
                            <a:solidFill>
                              <a:srgbClr val="FF0000"/>
                            </a:solidFill>
                            <a:latin typeface="Cambria Math" panose="02040503050406030204" pitchFamily="18" charset="0"/>
                            <a:ea typeface="微软雅黑" panose="020B0503020204020204" pitchFamily="34" charset="-122"/>
                            <a:cs typeface="Times New Roman" panose="02020603050405020304" pitchFamily="34" charset="-120"/>
                          </a:rPr>
                          <m:t>Δ</m:t>
                        </m:r>
                        <m:r>
                          <a:rPr lang="en-US" altLang="zh-CN" sz="2400" b="0" i="0" dirty="0">
                            <a:solidFill>
                              <a:srgbClr val="FF0000"/>
                            </a:solidFill>
                            <a:latin typeface="Cambria Math" panose="02040503050406030204" pitchFamily="18" charset="0"/>
                            <a:ea typeface="微软雅黑" panose="020B0503020204020204" pitchFamily="34" charset="-122"/>
                            <a:cs typeface="Times New Roman" panose="02020603050405020304" pitchFamily="34" charset="-120"/>
                          </a:rPr>
                          <m:t>𝑡</m:t>
                        </m:r>
                      </m:den>
                    </m:f>
                  </m:oMath>
                </a14:m>
                <a:r>
                  <a:rPr lang="en-US" altLang="zh-CN" sz="100" b="0" i="0" kern="0" spc="-99900" dirty="0">
                    <a:solidFill>
                      <a:srgbClr val="FFFFFF"/>
                    </a:solidFill>
                    <a:latin typeface="Times New Roman" panose="02020603050405020304" pitchFamily="34" charset="0"/>
                    <a:ea typeface="微软雅黑" panose="020B0503020204020204" pitchFamily="34" charset="-122"/>
                    <a:cs typeface="Times New Roman" panose="02020603050405020304" pitchFamily="34" charset="-120"/>
                  </a:rPr>
                  <a:t> </a:t>
                </a:r>
                <a:r>
                  <a:rPr lang="en-US" altLang="zh-CN" sz="2400" b="0" i="0" dirty="0">
                    <a:solidFill>
                      <a:srgbClr val="FF0000"/>
                    </a:solidFill>
                    <a:latin typeface="Times New Roman" panose="02020603050405020304" pitchFamily="34" charset="0"/>
                    <a:ea typeface="微软雅黑" panose="020B0503020204020204" pitchFamily="34" charset="-122"/>
                    <a:cs typeface="Times New Roman" panose="02020603050405020304" pitchFamily="34" charset="-120"/>
                  </a:rPr>
                  <a:t>更接近瞬时速度</a:t>
                </a:r>
                <a:r>
                  <a:rPr lang="en-US" altLang="zh-CN" sz="2400" b="0" i="0">
                    <a:solidFill>
                      <a:srgbClr val="FF0000"/>
                    </a:solidFill>
                    <a:latin typeface="Times New Roman" panose="02020603050405020304" pitchFamily="34" charset="0"/>
                    <a:ea typeface="微软雅黑" panose="020B0503020204020204" pitchFamily="34" charset="-122"/>
                    <a:cs typeface="Times New Roman" panose="02020603050405020304" pitchFamily="34" charset="-120"/>
                  </a:rPr>
                  <a:t>；提高</a:t>
                </a:r>
                <a:endParaRPr lang="en-US" altLang="zh-CN" sz="2400" b="0" i="0">
                  <a:solidFill>
                    <a:srgbClr val="FF0000"/>
                  </a:solidFill>
                  <a:latin typeface="Times New Roman" panose="02020603050405020304" pitchFamily="34" charset="0"/>
                  <a:ea typeface="微软雅黑" panose="020B0503020204020204" pitchFamily="34" charset="-122"/>
                  <a:cs typeface="Times New Roman" panose="02020603050405020304" pitchFamily="34" charset="-120"/>
                </a:endParaRPr>
              </a:p>
              <a:p>
                <a:pPr latinLnBrk="1">
                  <a:lnSpc>
                    <a:spcPts val="4400"/>
                  </a:lnSpc>
                </a:pPr>
                <a:r>
                  <a:rPr lang="en-US" altLang="zh-CN" sz="2400" b="0" i="0">
                    <a:solidFill>
                      <a:srgbClr val="FF0000"/>
                    </a:solidFill>
                    <a:latin typeface="Times New Roman" panose="02020603050405020304" pitchFamily="34" charset="0"/>
                    <a:ea typeface="微软雅黑" panose="020B0503020204020204" pitchFamily="34" charset="-122"/>
                    <a:cs typeface="Times New Roman" panose="02020603050405020304" pitchFamily="34" charset="-120"/>
                  </a:rPr>
                  <a:t>测量遮光条宽度的精确度和提高电子计时器的精确度虽然能提高测量精度，减小</a:t>
                </a:r>
                <a:endParaRPr lang="en-US" altLang="zh-CN" sz="2400" b="0" i="0">
                  <a:solidFill>
                    <a:srgbClr val="FF0000"/>
                  </a:solidFill>
                  <a:latin typeface="Times New Roman" panose="02020603050405020304" pitchFamily="34" charset="0"/>
                  <a:ea typeface="微软雅黑" panose="020B0503020204020204" pitchFamily="34" charset="-122"/>
                  <a:cs typeface="Times New Roman" panose="02020603050405020304" pitchFamily="34" charset="-120"/>
                </a:endParaRPr>
              </a:p>
              <a:p>
                <a:pPr latinLnBrk="1">
                  <a:lnSpc>
                    <a:spcPts val="4600"/>
                  </a:lnSpc>
                </a:pPr>
                <a:r>
                  <a:rPr lang="en-US" altLang="zh-CN" sz="2400" b="0" i="0">
                    <a:solidFill>
                      <a:srgbClr val="FF0000"/>
                    </a:solidFill>
                    <a:latin typeface="Times New Roman" panose="02020603050405020304" pitchFamily="34" charset="0"/>
                    <a:ea typeface="微软雅黑" panose="020B0503020204020204" pitchFamily="34" charset="-122"/>
                    <a:cs typeface="Times New Roman" panose="02020603050405020304" pitchFamily="34" charset="-120"/>
                  </a:rPr>
                  <a:t>误差</a:t>
                </a:r>
                <a:r>
                  <a:rPr lang="en-US" altLang="zh-CN" sz="2400" b="0" i="0" dirty="0">
                    <a:solidFill>
                      <a:srgbClr val="FF0000"/>
                    </a:solidFill>
                    <a:latin typeface="Times New Roman" panose="02020603050405020304" pitchFamily="34" charset="0"/>
                    <a:ea typeface="微软雅黑" panose="020B0503020204020204" pitchFamily="34" charset="-122"/>
                    <a:cs typeface="Times New Roman" panose="02020603050405020304" pitchFamily="34" charset="-120"/>
                  </a:rPr>
                  <a:t>，但不能达到使</a:t>
                </a:r>
                <a14:m>
                  <m:oMath xmlns:m="http://schemas.openxmlformats.org/officeDocument/2006/math">
                    <m:f>
                      <m:fPr>
                        <m:ctrlPr>
                          <a:rPr lang="en-US" altLang="zh-CN" sz="2400" b="0" i="1" dirty="0">
                            <a:solidFill>
                              <a:srgbClr val="FF0000"/>
                            </a:solidFill>
                            <a:latin typeface="Cambria Math" panose="02040503050406030204" pitchFamily="18" charset="0"/>
                            <a:ea typeface="微软雅黑" panose="020B0503020204020204" pitchFamily="34" charset="-122"/>
                            <a:cs typeface="Times New Roman" panose="02020603050405020304" pitchFamily="34" charset="-120"/>
                          </a:rPr>
                        </m:ctrlPr>
                      </m:fPr>
                      <m:num>
                        <m:r>
                          <m:rPr>
                            <m:sty m:val="p"/>
                          </m:rPr>
                          <a:rPr lang="en-US" altLang="zh-CN" sz="2400" b="0" i="0" dirty="0">
                            <a:solidFill>
                              <a:srgbClr val="FF0000"/>
                            </a:solidFill>
                            <a:latin typeface="Cambria Math" panose="02040503050406030204" pitchFamily="18" charset="0"/>
                            <a:ea typeface="微软雅黑" panose="020B0503020204020204" pitchFamily="34" charset="-122"/>
                            <a:cs typeface="Times New Roman" panose="02020603050405020304" pitchFamily="34" charset="-120"/>
                          </a:rPr>
                          <m:t>Δ</m:t>
                        </m:r>
                        <m:r>
                          <a:rPr lang="en-US" altLang="zh-CN" sz="2400" b="0" i="0" dirty="0">
                            <a:solidFill>
                              <a:srgbClr val="FF0000"/>
                            </a:solidFill>
                            <a:latin typeface="Cambria Math" panose="02040503050406030204" pitchFamily="18" charset="0"/>
                            <a:ea typeface="微软雅黑" panose="020B0503020204020204" pitchFamily="34" charset="-122"/>
                            <a:cs typeface="Times New Roman" panose="02020603050405020304" pitchFamily="34" charset="-120"/>
                          </a:rPr>
                          <m:t>𝑥</m:t>
                        </m:r>
                      </m:num>
                      <m:den>
                        <m:r>
                          <m:rPr>
                            <m:sty m:val="p"/>
                          </m:rPr>
                          <a:rPr lang="en-US" altLang="zh-CN" sz="2400" b="0" i="0" dirty="0">
                            <a:solidFill>
                              <a:srgbClr val="FF0000"/>
                            </a:solidFill>
                            <a:latin typeface="Cambria Math" panose="02040503050406030204" pitchFamily="18" charset="0"/>
                            <a:ea typeface="微软雅黑" panose="020B0503020204020204" pitchFamily="34" charset="-122"/>
                            <a:cs typeface="Times New Roman" panose="02020603050405020304" pitchFamily="34" charset="-120"/>
                          </a:rPr>
                          <m:t>Δ</m:t>
                        </m:r>
                        <m:r>
                          <a:rPr lang="en-US" altLang="zh-CN" sz="2400" b="0" i="0" dirty="0">
                            <a:solidFill>
                              <a:srgbClr val="FF0000"/>
                            </a:solidFill>
                            <a:latin typeface="Cambria Math" panose="02040503050406030204" pitchFamily="18" charset="0"/>
                            <a:ea typeface="微软雅黑" panose="020B0503020204020204" pitchFamily="34" charset="-122"/>
                            <a:cs typeface="Times New Roman" panose="02020603050405020304" pitchFamily="34" charset="-120"/>
                          </a:rPr>
                          <m:t>𝑡</m:t>
                        </m:r>
                      </m:den>
                    </m:f>
                  </m:oMath>
                </a14:m>
                <a:r>
                  <a:rPr lang="en-US" altLang="zh-CN" sz="100" b="0" i="0" kern="0" spc="-99900" dirty="0">
                    <a:solidFill>
                      <a:srgbClr val="FFFFFF"/>
                    </a:solidFill>
                    <a:latin typeface="Times New Roman" panose="02020603050405020304" pitchFamily="34" charset="0"/>
                    <a:ea typeface="微软雅黑" panose="020B0503020204020204" pitchFamily="34" charset="-122"/>
                    <a:cs typeface="Times New Roman" panose="02020603050405020304" pitchFamily="34" charset="-120"/>
                  </a:rPr>
                  <a:t> </a:t>
                </a:r>
                <a:r>
                  <a:rPr lang="en-US" altLang="zh-CN" sz="2400" b="0" i="0" dirty="0">
                    <a:solidFill>
                      <a:srgbClr val="FF0000"/>
                    </a:solidFill>
                    <a:latin typeface="Times New Roman" panose="02020603050405020304" pitchFamily="34" charset="0"/>
                    <a:ea typeface="微软雅黑" panose="020B0503020204020204" pitchFamily="34" charset="-122"/>
                    <a:cs typeface="Times New Roman" panose="02020603050405020304" pitchFamily="34" charset="-120"/>
                  </a:rPr>
                  <a:t>更接近瞬时速度的目的，</a:t>
                </a:r>
                <a:r>
                  <a:rPr lang="en-US" altLang="zh-CN" sz="2400" b="0" i="0">
                    <a:solidFill>
                      <a:srgbClr val="FF0000"/>
                    </a:solidFill>
                    <a:latin typeface="Times New Roman" panose="02020603050405020304" pitchFamily="34" charset="0"/>
                    <a:ea typeface="微软雅黑" panose="020B0503020204020204" pitchFamily="34" charset="-122"/>
                    <a:cs typeface="Times New Roman" panose="02020603050405020304" pitchFamily="34" charset="-120"/>
                  </a:rPr>
                  <a:t>而使滑块的释放点更靠近光电门，</a:t>
                </a:r>
                <a:endParaRPr lang="en-US" altLang="zh-CN" sz="2400" b="0" i="0">
                  <a:solidFill>
                    <a:srgbClr val="FF0000"/>
                  </a:solidFill>
                  <a:latin typeface="Times New Roman" panose="02020603050405020304" pitchFamily="34" charset="0"/>
                  <a:ea typeface="微软雅黑" panose="020B0503020204020204" pitchFamily="34" charset="-122"/>
                  <a:cs typeface="Times New Roman" panose="02020603050405020304" pitchFamily="34" charset="-120"/>
                </a:endParaRPr>
              </a:p>
              <a:p>
                <a:pPr latinLnBrk="1">
                  <a:lnSpc>
                    <a:spcPts val="4400"/>
                  </a:lnSpc>
                </a:pPr>
                <a:r>
                  <a:rPr lang="en-US" altLang="zh-CN" sz="2400" b="0" i="0">
                    <a:solidFill>
                      <a:srgbClr val="FF0000"/>
                    </a:solidFill>
                    <a:latin typeface="Times New Roman" panose="02020603050405020304" pitchFamily="34" charset="0"/>
                    <a:ea typeface="微软雅黑" panose="020B0503020204020204" pitchFamily="34" charset="-122"/>
                    <a:cs typeface="Times New Roman" panose="02020603050405020304" pitchFamily="34" charset="-120"/>
                  </a:rPr>
                  <a:t>遮光条的遮光时间会变长</a:t>
                </a:r>
                <a:r>
                  <a:rPr lang="en-US" altLang="zh-CN" sz="2400" b="0" i="0" dirty="0">
                    <a:solidFill>
                      <a:srgbClr val="FF0000"/>
                    </a:solidFill>
                    <a:latin typeface="Times New Roman" panose="02020603050405020304" pitchFamily="34" charset="0"/>
                    <a:ea typeface="微软雅黑" panose="020B0503020204020204" pitchFamily="34" charset="-122"/>
                    <a:cs typeface="Times New Roman" panose="02020603050405020304" pitchFamily="34" charset="-120"/>
                  </a:rPr>
                  <a:t>，不能使</a:t>
                </a:r>
                <a14:m>
                  <m:oMath xmlns:m="http://schemas.openxmlformats.org/officeDocument/2006/math">
                    <m:f>
                      <m:fPr>
                        <m:ctrlPr>
                          <a:rPr lang="en-US" altLang="zh-CN" sz="2400" b="0" i="1" dirty="0">
                            <a:solidFill>
                              <a:srgbClr val="FF0000"/>
                            </a:solidFill>
                            <a:latin typeface="Cambria Math" panose="02040503050406030204" pitchFamily="18" charset="0"/>
                            <a:ea typeface="微软雅黑" panose="020B0503020204020204" pitchFamily="34" charset="-122"/>
                            <a:cs typeface="Times New Roman" panose="02020603050405020304" pitchFamily="34" charset="-120"/>
                          </a:rPr>
                        </m:ctrlPr>
                      </m:fPr>
                      <m:num>
                        <m:r>
                          <m:rPr>
                            <m:sty m:val="p"/>
                          </m:rPr>
                          <a:rPr lang="en-US" altLang="zh-CN" sz="2400" b="0" i="0" dirty="0">
                            <a:solidFill>
                              <a:srgbClr val="FF0000"/>
                            </a:solidFill>
                            <a:latin typeface="Cambria Math" panose="02040503050406030204" pitchFamily="18" charset="0"/>
                            <a:ea typeface="微软雅黑" panose="020B0503020204020204" pitchFamily="34" charset="-122"/>
                            <a:cs typeface="Times New Roman" panose="02020603050405020304" pitchFamily="34" charset="-120"/>
                          </a:rPr>
                          <m:t>Δ</m:t>
                        </m:r>
                        <m:r>
                          <a:rPr lang="en-US" altLang="zh-CN" sz="2400" b="0" i="0" dirty="0">
                            <a:solidFill>
                              <a:srgbClr val="FF0000"/>
                            </a:solidFill>
                            <a:latin typeface="Cambria Math" panose="02040503050406030204" pitchFamily="18" charset="0"/>
                            <a:ea typeface="微软雅黑" panose="020B0503020204020204" pitchFamily="34" charset="-122"/>
                            <a:cs typeface="Times New Roman" panose="02020603050405020304" pitchFamily="34" charset="-120"/>
                          </a:rPr>
                          <m:t>𝑥</m:t>
                        </m:r>
                      </m:num>
                      <m:den>
                        <m:r>
                          <m:rPr>
                            <m:sty m:val="p"/>
                          </m:rPr>
                          <a:rPr lang="en-US" altLang="zh-CN" sz="2400" b="0" i="0" dirty="0">
                            <a:solidFill>
                              <a:srgbClr val="FF0000"/>
                            </a:solidFill>
                            <a:latin typeface="Cambria Math" panose="02040503050406030204" pitchFamily="18" charset="0"/>
                            <a:ea typeface="微软雅黑" panose="020B0503020204020204" pitchFamily="34" charset="-122"/>
                            <a:cs typeface="Times New Roman" panose="02020603050405020304" pitchFamily="34" charset="-120"/>
                          </a:rPr>
                          <m:t>Δ</m:t>
                        </m:r>
                        <m:r>
                          <a:rPr lang="en-US" altLang="zh-CN" sz="2400" b="0" i="0" dirty="0">
                            <a:solidFill>
                              <a:srgbClr val="FF0000"/>
                            </a:solidFill>
                            <a:latin typeface="Cambria Math" panose="02040503050406030204" pitchFamily="18" charset="0"/>
                            <a:ea typeface="微软雅黑" panose="020B0503020204020204" pitchFamily="34" charset="-122"/>
                            <a:cs typeface="Times New Roman" panose="02020603050405020304" pitchFamily="34" charset="-120"/>
                          </a:rPr>
                          <m:t>𝑡</m:t>
                        </m:r>
                      </m:den>
                    </m:f>
                  </m:oMath>
                </a14:m>
                <a:r>
                  <a:rPr lang="en-US" altLang="zh-CN" sz="100" b="0" i="0" kern="0" spc="-99900" dirty="0">
                    <a:solidFill>
                      <a:srgbClr val="FFFFFF"/>
                    </a:solidFill>
                    <a:latin typeface="Times New Roman" panose="02020603050405020304" pitchFamily="34" charset="0"/>
                    <a:ea typeface="微软雅黑" panose="020B0503020204020204" pitchFamily="34" charset="-122"/>
                    <a:cs typeface="Times New Roman" panose="02020603050405020304" pitchFamily="34" charset="-120"/>
                  </a:rPr>
                  <a:t> </a:t>
                </a:r>
                <a:r>
                  <a:rPr lang="en-US" altLang="zh-CN" sz="2400" b="0" i="0" dirty="0">
                    <a:solidFill>
                      <a:srgbClr val="FF0000"/>
                    </a:solidFill>
                    <a:latin typeface="Times New Roman" panose="02020603050405020304" pitchFamily="34" charset="0"/>
                    <a:ea typeface="微软雅黑" panose="020B0503020204020204" pitchFamily="34" charset="-122"/>
                    <a:cs typeface="Times New Roman" panose="02020603050405020304" pitchFamily="34" charset="-120"/>
                  </a:rPr>
                  <a:t>更接近瞬时速度，故A项正确。</a:t>
                </a:r>
                <a:endParaRPr lang="en-US" altLang="zh-CN" sz="2400" dirty="0"/>
              </a:p>
            </p:txBody>
          </p:sp>
        </mc:Choice>
        <mc:Fallback>
          <p:sp>
            <p:nvSpPr>
              <p:cNvPr id="2" name="QC_5_AS.57_1#3427bc835?pid=8a5cf0f82&amp;color=0,0,0&amp;vtp=1&amp;bt=1&amp;bbb=1&amp;hb=1"/>
              <p:cNvSpPr>
                <a:spLocks noRot="1" noChangeAspect="1" noMove="1" noResize="1" noEditPoints="1" noAdjustHandles="1" noChangeArrowheads="1" noChangeShapeType="1" noTextEdit="1"/>
              </p:cNvSpPr>
              <p:nvPr/>
            </p:nvSpPr>
            <p:spPr>
              <a:xfrm>
                <a:off x="612648" y="486000"/>
                <a:ext cx="10963656" cy="2870200"/>
              </a:xfrm>
              <a:prstGeom prst="rect">
                <a:avLst/>
              </a:prstGeom>
              <a:blipFill rotWithShape="1">
                <a:blip r:embed="rId1"/>
                <a:stretch>
                  <a:fillRect l="-5" t="-8" r="-351" b="8"/>
                </a:stretch>
              </a:blipFill>
            </p:spPr>
            <p:txBody>
              <a:bodyPr/>
              <a:lstStyle/>
              <a:p>
                <a:r>
                  <a:rPr lang="zh-CN" altLang="en-US">
                    <a:noFill/>
                  </a:rPr>
                  <a:t> </a:t>
                </a:r>
              </a:p>
            </p:txBody>
          </p:sp>
        </mc:Fallback>
      </mc:AlternateContent>
    </p:spTree>
  </p:cSld>
  <p:clrMapOvr>
    <a:masterClrMapping/>
  </p:clrMapOvr>
  <p:transition>
    <p:split dir="in"/>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2">
                                            <p:bg/>
                                          </p:spTgt>
                                        </p:tgtEl>
                                        <p:attrNameLst>
                                          <p:attrName>style.visibility</p:attrName>
                                        </p:attrNameLst>
                                      </p:cBhvr>
                                      <p:to>
                                        <p:strVal val="visible"/>
                                      </p:to>
                                    </p:set>
                                    <p:animEffect transition="in" filter="wipe(left)">
                                      <p:cBhvr>
                                        <p:cTn id="7" dur="500"/>
                                        <p:tgtEl>
                                          <p:spTgt spid="2">
                                            <p:bg/>
                                          </p:spTgt>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2">
                                            <p:txEl>
                                              <p:pRg st="0" end="0"/>
                                            </p:txEl>
                                          </p:spTgt>
                                        </p:tgtEl>
                                        <p:attrNameLst>
                                          <p:attrName>style.visibility</p:attrName>
                                        </p:attrNameLst>
                                      </p:cBhvr>
                                      <p:to>
                                        <p:strVal val="visible"/>
                                      </p:to>
                                    </p:set>
                                    <p:animEffect transition="in" filter="wipe(left)">
                                      <p:cBhvr>
                                        <p:cTn id="10" dur="500"/>
                                        <p:tgtEl>
                                          <p:spTgt spid="2">
                                            <p:txEl>
                                              <p:pRg st="0" end="0"/>
                                            </p:txEl>
                                          </p:spTgt>
                                        </p:tgtEl>
                                      </p:cBhvr>
                                    </p:animEffect>
                                  </p:childTnLst>
                                </p:cTn>
                              </p:par>
                              <p:par>
                                <p:cTn id="11" presetID="22" presetClass="entr" presetSubtype="8" fill="hold" grpId="0" nodeType="withEffect">
                                  <p:stCondLst>
                                    <p:cond delay="0"/>
                                  </p:stCondLst>
                                  <p:childTnLst>
                                    <p:set>
                                      <p:cBhvr>
                                        <p:cTn id="12" dur="1" fill="hold">
                                          <p:stCondLst>
                                            <p:cond delay="0"/>
                                          </p:stCondLst>
                                        </p:cTn>
                                        <p:tgtEl>
                                          <p:spTgt spid="2">
                                            <p:txEl>
                                              <p:pRg st="1" end="1"/>
                                            </p:txEl>
                                          </p:spTgt>
                                        </p:tgtEl>
                                        <p:attrNameLst>
                                          <p:attrName>style.visibility</p:attrName>
                                        </p:attrNameLst>
                                      </p:cBhvr>
                                      <p:to>
                                        <p:strVal val="visible"/>
                                      </p:to>
                                    </p:set>
                                    <p:animEffect transition="in" filter="wipe(left)">
                                      <p:cBhvr>
                                        <p:cTn id="13" dur="500"/>
                                        <p:tgtEl>
                                          <p:spTgt spid="2">
                                            <p:txEl>
                                              <p:pRg st="1" end="1"/>
                                            </p:txEl>
                                          </p:spTgt>
                                        </p:tgtEl>
                                      </p:cBhvr>
                                    </p:animEffect>
                                  </p:childTnLst>
                                </p:cTn>
                              </p:par>
                              <p:par>
                                <p:cTn id="14" presetID="22" presetClass="entr" presetSubtype="8" fill="hold" grpId="0" nodeType="withEffect">
                                  <p:stCondLst>
                                    <p:cond delay="0"/>
                                  </p:stCondLst>
                                  <p:childTnLst>
                                    <p:set>
                                      <p:cBhvr>
                                        <p:cTn id="15" dur="1" fill="hold">
                                          <p:stCondLst>
                                            <p:cond delay="0"/>
                                          </p:stCondLst>
                                        </p:cTn>
                                        <p:tgtEl>
                                          <p:spTgt spid="2">
                                            <p:txEl>
                                              <p:pRg st="2" end="2"/>
                                            </p:txEl>
                                          </p:spTgt>
                                        </p:tgtEl>
                                        <p:attrNameLst>
                                          <p:attrName>style.visibility</p:attrName>
                                        </p:attrNameLst>
                                      </p:cBhvr>
                                      <p:to>
                                        <p:strVal val="visible"/>
                                      </p:to>
                                    </p:set>
                                    <p:animEffect transition="in" filter="wipe(left)">
                                      <p:cBhvr>
                                        <p:cTn id="16" dur="500"/>
                                        <p:tgtEl>
                                          <p:spTgt spid="2">
                                            <p:txEl>
                                              <p:pRg st="2" end="2"/>
                                            </p:txEl>
                                          </p:spTgt>
                                        </p:tgtEl>
                                      </p:cBhvr>
                                    </p:animEffect>
                                  </p:childTnLst>
                                </p:cTn>
                              </p:par>
                              <p:par>
                                <p:cTn id="17" presetID="22" presetClass="entr" presetSubtype="8" fill="hold" grpId="0" nodeType="withEffect">
                                  <p:stCondLst>
                                    <p:cond delay="0"/>
                                  </p:stCondLst>
                                  <p:childTnLst>
                                    <p:set>
                                      <p:cBhvr>
                                        <p:cTn id="18" dur="1" fill="hold">
                                          <p:stCondLst>
                                            <p:cond delay="0"/>
                                          </p:stCondLst>
                                        </p:cTn>
                                        <p:tgtEl>
                                          <p:spTgt spid="2">
                                            <p:txEl>
                                              <p:pRg st="3" end="3"/>
                                            </p:txEl>
                                          </p:spTgt>
                                        </p:tgtEl>
                                        <p:attrNameLst>
                                          <p:attrName>style.visibility</p:attrName>
                                        </p:attrNameLst>
                                      </p:cBhvr>
                                      <p:to>
                                        <p:strVal val="visible"/>
                                      </p:to>
                                    </p:set>
                                    <p:animEffect transition="in" filter="wipe(left)">
                                      <p:cBhvr>
                                        <p:cTn id="19" dur="500"/>
                                        <p:tgtEl>
                                          <p:spTgt spid="2">
                                            <p:txEl>
                                              <p:pRg st="3" end="3"/>
                                            </p:txEl>
                                          </p:spTgt>
                                        </p:tgtEl>
                                      </p:cBhvr>
                                    </p:animEffect>
                                  </p:childTnLst>
                                </p:cTn>
                              </p:par>
                              <p:par>
                                <p:cTn id="20" presetID="22" presetClass="entr" presetSubtype="8" fill="hold" grpId="0" nodeType="withEffect">
                                  <p:stCondLst>
                                    <p:cond delay="0"/>
                                  </p:stCondLst>
                                  <p:childTnLst>
                                    <p:set>
                                      <p:cBhvr>
                                        <p:cTn id="21" dur="1" fill="hold">
                                          <p:stCondLst>
                                            <p:cond delay="0"/>
                                          </p:stCondLst>
                                        </p:cTn>
                                        <p:tgtEl>
                                          <p:spTgt spid="2">
                                            <p:txEl>
                                              <p:pRg st="4" end="4"/>
                                            </p:txEl>
                                          </p:spTgt>
                                        </p:tgtEl>
                                        <p:attrNameLst>
                                          <p:attrName>style.visibility</p:attrName>
                                        </p:attrNameLst>
                                      </p:cBhvr>
                                      <p:to>
                                        <p:strVal val="visible"/>
                                      </p:to>
                                    </p:set>
                                    <p:animEffect transition="in" filter="wipe(left)">
                                      <p:cBhvr>
                                        <p:cTn id="22" dur="500"/>
                                        <p:tgtEl>
                                          <p:spTgt spid="2">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build="p"/>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_4_BD#d684d880e?pid=e12dab16e&amp;color=0,0,0&amp;vtp=1&amp;bt=1&amp;bbb=1"/>
          <p:cNvSpPr/>
          <p:nvPr/>
        </p:nvSpPr>
        <p:spPr>
          <a:xfrm>
            <a:off x="612648" y="486000"/>
            <a:ext cx="10963656" cy="1041400"/>
          </a:xfrm>
          <a:prstGeom prst="rect">
            <a:avLst/>
          </a:prstGeom>
          <a:noFill/>
        </p:spPr>
        <p:txBody>
          <a:bodyPr wrap="none" lIns="0" tIns="0" rIns="0" bIns="0" rtlCol="0" anchor="t"/>
          <a:lstStyle/>
          <a:p>
            <a:pPr algn="ctr" latinLnBrk="1">
              <a:lnSpc>
                <a:spcPts val="5200"/>
              </a:lnSpc>
            </a:pPr>
            <a:r>
              <a:rPr lang="en-US" altLang="zh-CN" sz="3000" b="1" i="0" dirty="0">
                <a:solidFill>
                  <a:srgbClr val="000000"/>
                </a:solidFill>
                <a:latin typeface="Times New Roman" panose="02020603050405020304" pitchFamily="34" charset="0"/>
                <a:ea typeface="微软雅黑" panose="020B0503020204020204" pitchFamily="34" charset="-122"/>
                <a:cs typeface="Times New Roman" panose="02020603050405020304" pitchFamily="34" charset="-120"/>
              </a:rPr>
              <a:t>考点三</a:t>
            </a:r>
            <a:r>
              <a:rPr lang="en-US" altLang="zh-CN" sz="3000" b="1" i="0" dirty="0">
                <a:solidFill>
                  <a:srgbClr val="000000"/>
                </a:solidFill>
                <a:latin typeface="宋体" panose="02010600030101010101" pitchFamily="2" charset="-122"/>
                <a:ea typeface="宋体" panose="02010600030101010101" pitchFamily="2" charset="-122"/>
                <a:cs typeface="宋体" panose="02010600030101010101" pitchFamily="34" charset="-120"/>
              </a:rPr>
              <a:t> </a:t>
            </a:r>
            <a:r>
              <a:rPr lang="en-US" altLang="zh-CN" sz="3000" b="1" i="0" dirty="0">
                <a:solidFill>
                  <a:srgbClr val="000000"/>
                </a:solidFill>
                <a:latin typeface="Times New Roman" panose="02020603050405020304" pitchFamily="34" charset="0"/>
                <a:ea typeface="微软雅黑" panose="020B0503020204020204" pitchFamily="34" charset="-122"/>
                <a:cs typeface="Times New Roman" panose="02020603050405020304" pitchFamily="34" charset="-120"/>
              </a:rPr>
              <a:t>加速度</a:t>
            </a:r>
            <a:endParaRPr lang="en-US" altLang="zh-CN" sz="3000" dirty="0"/>
          </a:p>
        </p:txBody>
      </p:sp>
      <p:sp>
        <p:nvSpPr>
          <p:cNvPr id="3" name="P_5#346f5296b?sp=1&amp;pid=d684d880e&amp;color=0,0,0&amp;vtp=1&amp;bbb=1"/>
          <p:cNvSpPr/>
          <p:nvPr/>
        </p:nvSpPr>
        <p:spPr>
          <a:xfrm>
            <a:off x="612648" y="1155563"/>
            <a:ext cx="10963656" cy="478600"/>
          </a:xfrm>
          <a:prstGeom prst="rect">
            <a:avLst/>
          </a:prstGeom>
          <a:noFill/>
        </p:spPr>
        <p:txBody>
          <a:bodyPr wrap="none" lIns="0" tIns="0" rIns="0" bIns="0" rtlCol="0" anchor="t"/>
          <a:lstStyle/>
          <a:p>
            <a:pPr algn="l" latinLnBrk="1">
              <a:lnSpc>
                <a:spcPts val="4200"/>
              </a:lnSpc>
            </a:pPr>
            <a:r>
              <a:rPr lang="en-US" altLang="zh-CN" sz="2400" b="1" i="0" dirty="0">
                <a:solidFill>
                  <a:srgbClr val="000000"/>
                </a:solidFill>
                <a:latin typeface="Times New Roman" panose="02020603050405020304" pitchFamily="34" charset="0"/>
                <a:ea typeface="微软雅黑" panose="020B0503020204020204" pitchFamily="34" charset="-122"/>
                <a:cs typeface="Times New Roman" panose="02020603050405020304" pitchFamily="34" charset="-120"/>
              </a:rPr>
              <a:t>1.三个物理量的对比</a:t>
            </a:r>
            <a:endParaRPr lang="en-US" altLang="zh-CN" sz="2400" dirty="0"/>
          </a:p>
        </p:txBody>
      </p:sp>
      <mc:AlternateContent xmlns:mc="http://schemas.openxmlformats.org/markup-compatibility/2006" xmlns:a14="http://schemas.microsoft.com/office/drawing/2010/main">
        <mc:Choice Requires="a14">
          <p:graphicFrame>
            <p:nvGraphicFramePr>
              <p:cNvPr id="34" name="P_5_BD#346f5296b?colgroup=3,7,10,12&amp;pid=d684d880e&amp;color=0,0,0&amp;vtp=1&amp;bbb=1&amp;hb=1"/>
              <p:cNvGraphicFramePr>
                <a:graphicFrameLocks noGrp="1"/>
              </p:cNvGraphicFramePr>
              <p:nvPr/>
            </p:nvGraphicFramePr>
            <p:xfrm>
              <a:off x="612648" y="1773272"/>
              <a:ext cx="10963656" cy="4104767"/>
            </p:xfrm>
            <a:graphic>
              <a:graphicData uri="http://schemas.openxmlformats.org/drawingml/2006/table">
                <a:tbl>
                  <a:tblPr/>
                  <a:tblGrid>
                    <a:gridCol w="1207008"/>
                    <a:gridCol w="2414016"/>
                    <a:gridCol w="3282696"/>
                    <a:gridCol w="4059936"/>
                  </a:tblGrid>
                  <a:tr h="492633">
                    <a:tc>
                      <a:txBody>
                        <a:bodyPr/>
                        <a:lstStyle/>
                        <a:p>
                          <a:pPr algn="ctr" latinLnBrk="1" hangingPunct="0">
                            <a:lnSpc>
                              <a:spcPts val="3600"/>
                            </a:lnSpc>
                          </a:pPr>
                          <a:r>
                            <a:rPr lang="en-US" altLang="zh-CN" sz="2400" b="1" i="0">
                              <a:solidFill>
                                <a:srgbClr val="000000"/>
                              </a:solidFill>
                              <a:latin typeface="Times New Roman" panose="02020603050405020304" pitchFamily="34" charset="0"/>
                              <a:ea typeface="微软雅黑" panose="020B0503020204020204" pitchFamily="34" charset="-122"/>
                              <a:cs typeface="Times New Roman" panose="02020603050405020304" pitchFamily="34" charset="-120"/>
                            </a:rPr>
                            <a:t>项目</a:t>
                          </a:r>
                          <a:endParaRPr lang="en-US" altLang="zh-CN" sz="1200" dirty="0"/>
                        </a:p>
                      </a:txBody>
                      <a:tcPr marL="72000" marR="72000" marT="0" marB="0"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a:txBody>
                        <a:bodyPr/>
                        <a:lstStyle/>
                        <a:p>
                          <a:pPr algn="ctr" latinLnBrk="1" hangingPunct="0">
                            <a:lnSpc>
                              <a:spcPts val="3600"/>
                            </a:lnSpc>
                          </a:pPr>
                          <a:r>
                            <a:rPr lang="en-US" altLang="zh-CN" sz="2400" b="1" i="0">
                              <a:solidFill>
                                <a:srgbClr val="000000"/>
                              </a:solidFill>
                              <a:latin typeface="Times New Roman" panose="02020603050405020304" pitchFamily="34" charset="0"/>
                              <a:ea typeface="微软雅黑" panose="020B0503020204020204" pitchFamily="34" charset="-122"/>
                              <a:cs typeface="Times New Roman" panose="02020603050405020304" pitchFamily="34" charset="-120"/>
                            </a:rPr>
                            <a:t>速度</a:t>
                          </a:r>
                          <a:endParaRPr lang="en-US" altLang="zh-CN" sz="1200" dirty="0"/>
                        </a:p>
                      </a:txBody>
                      <a:tcPr marL="72000" marR="72000" marT="0" marB="0"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a:txBody>
                        <a:bodyPr/>
                        <a:lstStyle/>
                        <a:p>
                          <a:pPr algn="ctr" latinLnBrk="1" hangingPunct="0">
                            <a:lnSpc>
                              <a:spcPts val="3600"/>
                            </a:lnSpc>
                          </a:pPr>
                          <a:r>
                            <a:rPr lang="en-US" altLang="zh-CN" sz="2400" b="1" i="0">
                              <a:solidFill>
                                <a:srgbClr val="000000"/>
                              </a:solidFill>
                              <a:latin typeface="Times New Roman" panose="02020603050405020304" pitchFamily="34" charset="0"/>
                              <a:ea typeface="微软雅黑" panose="020B0503020204020204" pitchFamily="34" charset="-122"/>
                              <a:cs typeface="Times New Roman" panose="02020603050405020304" pitchFamily="34" charset="-120"/>
                            </a:rPr>
                            <a:t>速度变化量</a:t>
                          </a:r>
                          <a:endParaRPr lang="en-US" altLang="zh-CN" sz="1200" dirty="0"/>
                        </a:p>
                      </a:txBody>
                      <a:tcPr marL="72000" marR="72000" marT="0" marB="0"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a:txBody>
                        <a:bodyPr/>
                        <a:lstStyle/>
                        <a:p>
                          <a:pPr algn="ctr" latinLnBrk="1" hangingPunct="0">
                            <a:lnSpc>
                              <a:spcPts val="3600"/>
                            </a:lnSpc>
                          </a:pPr>
                          <a:r>
                            <a:rPr lang="en-US" altLang="zh-CN" sz="2400" b="1" i="0">
                              <a:solidFill>
                                <a:srgbClr val="000000"/>
                              </a:solidFill>
                              <a:latin typeface="Times New Roman" panose="02020603050405020304" pitchFamily="34" charset="0"/>
                              <a:ea typeface="微软雅黑" panose="020B0503020204020204" pitchFamily="34" charset="-122"/>
                              <a:cs typeface="Times New Roman" panose="02020603050405020304" pitchFamily="34" charset="-120"/>
                            </a:rPr>
                            <a:t>加速度</a:t>
                          </a:r>
                          <a:endParaRPr lang="en-US" altLang="zh-CN" sz="1200" dirty="0"/>
                        </a:p>
                      </a:txBody>
                      <a:tcPr marL="72000" marR="72000" marT="0" marB="0"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r>
                  <a:tr h="1449832">
                    <a:tc>
                      <a:txBody>
                        <a:bodyPr/>
                        <a:lstStyle/>
                        <a:p>
                          <a:pPr marL="0" indent="0" algn="ctr" latinLnBrk="1" hangingPunct="0">
                            <a:lnSpc>
                              <a:spcPts val="3800"/>
                            </a:lnSpc>
                          </a:pPr>
                          <a:r>
                            <a:rPr lang="en-US" altLang="zh-CN" sz="2400" b="0" i="0">
                              <a:solidFill>
                                <a:srgbClr val="000000"/>
                              </a:solidFill>
                              <a:latin typeface="Times New Roman" panose="02020603050405020304" pitchFamily="34" charset="0"/>
                              <a:ea typeface="微软雅黑" panose="020B0503020204020204" pitchFamily="34" charset="-122"/>
                              <a:cs typeface="Times New Roman" panose="02020603050405020304" pitchFamily="34" charset="-120"/>
                            </a:rPr>
                            <a:t>物理意</a:t>
                          </a:r>
                          <a:endParaRPr lang="en-US" altLang="zh-CN" sz="2400" b="0" i="0">
                            <a:solidFill>
                              <a:srgbClr val="000000"/>
                            </a:solidFill>
                            <a:latin typeface="Times New Roman" panose="02020603050405020304" pitchFamily="34" charset="0"/>
                            <a:ea typeface="微软雅黑" panose="020B0503020204020204" pitchFamily="34" charset="-122"/>
                            <a:cs typeface="Times New Roman" panose="02020603050405020304" pitchFamily="34" charset="-120"/>
                          </a:endParaRPr>
                        </a:p>
                        <a:p>
                          <a:pPr marL="0" lvl="0" indent="0" algn="ctr" latinLnBrk="1" hangingPunct="0">
                            <a:lnSpc>
                              <a:spcPts val="3700"/>
                            </a:lnSpc>
                          </a:pPr>
                          <a:r>
                            <a:rPr lang="en-US" altLang="zh-CN" sz="2400" b="0" i="0">
                              <a:solidFill>
                                <a:srgbClr val="000000"/>
                              </a:solidFill>
                              <a:latin typeface="Times New Roman" panose="02020603050405020304" pitchFamily="34" charset="0"/>
                              <a:ea typeface="微软雅黑" panose="020B0503020204020204" pitchFamily="34" charset="-122"/>
                              <a:cs typeface="Times New Roman" panose="02020603050405020304" pitchFamily="34" charset="-120"/>
                            </a:rPr>
                            <a:t>义</a:t>
                          </a:r>
                          <a:endParaRPr lang="en-US" altLang="zh-CN" sz="1200" dirty="0"/>
                        </a:p>
                      </a:txBody>
                      <a:tcPr marL="72000" marR="72000" marT="0" marB="0"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a:txBody>
                        <a:bodyPr/>
                        <a:lstStyle/>
                        <a:p>
                          <a:pPr marL="0" indent="0" algn="just" latinLnBrk="1" hangingPunct="0">
                            <a:lnSpc>
                              <a:spcPts val="3800"/>
                            </a:lnSpc>
                          </a:pPr>
                          <a:r>
                            <a:rPr lang="en-US" altLang="zh-CN" sz="2400" b="0" i="0">
                              <a:solidFill>
                                <a:srgbClr val="000000"/>
                              </a:solidFill>
                              <a:latin typeface="Times New Roman" panose="02020603050405020304" pitchFamily="34" charset="0"/>
                              <a:ea typeface="微软雅黑" panose="020B0503020204020204" pitchFamily="34" charset="-122"/>
                              <a:cs typeface="Times New Roman" panose="02020603050405020304" pitchFamily="34" charset="-120"/>
                            </a:rPr>
                            <a:t>描述物体运动快慢和方向的物理量</a:t>
                          </a:r>
                          <a:endParaRPr lang="en-US" altLang="zh-CN" sz="1200" dirty="0"/>
                        </a:p>
                      </a:txBody>
                      <a:tcPr marL="72000" marR="72000" marT="0" marB="0"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a:txBody>
                        <a:bodyPr/>
                        <a:lstStyle/>
                        <a:p>
                          <a:pPr marL="0" indent="0" algn="just" latinLnBrk="1" hangingPunct="0">
                            <a:lnSpc>
                              <a:spcPts val="3800"/>
                            </a:lnSpc>
                          </a:pPr>
                          <a:r>
                            <a:rPr lang="en-US" altLang="zh-CN" sz="2400" b="0" i="0">
                              <a:solidFill>
                                <a:srgbClr val="000000"/>
                              </a:solidFill>
                              <a:latin typeface="Times New Roman" panose="02020603050405020304" pitchFamily="34" charset="0"/>
                              <a:ea typeface="微软雅黑" panose="020B0503020204020204" pitchFamily="34" charset="-122"/>
                              <a:cs typeface="Times New Roman" panose="02020603050405020304" pitchFamily="34" charset="-120"/>
                            </a:rPr>
                            <a:t>描述物体速度改变的物理量</a:t>
                          </a:r>
                          <a:r>
                            <a:rPr lang="en-US" altLang="zh-CN" sz="2400" b="0" i="0" spc="-100" dirty="0">
                              <a:solidFill>
                                <a:srgbClr val="000000"/>
                              </a:solidFill>
                              <a:latin typeface="Times New Roman" panose="02020603050405020304" pitchFamily="34" charset="0"/>
                              <a:ea typeface="微软雅黑" panose="020B0503020204020204" pitchFamily="34" charset="-122"/>
                              <a:cs typeface="Times New Roman" panose="02020603050405020304" pitchFamily="34" charset="-120"/>
                            </a:rPr>
                            <a:t>，</a:t>
                          </a:r>
                          <a:r>
                            <a:rPr lang="en-US" altLang="zh-CN" sz="2400" b="0" i="0" dirty="0">
                              <a:solidFill>
                                <a:srgbClr val="000000"/>
                              </a:solidFill>
                              <a:latin typeface="Times New Roman" panose="02020603050405020304" pitchFamily="34" charset="0"/>
                              <a:ea typeface="微软雅黑" panose="020B0503020204020204" pitchFamily="34" charset="-122"/>
                              <a:cs typeface="Times New Roman" panose="02020603050405020304" pitchFamily="34" charset="-120"/>
                            </a:rPr>
                            <a:t>是过程量</a:t>
                          </a:r>
                          <a:endParaRPr lang="en-US" altLang="zh-CN" sz="1200" dirty="0"/>
                        </a:p>
                      </a:txBody>
                      <a:tcPr marL="72000" marR="72000" marT="0" marB="0"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a:txBody>
                        <a:bodyPr/>
                        <a:lstStyle/>
                        <a:p>
                          <a:pPr marL="0" indent="0" algn="just" latinLnBrk="1" hangingPunct="0">
                            <a:lnSpc>
                              <a:spcPts val="3800"/>
                            </a:lnSpc>
                          </a:pPr>
                          <a:r>
                            <a:rPr lang="en-US" altLang="zh-CN" sz="2400" b="0" i="0">
                              <a:solidFill>
                                <a:srgbClr val="000000"/>
                              </a:solidFill>
                              <a:latin typeface="Times New Roman" panose="02020603050405020304" pitchFamily="34" charset="0"/>
                              <a:ea typeface="微软雅黑" panose="020B0503020204020204" pitchFamily="34" charset="-122"/>
                              <a:cs typeface="Times New Roman" panose="02020603050405020304" pitchFamily="34" charset="-120"/>
                            </a:rPr>
                            <a:t>描述物体速度变化快慢和方向的物理量</a:t>
                          </a:r>
                          <a:endParaRPr lang="en-US" altLang="zh-CN" sz="1200" dirty="0"/>
                        </a:p>
                      </a:txBody>
                      <a:tcPr marL="72000" marR="72000" marT="0" marB="0"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r>
                  <a:tr h="712470">
                    <a:tc>
                      <a:txBody>
                        <a:bodyPr/>
                        <a:lstStyle/>
                        <a:p>
                          <a:pPr algn="ctr" latinLnBrk="1" hangingPunct="0">
                            <a:lnSpc>
                              <a:spcPts val="3700"/>
                            </a:lnSpc>
                          </a:pPr>
                          <a:r>
                            <a:rPr lang="en-US" altLang="zh-CN" sz="2400" b="0" i="0" dirty="0">
                              <a:solidFill>
                                <a:srgbClr val="000000"/>
                              </a:solidFill>
                              <a:latin typeface="Times New Roman" panose="02020603050405020304" pitchFamily="34" charset="0"/>
                              <a:ea typeface="微软雅黑" panose="020B0503020204020204" pitchFamily="34" charset="-122"/>
                              <a:cs typeface="Times New Roman" panose="02020603050405020304" pitchFamily="34" charset="-120"/>
                            </a:rPr>
                            <a:t>定义式</a:t>
                          </a:r>
                          <a:endParaRPr lang="en-US" altLang="zh-CN" sz="1200" dirty="0"/>
                        </a:p>
                      </a:txBody>
                      <a:tcPr marL="72000" marR="72000" marT="0" marB="0"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a:txBody>
                        <a:bodyPr/>
                        <a:lstStyle/>
                        <a:p>
                          <a:pPr algn="just" latinLnBrk="1" hangingPunct="0">
                            <a:lnSpc>
                              <a:spcPts val="5400"/>
                            </a:lnSpc>
                          </a:pPr>
                          <a14:m>
                            <m:oMath xmlns:m="http://schemas.openxmlformats.org/officeDocument/2006/math">
                              <m:r>
                                <a:rPr lang="en-US" altLang="zh-CN" sz="2400" b="0" i="0" spc="-100" dirty="0">
                                  <a:solidFill>
                                    <a:srgbClr val="000000"/>
                                  </a:solidFill>
                                  <a:latin typeface="Cambria Math" panose="02040503050406030204" pitchFamily="18" charset="0"/>
                                  <a:ea typeface="微软雅黑" panose="020B0503020204020204" pitchFamily="34" charset="-122"/>
                                  <a:cs typeface="Times New Roman" panose="02020603050405020304" pitchFamily="34" charset="-120"/>
                                </a:rPr>
                                <m:t>𝑣</m:t>
                              </m:r>
                              <m:r>
                                <a:rPr lang="en-US" altLang="zh-CN" sz="2400" b="0" i="0" spc="-100" dirty="0">
                                  <a:solidFill>
                                    <a:srgbClr val="000000"/>
                                  </a:solidFill>
                                  <a:latin typeface="Cambria Math" panose="02040503050406030204" pitchFamily="18" charset="0"/>
                                  <a:ea typeface="微软雅黑" panose="020B0503020204020204" pitchFamily="34" charset="-122"/>
                                  <a:cs typeface="Times New Roman" panose="02020603050405020304" pitchFamily="34" charset="-120"/>
                                </a:rPr>
                                <m:t>=</m:t>
                              </m:r>
                              <m:f>
                                <m:fPr>
                                  <m:ctrlPr>
                                    <a:rPr lang="en-US" altLang="zh-CN" sz="2400" b="0" i="1" spc="-100" dirty="0">
                                      <a:solidFill>
                                        <a:srgbClr val="000000"/>
                                      </a:solidFill>
                                      <a:latin typeface="Cambria Math" panose="02040503050406030204" pitchFamily="18" charset="0"/>
                                      <a:ea typeface="微软雅黑" panose="020B0503020204020204" pitchFamily="34" charset="-122"/>
                                      <a:cs typeface="Times New Roman" panose="02020603050405020304" pitchFamily="34" charset="-120"/>
                                    </a:rPr>
                                  </m:ctrlPr>
                                </m:fPr>
                                <m:num>
                                  <m:r>
                                    <m:rPr>
                                      <m:sty m:val="p"/>
                                    </m:rPr>
                                    <a:rPr lang="en-US" altLang="zh-CN" sz="2400" b="0" i="0" spc="-100" dirty="0">
                                      <a:solidFill>
                                        <a:srgbClr val="000000"/>
                                      </a:solidFill>
                                      <a:latin typeface="Cambria Math" panose="02040503050406030204" pitchFamily="18" charset="0"/>
                                      <a:ea typeface="微软雅黑" panose="020B0503020204020204" pitchFamily="34" charset="-122"/>
                                      <a:cs typeface="Times New Roman" panose="02020603050405020304" pitchFamily="34" charset="-120"/>
                                    </a:rPr>
                                    <m:t>Δ</m:t>
                                  </m:r>
                                  <m:r>
                                    <a:rPr lang="en-US" altLang="zh-CN" sz="2400" b="0" i="0" spc="-100" dirty="0">
                                      <a:solidFill>
                                        <a:srgbClr val="000000"/>
                                      </a:solidFill>
                                      <a:latin typeface="Cambria Math" panose="02040503050406030204" pitchFamily="18" charset="0"/>
                                      <a:ea typeface="微软雅黑" panose="020B0503020204020204" pitchFamily="34" charset="-122"/>
                                      <a:cs typeface="Times New Roman" panose="02020603050405020304" pitchFamily="34" charset="-120"/>
                                    </a:rPr>
                                    <m:t>𝑥</m:t>
                                  </m:r>
                                </m:num>
                                <m:den>
                                  <m:r>
                                    <m:rPr>
                                      <m:sty m:val="p"/>
                                    </m:rPr>
                                    <a:rPr lang="en-US" altLang="zh-CN" sz="2400" b="0" i="0" spc="-100" dirty="0">
                                      <a:solidFill>
                                        <a:srgbClr val="000000"/>
                                      </a:solidFill>
                                      <a:latin typeface="Cambria Math" panose="02040503050406030204" pitchFamily="18" charset="0"/>
                                      <a:ea typeface="微软雅黑" panose="020B0503020204020204" pitchFamily="34" charset="-122"/>
                                      <a:cs typeface="Times New Roman" panose="02020603050405020304" pitchFamily="34" charset="-120"/>
                                    </a:rPr>
                                    <m:t>Δ</m:t>
                                  </m:r>
                                  <m:r>
                                    <a:rPr lang="en-US" altLang="zh-CN" sz="2400" b="0" i="0" spc="-100" dirty="0">
                                      <a:solidFill>
                                        <a:srgbClr val="000000"/>
                                      </a:solidFill>
                                      <a:latin typeface="Cambria Math" panose="02040503050406030204" pitchFamily="18" charset="0"/>
                                      <a:ea typeface="微软雅黑" panose="020B0503020204020204" pitchFamily="34" charset="-122"/>
                                      <a:cs typeface="Times New Roman" panose="02020603050405020304" pitchFamily="34" charset="-120"/>
                                    </a:rPr>
                                    <m:t>𝑡</m:t>
                                  </m:r>
                                </m:den>
                              </m:f>
                            </m:oMath>
                          </a14:m>
                          <a:r>
                            <a:rPr lang="en-US" altLang="zh-CN" sz="100" b="0" i="0" kern="0" spc="-99900" dirty="0">
                              <a:solidFill>
                                <a:srgbClr val="FFFFFF"/>
                              </a:solidFill>
                              <a:latin typeface="Times New Roman" panose="02020603050405020304" pitchFamily="34" charset="0"/>
                              <a:ea typeface="微软雅黑" panose="020B0503020204020204" pitchFamily="34" charset="-122"/>
                              <a:cs typeface="Times New Roman" panose="02020603050405020304" pitchFamily="34" charset="-120"/>
                            </a:rPr>
                            <a:t> </a:t>
                          </a:r>
                          <a:endParaRPr lang="en-US" altLang="zh-CN" sz="1200" dirty="0"/>
                        </a:p>
                      </a:txBody>
                      <a:tcPr marL="72000" marR="72000" marT="0" marB="0"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a:txBody>
                        <a:bodyPr/>
                        <a:lstStyle/>
                        <a:p>
                          <a:pPr algn="just" latinLnBrk="1" hangingPunct="0">
                            <a:lnSpc>
                              <a:spcPts val="3500"/>
                            </a:lnSpc>
                          </a:pPr>
                          <a14:m>
                            <m:oMath xmlns:m="http://schemas.openxmlformats.org/officeDocument/2006/math">
                              <m:r>
                                <m:rPr>
                                  <m:sty m:val="p"/>
                                </m:rPr>
                                <a:rPr lang="en-US" altLang="zh-CN" sz="2400" b="0" i="0" spc="-100" dirty="0">
                                  <a:solidFill>
                                    <a:srgbClr val="000000"/>
                                  </a:solidFill>
                                  <a:latin typeface="Cambria Math" panose="02040503050406030204" pitchFamily="18" charset="0"/>
                                  <a:ea typeface="微软雅黑" panose="020B0503020204020204" pitchFamily="34" charset="-122"/>
                                  <a:cs typeface="Times New Roman" panose="02020603050405020304" pitchFamily="34" charset="-120"/>
                                </a:rPr>
                                <m:t>Δ</m:t>
                              </m:r>
                              <m:r>
                                <a:rPr lang="en-US" altLang="zh-CN" sz="2400" b="0" i="0" spc="-100" dirty="0">
                                  <a:solidFill>
                                    <a:srgbClr val="000000"/>
                                  </a:solidFill>
                                  <a:latin typeface="Cambria Math" panose="02040503050406030204" pitchFamily="18" charset="0"/>
                                  <a:ea typeface="微软雅黑" panose="020B0503020204020204" pitchFamily="34" charset="-122"/>
                                  <a:cs typeface="Times New Roman" panose="02020603050405020304" pitchFamily="34" charset="-120"/>
                                </a:rPr>
                                <m:t>𝑣</m:t>
                              </m:r>
                              <m:r>
                                <a:rPr lang="en-US" altLang="zh-CN" sz="2400" b="0" i="0" spc="-100" dirty="0">
                                  <a:solidFill>
                                    <a:srgbClr val="000000"/>
                                  </a:solidFill>
                                  <a:latin typeface="Cambria Math" panose="02040503050406030204" pitchFamily="18" charset="0"/>
                                  <a:ea typeface="微软雅黑" panose="020B0503020204020204" pitchFamily="34" charset="-122"/>
                                  <a:cs typeface="Times New Roman" panose="02020603050405020304" pitchFamily="34" charset="-120"/>
                                </a:rPr>
                                <m:t>=</m:t>
                              </m:r>
                              <m:r>
                                <a:rPr lang="en-US" altLang="zh-CN" sz="2400" b="0" i="0" spc="-100" dirty="0">
                                  <a:solidFill>
                                    <a:srgbClr val="000000"/>
                                  </a:solidFill>
                                  <a:latin typeface="Cambria Math" panose="02040503050406030204" pitchFamily="18" charset="0"/>
                                  <a:ea typeface="微软雅黑" panose="020B0503020204020204" pitchFamily="34" charset="-122"/>
                                  <a:cs typeface="Times New Roman" panose="02020603050405020304" pitchFamily="34" charset="-120"/>
                                </a:rPr>
                                <m:t>𝑣</m:t>
                              </m:r>
                              <m:r>
                                <a:rPr lang="en-US" altLang="zh-CN" sz="2400" b="0" i="0" spc="-100" dirty="0">
                                  <a:solidFill>
                                    <a:srgbClr val="000000"/>
                                  </a:solidFill>
                                  <a:latin typeface="Cambria Math" panose="02040503050406030204" pitchFamily="18" charset="0"/>
                                  <a:ea typeface="微软雅黑" panose="020B0503020204020204" pitchFamily="34" charset="-122"/>
                                  <a:cs typeface="Times New Roman" panose="02020603050405020304" pitchFamily="34" charset="-120"/>
                                </a:rPr>
                                <m:t>−</m:t>
                              </m:r>
                              <m:sSub>
                                <m:sSubPr>
                                  <m:ctrlPr>
                                    <a:rPr lang="en-US" altLang="zh-CN" sz="2400" b="0" i="1" spc="-100" dirty="0">
                                      <a:solidFill>
                                        <a:srgbClr val="000000"/>
                                      </a:solidFill>
                                      <a:latin typeface="Cambria Math" panose="02040503050406030204" pitchFamily="18" charset="0"/>
                                      <a:ea typeface="微软雅黑" panose="020B0503020204020204" pitchFamily="34" charset="-122"/>
                                      <a:cs typeface="Times New Roman" panose="02020603050405020304" pitchFamily="34" charset="-120"/>
                                    </a:rPr>
                                  </m:ctrlPr>
                                </m:sSubPr>
                                <m:e>
                                  <m:r>
                                    <a:rPr lang="en-US" altLang="zh-CN" sz="2400" b="0" i="0" spc="-100" dirty="0">
                                      <a:solidFill>
                                        <a:srgbClr val="000000"/>
                                      </a:solidFill>
                                      <a:latin typeface="Cambria Math" panose="02040503050406030204" pitchFamily="18" charset="0"/>
                                      <a:ea typeface="微软雅黑" panose="020B0503020204020204" pitchFamily="34" charset="-122"/>
                                      <a:cs typeface="Times New Roman" panose="02020603050405020304" pitchFamily="34" charset="-120"/>
                                    </a:rPr>
                                    <m:t>𝑣</m:t>
                                  </m:r>
                                </m:e>
                                <m:sub>
                                  <m:r>
                                    <a:rPr lang="en-US" altLang="zh-CN" sz="2400" b="0" i="0" spc="-100" dirty="0">
                                      <a:solidFill>
                                        <a:srgbClr val="000000"/>
                                      </a:solidFill>
                                      <a:latin typeface="Cambria Math" panose="02040503050406030204" pitchFamily="18" charset="0"/>
                                      <a:ea typeface="微软雅黑" panose="020B0503020204020204" pitchFamily="34" charset="-122"/>
                                      <a:cs typeface="Times New Roman" panose="02020603050405020304" pitchFamily="34" charset="-120"/>
                                    </a:rPr>
                                    <m:t>0</m:t>
                                  </m:r>
                                </m:sub>
                              </m:sSub>
                            </m:oMath>
                          </a14:m>
                          <a:r>
                            <a:rPr lang="en-US" altLang="zh-CN" sz="100" b="0" i="0" kern="0" spc="-99900" dirty="0">
                              <a:solidFill>
                                <a:srgbClr val="FFFFFF"/>
                              </a:solidFill>
                              <a:latin typeface="Times New Roman" panose="02020603050405020304" pitchFamily="34" charset="0"/>
                              <a:ea typeface="微软雅黑" panose="020B0503020204020204" pitchFamily="34" charset="-122"/>
                              <a:cs typeface="Times New Roman" panose="02020603050405020304" pitchFamily="34" charset="-120"/>
                            </a:rPr>
                            <a:t> </a:t>
                          </a:r>
                          <a:endParaRPr lang="en-US" altLang="zh-CN" sz="1200" dirty="0"/>
                        </a:p>
                      </a:txBody>
                      <a:tcPr marL="72000" marR="72000" marT="0" marB="0"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a:txBody>
                        <a:bodyPr/>
                        <a:lstStyle/>
                        <a:p>
                          <a:pPr algn="just" latinLnBrk="1" hangingPunct="0">
                            <a:lnSpc>
                              <a:spcPts val="5400"/>
                            </a:lnSpc>
                          </a:pPr>
                          <a14:m>
                            <m:oMath xmlns:m="http://schemas.openxmlformats.org/officeDocument/2006/math">
                              <m:r>
                                <a:rPr lang="en-US" altLang="zh-CN" sz="2400" b="0" i="0" spc="-100" dirty="0">
                                  <a:solidFill>
                                    <a:srgbClr val="000000"/>
                                  </a:solidFill>
                                  <a:latin typeface="Cambria Math" panose="02040503050406030204" pitchFamily="18" charset="0"/>
                                  <a:ea typeface="微软雅黑" panose="020B0503020204020204" pitchFamily="34" charset="-122"/>
                                  <a:cs typeface="Times New Roman" panose="02020603050405020304" pitchFamily="34" charset="-120"/>
                                </a:rPr>
                                <m:t>𝑎</m:t>
                              </m:r>
                              <m:r>
                                <a:rPr lang="en-US" altLang="zh-CN" sz="2400" b="0" i="0" spc="-100" dirty="0">
                                  <a:solidFill>
                                    <a:srgbClr val="000000"/>
                                  </a:solidFill>
                                  <a:latin typeface="Cambria Math" panose="02040503050406030204" pitchFamily="18" charset="0"/>
                                  <a:ea typeface="微软雅黑" panose="020B0503020204020204" pitchFamily="34" charset="-122"/>
                                  <a:cs typeface="Times New Roman" panose="02020603050405020304" pitchFamily="34" charset="-120"/>
                                </a:rPr>
                                <m:t>=</m:t>
                              </m:r>
                              <m:f>
                                <m:fPr>
                                  <m:ctrlPr>
                                    <a:rPr lang="en-US" altLang="zh-CN" sz="2400" b="0" i="1" spc="-100" dirty="0">
                                      <a:solidFill>
                                        <a:srgbClr val="000000"/>
                                      </a:solidFill>
                                      <a:latin typeface="Cambria Math" panose="02040503050406030204" pitchFamily="18" charset="0"/>
                                      <a:ea typeface="微软雅黑" panose="020B0503020204020204" pitchFamily="34" charset="-122"/>
                                      <a:cs typeface="Times New Roman" panose="02020603050405020304" pitchFamily="34" charset="-120"/>
                                    </a:rPr>
                                  </m:ctrlPr>
                                </m:fPr>
                                <m:num>
                                  <m:r>
                                    <m:rPr>
                                      <m:sty m:val="p"/>
                                    </m:rPr>
                                    <a:rPr lang="en-US" altLang="zh-CN" sz="2400" b="0" i="0" spc="-100" dirty="0">
                                      <a:solidFill>
                                        <a:srgbClr val="000000"/>
                                      </a:solidFill>
                                      <a:latin typeface="Cambria Math" panose="02040503050406030204" pitchFamily="18" charset="0"/>
                                      <a:ea typeface="微软雅黑" panose="020B0503020204020204" pitchFamily="34" charset="-122"/>
                                      <a:cs typeface="Times New Roman" panose="02020603050405020304" pitchFamily="34" charset="-120"/>
                                    </a:rPr>
                                    <m:t>Δ</m:t>
                                  </m:r>
                                  <m:r>
                                    <a:rPr lang="en-US" altLang="zh-CN" sz="2400" b="0" i="0" spc="-100" dirty="0">
                                      <a:solidFill>
                                        <a:srgbClr val="000000"/>
                                      </a:solidFill>
                                      <a:latin typeface="Cambria Math" panose="02040503050406030204" pitchFamily="18" charset="0"/>
                                      <a:ea typeface="微软雅黑" panose="020B0503020204020204" pitchFamily="34" charset="-122"/>
                                      <a:cs typeface="Times New Roman" panose="02020603050405020304" pitchFamily="34" charset="-120"/>
                                    </a:rPr>
                                    <m:t>𝑣</m:t>
                                  </m:r>
                                </m:num>
                                <m:den>
                                  <m:r>
                                    <m:rPr>
                                      <m:sty m:val="p"/>
                                    </m:rPr>
                                    <a:rPr lang="en-US" altLang="zh-CN" sz="2400" b="0" i="0" spc="-100" dirty="0">
                                      <a:solidFill>
                                        <a:srgbClr val="000000"/>
                                      </a:solidFill>
                                      <a:latin typeface="Cambria Math" panose="02040503050406030204" pitchFamily="18" charset="0"/>
                                      <a:ea typeface="微软雅黑" panose="020B0503020204020204" pitchFamily="34" charset="-122"/>
                                      <a:cs typeface="Times New Roman" panose="02020603050405020304" pitchFamily="34" charset="-120"/>
                                    </a:rPr>
                                    <m:t>Δ</m:t>
                                  </m:r>
                                  <m:r>
                                    <a:rPr lang="en-US" altLang="zh-CN" sz="2400" b="0" i="0" spc="-100" dirty="0">
                                      <a:solidFill>
                                        <a:srgbClr val="000000"/>
                                      </a:solidFill>
                                      <a:latin typeface="Cambria Math" panose="02040503050406030204" pitchFamily="18" charset="0"/>
                                      <a:ea typeface="微软雅黑" panose="020B0503020204020204" pitchFamily="34" charset="-122"/>
                                      <a:cs typeface="Times New Roman" panose="02020603050405020304" pitchFamily="34" charset="-120"/>
                                    </a:rPr>
                                    <m:t>𝑡</m:t>
                                  </m:r>
                                </m:den>
                              </m:f>
                              <m:r>
                                <a:rPr lang="en-US" altLang="zh-CN" sz="2400" b="0" i="0" spc="-100" dirty="0">
                                  <a:solidFill>
                                    <a:srgbClr val="000000"/>
                                  </a:solidFill>
                                  <a:latin typeface="Cambria Math" panose="02040503050406030204" pitchFamily="18" charset="0"/>
                                  <a:ea typeface="微软雅黑" panose="020B0503020204020204" pitchFamily="34" charset="-122"/>
                                  <a:cs typeface="Times New Roman" panose="02020603050405020304" pitchFamily="34" charset="-120"/>
                                </a:rPr>
                                <m:t>=</m:t>
                              </m:r>
                              <m:f>
                                <m:fPr>
                                  <m:ctrlPr>
                                    <a:rPr lang="en-US" altLang="zh-CN" sz="2400" b="0" i="1" spc="-100" dirty="0">
                                      <a:solidFill>
                                        <a:srgbClr val="000000"/>
                                      </a:solidFill>
                                      <a:latin typeface="Cambria Math" panose="02040503050406030204" pitchFamily="18" charset="0"/>
                                      <a:ea typeface="微软雅黑" panose="020B0503020204020204" pitchFamily="34" charset="-122"/>
                                      <a:cs typeface="Times New Roman" panose="02020603050405020304" pitchFamily="34" charset="-120"/>
                                    </a:rPr>
                                  </m:ctrlPr>
                                </m:fPr>
                                <m:num>
                                  <m:r>
                                    <a:rPr lang="en-US" altLang="zh-CN" sz="2400" b="0" i="0" spc="-100" dirty="0">
                                      <a:solidFill>
                                        <a:srgbClr val="000000"/>
                                      </a:solidFill>
                                      <a:latin typeface="Cambria Math" panose="02040503050406030204" pitchFamily="18" charset="0"/>
                                      <a:ea typeface="微软雅黑" panose="020B0503020204020204" pitchFamily="34" charset="-122"/>
                                      <a:cs typeface="Times New Roman" panose="02020603050405020304" pitchFamily="34" charset="-120"/>
                                    </a:rPr>
                                    <m:t>𝑣</m:t>
                                  </m:r>
                                  <m:r>
                                    <a:rPr lang="en-US" altLang="zh-CN" sz="2400" b="0" i="0" spc="-100" dirty="0">
                                      <a:solidFill>
                                        <a:srgbClr val="000000"/>
                                      </a:solidFill>
                                      <a:latin typeface="Cambria Math" panose="02040503050406030204" pitchFamily="18" charset="0"/>
                                      <a:ea typeface="微软雅黑" panose="020B0503020204020204" pitchFamily="34" charset="-122"/>
                                      <a:cs typeface="Times New Roman" panose="02020603050405020304" pitchFamily="34" charset="-120"/>
                                    </a:rPr>
                                    <m:t>−</m:t>
                                  </m:r>
                                  <m:sSub>
                                    <m:sSubPr>
                                      <m:ctrlPr>
                                        <a:rPr lang="en-US" altLang="zh-CN" sz="2400" b="0" i="1" spc="-100" dirty="0">
                                          <a:solidFill>
                                            <a:srgbClr val="000000"/>
                                          </a:solidFill>
                                          <a:latin typeface="Cambria Math" panose="02040503050406030204" pitchFamily="18" charset="0"/>
                                          <a:ea typeface="微软雅黑" panose="020B0503020204020204" pitchFamily="34" charset="-122"/>
                                          <a:cs typeface="Times New Roman" panose="02020603050405020304" pitchFamily="34" charset="-120"/>
                                        </a:rPr>
                                      </m:ctrlPr>
                                    </m:sSubPr>
                                    <m:e>
                                      <m:r>
                                        <a:rPr lang="en-US" altLang="zh-CN" sz="2400" b="0" i="0" spc="-100" dirty="0">
                                          <a:solidFill>
                                            <a:srgbClr val="000000"/>
                                          </a:solidFill>
                                          <a:latin typeface="Cambria Math" panose="02040503050406030204" pitchFamily="18" charset="0"/>
                                          <a:ea typeface="微软雅黑" panose="020B0503020204020204" pitchFamily="34" charset="-122"/>
                                          <a:cs typeface="Times New Roman" panose="02020603050405020304" pitchFamily="34" charset="-120"/>
                                        </a:rPr>
                                        <m:t>𝑣</m:t>
                                      </m:r>
                                    </m:e>
                                    <m:sub>
                                      <m:r>
                                        <a:rPr lang="en-US" altLang="zh-CN" sz="2400" b="0" i="0" spc="-100" dirty="0">
                                          <a:solidFill>
                                            <a:srgbClr val="000000"/>
                                          </a:solidFill>
                                          <a:latin typeface="Cambria Math" panose="02040503050406030204" pitchFamily="18" charset="0"/>
                                          <a:ea typeface="微软雅黑" panose="020B0503020204020204" pitchFamily="34" charset="-122"/>
                                          <a:cs typeface="Times New Roman" panose="02020603050405020304" pitchFamily="34" charset="-120"/>
                                        </a:rPr>
                                        <m:t>0</m:t>
                                      </m:r>
                                    </m:sub>
                                  </m:sSub>
                                </m:num>
                                <m:den>
                                  <m:r>
                                    <m:rPr>
                                      <m:sty m:val="p"/>
                                    </m:rPr>
                                    <a:rPr lang="en-US" altLang="zh-CN" sz="2400" b="0" i="0" spc="-100" dirty="0">
                                      <a:solidFill>
                                        <a:srgbClr val="000000"/>
                                      </a:solidFill>
                                      <a:latin typeface="Cambria Math" panose="02040503050406030204" pitchFamily="18" charset="0"/>
                                      <a:ea typeface="微软雅黑" panose="020B0503020204020204" pitchFamily="34" charset="-122"/>
                                      <a:cs typeface="Times New Roman" panose="02020603050405020304" pitchFamily="34" charset="-120"/>
                                    </a:rPr>
                                    <m:t>Δ</m:t>
                                  </m:r>
                                  <m:r>
                                    <a:rPr lang="en-US" altLang="zh-CN" sz="2400" b="0" i="0" spc="-100" dirty="0">
                                      <a:solidFill>
                                        <a:srgbClr val="000000"/>
                                      </a:solidFill>
                                      <a:latin typeface="Cambria Math" panose="02040503050406030204" pitchFamily="18" charset="0"/>
                                      <a:ea typeface="微软雅黑" panose="020B0503020204020204" pitchFamily="34" charset="-122"/>
                                      <a:cs typeface="Times New Roman" panose="02020603050405020304" pitchFamily="34" charset="-120"/>
                                    </a:rPr>
                                    <m:t>𝑡</m:t>
                                  </m:r>
                                </m:den>
                              </m:f>
                            </m:oMath>
                          </a14:m>
                          <a:r>
                            <a:rPr lang="en-US" altLang="zh-CN" sz="100" b="0" i="0" kern="0" spc="-99900" dirty="0">
                              <a:solidFill>
                                <a:srgbClr val="FFFFFF"/>
                              </a:solidFill>
                              <a:latin typeface="Times New Roman" panose="02020603050405020304" pitchFamily="34" charset="0"/>
                              <a:ea typeface="微软雅黑" panose="020B0503020204020204" pitchFamily="34" charset="-122"/>
                              <a:cs typeface="Times New Roman" panose="02020603050405020304" pitchFamily="34" charset="-120"/>
                            </a:rPr>
                            <a:t> </a:t>
                          </a:r>
                          <a:endParaRPr lang="en-US" altLang="zh-CN" sz="1200" dirty="0"/>
                        </a:p>
                      </a:txBody>
                      <a:tcPr marL="72000" marR="72000" marT="0" marB="0"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r>
                  <a:tr h="1449832">
                    <a:tc>
                      <a:txBody>
                        <a:bodyPr/>
                        <a:lstStyle/>
                        <a:p>
                          <a:pPr marL="0" indent="0" algn="ctr" latinLnBrk="1" hangingPunct="0">
                            <a:lnSpc>
                              <a:spcPts val="3800"/>
                            </a:lnSpc>
                          </a:pPr>
                          <a:r>
                            <a:rPr lang="en-US" altLang="zh-CN" sz="2400" b="0" i="0">
                              <a:solidFill>
                                <a:srgbClr val="000000"/>
                              </a:solidFill>
                              <a:latin typeface="Times New Roman" panose="02020603050405020304" pitchFamily="34" charset="0"/>
                              <a:ea typeface="微软雅黑" panose="020B0503020204020204" pitchFamily="34" charset="-122"/>
                              <a:cs typeface="Times New Roman" panose="02020603050405020304" pitchFamily="34" charset="-120"/>
                            </a:rPr>
                            <a:t>决定因</a:t>
                          </a:r>
                          <a:endParaRPr lang="en-US" altLang="zh-CN" sz="2400" b="0" i="0">
                            <a:solidFill>
                              <a:srgbClr val="000000"/>
                            </a:solidFill>
                            <a:latin typeface="Times New Roman" panose="02020603050405020304" pitchFamily="34" charset="0"/>
                            <a:ea typeface="微软雅黑" panose="020B0503020204020204" pitchFamily="34" charset="-122"/>
                            <a:cs typeface="Times New Roman" panose="02020603050405020304" pitchFamily="34" charset="-120"/>
                          </a:endParaRPr>
                        </a:p>
                        <a:p>
                          <a:pPr marL="0" lvl="0" indent="0" algn="ctr" latinLnBrk="1" hangingPunct="0">
                            <a:lnSpc>
                              <a:spcPts val="3700"/>
                            </a:lnSpc>
                          </a:pPr>
                          <a:r>
                            <a:rPr lang="en-US" altLang="zh-CN" sz="2400" b="0" i="0">
                              <a:solidFill>
                                <a:srgbClr val="000000"/>
                              </a:solidFill>
                              <a:latin typeface="Times New Roman" panose="02020603050405020304" pitchFamily="34" charset="0"/>
                              <a:ea typeface="微软雅黑" panose="020B0503020204020204" pitchFamily="34" charset="-122"/>
                              <a:cs typeface="Times New Roman" panose="02020603050405020304" pitchFamily="34" charset="-120"/>
                            </a:rPr>
                            <a:t>素</a:t>
                          </a:r>
                          <a:endParaRPr lang="en-US" altLang="zh-CN" sz="1200" dirty="0"/>
                        </a:p>
                      </a:txBody>
                      <a:tcPr marL="72000" marR="72000" marT="0" marB="0"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a:txBody>
                        <a:bodyPr/>
                        <a:lstStyle/>
                        <a:p>
                          <a:pPr marL="0" indent="0" algn="just" latinLnBrk="1" hangingPunct="0">
                            <a:lnSpc>
                              <a:spcPts val="3800"/>
                            </a:lnSpc>
                          </a:pPr>
                          <a14:m>
                            <m:oMath xmlns:m="http://schemas.openxmlformats.org/officeDocument/2006/math">
                              <m:r>
                                <a:rPr lang="en-US" altLang="zh-CN" sz="2400" b="0" i="0" spc="-100" dirty="0">
                                  <a:solidFill>
                                    <a:srgbClr val="000000"/>
                                  </a:solidFill>
                                  <a:latin typeface="Cambria Math" panose="02040503050406030204" pitchFamily="18" charset="0"/>
                                  <a:ea typeface="微软雅黑" panose="020B0503020204020204" pitchFamily="34" charset="-122"/>
                                  <a:cs typeface="Times New Roman" panose="02020603050405020304" pitchFamily="34" charset="-120"/>
                                </a:rPr>
                                <m:t>𝑣</m:t>
                              </m:r>
                            </m:oMath>
                          </a14:m>
                          <a:r>
                            <a:rPr lang="en-US" altLang="zh-CN" sz="2400" b="0" i="0" dirty="0">
                              <a:solidFill>
                                <a:srgbClr val="000000"/>
                              </a:solidFill>
                              <a:latin typeface="Times New Roman" panose="02020603050405020304" pitchFamily="34" charset="0"/>
                              <a:ea typeface="微软雅黑" panose="020B0503020204020204" pitchFamily="34" charset="-122"/>
                              <a:cs typeface="Times New Roman" panose="02020603050405020304" pitchFamily="34" charset="-120"/>
                            </a:rPr>
                            <a:t>的大小由</a:t>
                          </a:r>
                          <a14:m>
                            <m:oMath xmlns:m="http://schemas.openxmlformats.org/officeDocument/2006/math">
                              <m:sSub>
                                <m:sSubPr>
                                  <m:ctrlPr>
                                    <a:rPr lang="en-US" altLang="zh-CN" sz="2400" b="0" i="1" spc="-100" dirty="0">
                                      <a:solidFill>
                                        <a:srgbClr val="000000"/>
                                      </a:solidFill>
                                      <a:latin typeface="Cambria Math" panose="02040503050406030204" pitchFamily="18" charset="0"/>
                                      <a:ea typeface="微软雅黑" panose="020B0503020204020204" pitchFamily="34" charset="-122"/>
                                      <a:cs typeface="Times New Roman" panose="02020603050405020304" pitchFamily="34" charset="-120"/>
                                    </a:rPr>
                                  </m:ctrlPr>
                                </m:sSubPr>
                                <m:e>
                                  <m:r>
                                    <a:rPr lang="en-US" altLang="zh-CN" sz="2400" b="0" i="0" spc="-100" dirty="0">
                                      <a:solidFill>
                                        <a:srgbClr val="000000"/>
                                      </a:solidFill>
                                      <a:latin typeface="Cambria Math" panose="02040503050406030204" pitchFamily="18" charset="0"/>
                                      <a:ea typeface="微软雅黑" panose="020B0503020204020204" pitchFamily="34" charset="-122"/>
                                      <a:cs typeface="Times New Roman" panose="02020603050405020304" pitchFamily="34" charset="-120"/>
                                    </a:rPr>
                                    <m:t>𝑣</m:t>
                                  </m:r>
                                </m:e>
                                <m:sub>
                                  <m:r>
                                    <a:rPr lang="en-US" altLang="zh-CN" sz="2400" b="0" i="0" spc="-100" dirty="0">
                                      <a:solidFill>
                                        <a:srgbClr val="000000"/>
                                      </a:solidFill>
                                      <a:latin typeface="Cambria Math" panose="02040503050406030204" pitchFamily="18" charset="0"/>
                                      <a:ea typeface="微软雅黑" panose="020B0503020204020204" pitchFamily="34" charset="-122"/>
                                      <a:cs typeface="Times New Roman" panose="02020603050405020304" pitchFamily="34" charset="-120"/>
                                    </a:rPr>
                                    <m:t>0</m:t>
                                  </m:r>
                                </m:sub>
                              </m:sSub>
                            </m:oMath>
                          </a14:m>
                          <a:r>
                            <a:rPr lang="en-US" altLang="zh-CN" sz="100" b="0" i="0" kern="0" spc="-99900" dirty="0">
                              <a:solidFill>
                                <a:srgbClr val="FFFFFF"/>
                              </a:solidFill>
                              <a:latin typeface="Times New Roman" panose="02020603050405020304" pitchFamily="34" charset="0"/>
                              <a:ea typeface="微软雅黑" panose="020B0503020204020204" pitchFamily="34" charset="-122"/>
                              <a:cs typeface="Times New Roman" panose="02020603050405020304" pitchFamily="34" charset="-120"/>
                            </a:rPr>
                            <a:t> </a:t>
                          </a:r>
                          <a:r>
                            <a:rPr lang="en-US" altLang="zh-CN" sz="2400" b="0" i="0" spc="-100">
                              <a:solidFill>
                                <a:srgbClr val="000000"/>
                              </a:solidFill>
                              <a:latin typeface="Times New Roman" panose="02020603050405020304" pitchFamily="34" charset="0"/>
                              <a:ea typeface="微软雅黑" panose="020B0503020204020204" pitchFamily="34" charset="-122"/>
                              <a:cs typeface="Times New Roman" panose="02020603050405020304" pitchFamily="34" charset="-120"/>
                            </a:rPr>
                            <a:t>、</a:t>
                          </a:r>
                          <a:endParaRPr lang="en-US" altLang="zh-CN" sz="2400" b="0" i="0" spc="-100">
                            <a:solidFill>
                              <a:srgbClr val="000000"/>
                            </a:solidFill>
                            <a:latin typeface="Times New Roman" panose="02020603050405020304" pitchFamily="34" charset="0"/>
                            <a:ea typeface="微软雅黑" panose="020B0503020204020204" pitchFamily="34" charset="-122"/>
                            <a:cs typeface="Times New Roman" panose="02020603050405020304" pitchFamily="34" charset="-120"/>
                          </a:endParaRPr>
                        </a:p>
                        <a:p>
                          <a:pPr marL="0" lvl="0" indent="0" algn="just" latinLnBrk="1" hangingPunct="0">
                            <a:lnSpc>
                              <a:spcPts val="3700"/>
                            </a:lnSpc>
                          </a:pPr>
                          <a14:m>
                            <m:oMath xmlns:m="http://schemas.openxmlformats.org/officeDocument/2006/math">
                              <m:r>
                                <a:rPr lang="en-US" altLang="zh-CN" sz="2400" b="0" i="0" spc="-100" dirty="0">
                                  <a:solidFill>
                                    <a:srgbClr val="000000"/>
                                  </a:solidFill>
                                  <a:latin typeface="Cambria Math" panose="02040503050406030204" pitchFamily="18" charset="0"/>
                                  <a:ea typeface="微软雅黑" panose="020B0503020204020204" pitchFamily="34" charset="-122"/>
                                  <a:cs typeface="Times New Roman" panose="02020603050405020304" pitchFamily="34" charset="-120"/>
                                </a:rPr>
                                <m:t>𝑎</m:t>
                              </m:r>
                            </m:oMath>
                          </a14:m>
                          <a:r>
                            <a:rPr lang="en-US" altLang="zh-CN" sz="2400" b="0" i="0" spc="-100" dirty="0">
                              <a:solidFill>
                                <a:srgbClr val="000000"/>
                              </a:solidFill>
                              <a:latin typeface="Times New Roman" panose="02020603050405020304" pitchFamily="34" charset="0"/>
                              <a:ea typeface="微软雅黑" panose="020B0503020204020204" pitchFamily="34" charset="-122"/>
                              <a:cs typeface="Times New Roman" panose="02020603050405020304" pitchFamily="34" charset="-120"/>
                            </a:rPr>
                            <a:t>、</a:t>
                          </a:r>
                          <a14:m>
                            <m:oMath xmlns:m="http://schemas.openxmlformats.org/officeDocument/2006/math">
                              <m:r>
                                <m:rPr>
                                  <m:sty m:val="p"/>
                                </m:rPr>
                                <a:rPr lang="en-US" altLang="zh-CN" sz="2400" b="0" i="0" spc="-100" dirty="0">
                                  <a:solidFill>
                                    <a:srgbClr val="000000"/>
                                  </a:solidFill>
                                  <a:latin typeface="Cambria Math" panose="02040503050406030204" pitchFamily="18" charset="0"/>
                                  <a:ea typeface="微软雅黑" panose="020B0503020204020204" pitchFamily="34" charset="-122"/>
                                  <a:cs typeface="Times New Roman" panose="02020603050405020304" pitchFamily="34" charset="-120"/>
                                </a:rPr>
                                <m:t>Δ</m:t>
                              </m:r>
                              <m:r>
                                <a:rPr lang="en-US" altLang="zh-CN" sz="2400" b="0" i="0" spc="-100" dirty="0">
                                  <a:solidFill>
                                    <a:srgbClr val="000000"/>
                                  </a:solidFill>
                                  <a:latin typeface="Cambria Math" panose="02040503050406030204" pitchFamily="18" charset="0"/>
                                  <a:ea typeface="微软雅黑" panose="020B0503020204020204" pitchFamily="34" charset="-122"/>
                                  <a:cs typeface="Times New Roman" panose="02020603050405020304" pitchFamily="34" charset="-120"/>
                                </a:rPr>
                                <m:t>𝑡</m:t>
                              </m:r>
                            </m:oMath>
                          </a14:m>
                          <a:r>
                            <a:rPr lang="en-US" altLang="zh-CN" sz="100" b="0" i="0" kern="0" spc="-99900" dirty="0">
                              <a:solidFill>
                                <a:srgbClr val="FFFFFF"/>
                              </a:solidFill>
                              <a:latin typeface="Times New Roman" panose="02020603050405020304" pitchFamily="34" charset="0"/>
                              <a:ea typeface="微软雅黑" panose="020B0503020204020204" pitchFamily="34" charset="-122"/>
                              <a:cs typeface="Times New Roman" panose="02020603050405020304" pitchFamily="34" charset="-120"/>
                            </a:rPr>
                            <a:t> </a:t>
                          </a:r>
                          <a:r>
                            <a:rPr lang="en-US" altLang="zh-CN" sz="2400" b="0" i="0" dirty="0">
                              <a:solidFill>
                                <a:srgbClr val="000000"/>
                              </a:solidFill>
                              <a:latin typeface="Times New Roman" panose="02020603050405020304" pitchFamily="34" charset="0"/>
                              <a:ea typeface="微软雅黑" panose="020B0503020204020204" pitchFamily="34" charset="-122"/>
                              <a:cs typeface="Times New Roman" panose="02020603050405020304" pitchFamily="34" charset="-120"/>
                            </a:rPr>
                            <a:t>决定</a:t>
                          </a:r>
                          <a:endParaRPr lang="en-US" altLang="zh-CN" sz="1200" dirty="0"/>
                        </a:p>
                      </a:txBody>
                      <a:tcPr marL="72000" marR="72000" marT="0" marB="0"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a:txBody>
                        <a:bodyPr/>
                        <a:lstStyle/>
                        <a:p>
                          <a:pPr marL="0" indent="0" algn="just" latinLnBrk="1" hangingPunct="0">
                            <a:lnSpc>
                              <a:spcPts val="3800"/>
                            </a:lnSpc>
                          </a:pPr>
                          <a14:m>
                            <m:oMath xmlns:m="http://schemas.openxmlformats.org/officeDocument/2006/math">
                              <m:r>
                                <m:rPr>
                                  <m:sty m:val="p"/>
                                </m:rPr>
                                <a:rPr lang="en-US" altLang="zh-CN" sz="2400" b="0" i="0" spc="-100" dirty="0">
                                  <a:solidFill>
                                    <a:srgbClr val="000000"/>
                                  </a:solidFill>
                                  <a:latin typeface="Cambria Math" panose="02040503050406030204" pitchFamily="18" charset="0"/>
                                  <a:ea typeface="微软雅黑" panose="020B0503020204020204" pitchFamily="34" charset="-122"/>
                                  <a:cs typeface="Times New Roman" panose="02020603050405020304" pitchFamily="34" charset="-120"/>
                                </a:rPr>
                                <m:t>Δ</m:t>
                              </m:r>
                              <m:r>
                                <a:rPr lang="en-US" altLang="zh-CN" sz="2400" b="0" i="0" spc="-100" dirty="0">
                                  <a:solidFill>
                                    <a:srgbClr val="000000"/>
                                  </a:solidFill>
                                  <a:latin typeface="Cambria Math" panose="02040503050406030204" pitchFamily="18" charset="0"/>
                                  <a:ea typeface="微软雅黑" panose="020B0503020204020204" pitchFamily="34" charset="-122"/>
                                  <a:cs typeface="Times New Roman" panose="02020603050405020304" pitchFamily="34" charset="-120"/>
                                </a:rPr>
                                <m:t>𝑣</m:t>
                              </m:r>
                            </m:oMath>
                          </a14:m>
                          <a:r>
                            <a:rPr lang="en-US" altLang="zh-CN" sz="2400" b="0" i="0" dirty="0">
                              <a:solidFill>
                                <a:srgbClr val="000000"/>
                              </a:solidFill>
                              <a:latin typeface="Times New Roman" panose="02020603050405020304" pitchFamily="34" charset="0"/>
                              <a:ea typeface="微软雅黑" panose="020B0503020204020204" pitchFamily="34" charset="-122"/>
                              <a:cs typeface="Times New Roman" panose="02020603050405020304" pitchFamily="34" charset="-120"/>
                            </a:rPr>
                            <a:t>由</a:t>
                          </a:r>
                          <a14:m>
                            <m:oMath xmlns:m="http://schemas.openxmlformats.org/officeDocument/2006/math">
                              <m:r>
                                <a:rPr lang="en-US" altLang="zh-CN" sz="2400" b="0" i="0" spc="-100" dirty="0">
                                  <a:solidFill>
                                    <a:srgbClr val="000000"/>
                                  </a:solidFill>
                                  <a:latin typeface="Cambria Math" panose="02040503050406030204" pitchFamily="18" charset="0"/>
                                  <a:ea typeface="微软雅黑" panose="020B0503020204020204" pitchFamily="34" charset="-122"/>
                                  <a:cs typeface="Times New Roman" panose="02020603050405020304" pitchFamily="34" charset="-120"/>
                                </a:rPr>
                                <m:t>𝑣</m:t>
                              </m:r>
                            </m:oMath>
                          </a14:m>
                          <a:r>
                            <a:rPr lang="en-US" altLang="zh-CN" sz="2400" b="0" i="0" dirty="0">
                              <a:solidFill>
                                <a:srgbClr val="000000"/>
                              </a:solidFill>
                              <a:latin typeface="Times New Roman" panose="02020603050405020304" pitchFamily="34" charset="0"/>
                              <a:ea typeface="微软雅黑" panose="020B0503020204020204" pitchFamily="34" charset="-122"/>
                              <a:cs typeface="Times New Roman" panose="02020603050405020304" pitchFamily="34" charset="-120"/>
                            </a:rPr>
                            <a:t>与</a:t>
                          </a:r>
                          <a14:m>
                            <m:oMath xmlns:m="http://schemas.openxmlformats.org/officeDocument/2006/math">
                              <m:sSub>
                                <m:sSubPr>
                                  <m:ctrlPr>
                                    <a:rPr lang="en-US" altLang="zh-CN" sz="2400" b="0" i="1" spc="-100" dirty="0">
                                      <a:solidFill>
                                        <a:srgbClr val="000000"/>
                                      </a:solidFill>
                                      <a:latin typeface="Cambria Math" panose="02040503050406030204" pitchFamily="18" charset="0"/>
                                      <a:ea typeface="微软雅黑" panose="020B0503020204020204" pitchFamily="34" charset="-122"/>
                                      <a:cs typeface="Times New Roman" panose="02020603050405020304" pitchFamily="34" charset="-120"/>
                                    </a:rPr>
                                  </m:ctrlPr>
                                </m:sSubPr>
                                <m:e>
                                  <m:r>
                                    <a:rPr lang="en-US" altLang="zh-CN" sz="2400" b="0" i="0" spc="-100" dirty="0">
                                      <a:solidFill>
                                        <a:srgbClr val="000000"/>
                                      </a:solidFill>
                                      <a:latin typeface="Cambria Math" panose="02040503050406030204" pitchFamily="18" charset="0"/>
                                      <a:ea typeface="微软雅黑" panose="020B0503020204020204" pitchFamily="34" charset="-122"/>
                                      <a:cs typeface="Times New Roman" panose="02020603050405020304" pitchFamily="34" charset="-120"/>
                                    </a:rPr>
                                    <m:t>𝑣</m:t>
                                  </m:r>
                                </m:e>
                                <m:sub>
                                  <m:r>
                                    <a:rPr lang="en-US" altLang="zh-CN" sz="2400" b="0" i="0" spc="-100" dirty="0">
                                      <a:solidFill>
                                        <a:srgbClr val="000000"/>
                                      </a:solidFill>
                                      <a:latin typeface="Cambria Math" panose="02040503050406030204" pitchFamily="18" charset="0"/>
                                      <a:ea typeface="微软雅黑" panose="020B0503020204020204" pitchFamily="34" charset="-122"/>
                                      <a:cs typeface="Times New Roman" panose="02020603050405020304" pitchFamily="34" charset="-120"/>
                                    </a:rPr>
                                    <m:t>0</m:t>
                                  </m:r>
                                </m:sub>
                              </m:sSub>
                            </m:oMath>
                          </a14:m>
                          <a:r>
                            <a:rPr lang="en-US" altLang="zh-CN" sz="100" b="0" i="0" kern="0" spc="-99900" dirty="0">
                              <a:solidFill>
                                <a:srgbClr val="FFFFFF"/>
                              </a:solidFill>
                              <a:latin typeface="Times New Roman" panose="02020603050405020304" pitchFamily="34" charset="0"/>
                              <a:ea typeface="微软雅黑" panose="020B0503020204020204" pitchFamily="34" charset="-122"/>
                              <a:cs typeface="Times New Roman" panose="02020603050405020304" pitchFamily="34" charset="-120"/>
                            </a:rPr>
                            <a:t> </a:t>
                          </a:r>
                          <a:r>
                            <a:rPr lang="en-US" altLang="zh-CN" sz="2400" b="0" i="0">
                              <a:solidFill>
                                <a:srgbClr val="000000"/>
                              </a:solidFill>
                              <a:latin typeface="Times New Roman" panose="02020603050405020304" pitchFamily="34" charset="0"/>
                              <a:ea typeface="微软雅黑" panose="020B0503020204020204" pitchFamily="34" charset="-122"/>
                              <a:cs typeface="Times New Roman" panose="02020603050405020304" pitchFamily="34" charset="-120"/>
                            </a:rPr>
                            <a:t>进行矢量运算得到</a:t>
                          </a:r>
                          <a:r>
                            <a:rPr lang="en-US" altLang="zh-CN" sz="2400" b="0" i="0" spc="-100" dirty="0">
                              <a:solidFill>
                                <a:srgbClr val="000000"/>
                              </a:solidFill>
                              <a:latin typeface="Times New Roman" panose="02020603050405020304" pitchFamily="34" charset="0"/>
                              <a:ea typeface="微软雅黑" panose="020B0503020204020204" pitchFamily="34" charset="-122"/>
                              <a:cs typeface="Times New Roman" panose="02020603050405020304" pitchFamily="34" charset="-120"/>
                            </a:rPr>
                            <a:t>，</a:t>
                          </a:r>
                          <a:r>
                            <a:rPr lang="en-US" altLang="zh-CN" sz="2400" b="0" i="0" dirty="0">
                              <a:solidFill>
                                <a:srgbClr val="000000"/>
                              </a:solidFill>
                              <a:latin typeface="Times New Roman" panose="02020603050405020304" pitchFamily="34" charset="0"/>
                              <a:ea typeface="微软雅黑" panose="020B0503020204020204" pitchFamily="34" charset="-122"/>
                              <a:cs typeface="Times New Roman" panose="02020603050405020304" pitchFamily="34" charset="-120"/>
                            </a:rPr>
                            <a:t>由</a:t>
                          </a:r>
                          <a14:m>
                            <m:oMath xmlns:m="http://schemas.openxmlformats.org/officeDocument/2006/math">
                              <m:r>
                                <m:rPr>
                                  <m:sty m:val="p"/>
                                </m:rPr>
                                <a:rPr lang="en-US" altLang="zh-CN" sz="2400" b="0" i="0" spc="-100" dirty="0">
                                  <a:solidFill>
                                    <a:srgbClr val="000000"/>
                                  </a:solidFill>
                                  <a:latin typeface="Cambria Math" panose="02040503050406030204" pitchFamily="18" charset="0"/>
                                  <a:ea typeface="微软雅黑" panose="020B0503020204020204" pitchFamily="34" charset="-122"/>
                                  <a:cs typeface="Times New Roman" panose="02020603050405020304" pitchFamily="34" charset="-120"/>
                                </a:rPr>
                                <m:t>Δ</m:t>
                              </m:r>
                              <m:r>
                                <a:rPr lang="en-US" altLang="zh-CN" sz="2400" b="0" i="0" spc="-100" dirty="0">
                                  <a:solidFill>
                                    <a:srgbClr val="000000"/>
                                  </a:solidFill>
                                  <a:latin typeface="Cambria Math" panose="02040503050406030204" pitchFamily="18" charset="0"/>
                                  <a:ea typeface="微软雅黑" panose="020B0503020204020204" pitchFamily="34" charset="-122"/>
                                  <a:cs typeface="Times New Roman" panose="02020603050405020304" pitchFamily="34" charset="-120"/>
                                </a:rPr>
                                <m:t>𝑣</m:t>
                              </m:r>
                              <m:r>
                                <a:rPr lang="en-US" altLang="zh-CN" sz="2400" b="0" i="0" spc="-100" dirty="0">
                                  <a:solidFill>
                                    <a:srgbClr val="000000"/>
                                  </a:solidFill>
                                  <a:latin typeface="Cambria Math" panose="02040503050406030204" pitchFamily="18" charset="0"/>
                                  <a:ea typeface="微软雅黑" panose="020B0503020204020204" pitchFamily="34" charset="-122"/>
                                  <a:cs typeface="Times New Roman" panose="02020603050405020304" pitchFamily="34" charset="-120"/>
                                </a:rPr>
                                <m:t>=</m:t>
                              </m:r>
                              <m:r>
                                <a:rPr lang="en-US" altLang="zh-CN" sz="2400" b="0" i="0" spc="-100" dirty="0">
                                  <a:solidFill>
                                    <a:srgbClr val="000000"/>
                                  </a:solidFill>
                                  <a:latin typeface="Cambria Math" panose="02040503050406030204" pitchFamily="18" charset="0"/>
                                  <a:ea typeface="微软雅黑" panose="020B0503020204020204" pitchFamily="34" charset="-122"/>
                                  <a:cs typeface="Times New Roman" panose="02020603050405020304" pitchFamily="34" charset="-120"/>
                                </a:rPr>
                                <m:t>𝑎</m:t>
                              </m:r>
                              <m:r>
                                <m:rPr>
                                  <m:sty m:val="p"/>
                                </m:rPr>
                                <a:rPr lang="en-US" altLang="zh-CN" sz="2400" b="0" i="0" spc="-100" dirty="0">
                                  <a:solidFill>
                                    <a:srgbClr val="000000"/>
                                  </a:solidFill>
                                  <a:latin typeface="Cambria Math" panose="02040503050406030204" pitchFamily="18" charset="0"/>
                                  <a:ea typeface="微软雅黑" panose="020B0503020204020204" pitchFamily="34" charset="-122"/>
                                  <a:cs typeface="Times New Roman" panose="02020603050405020304" pitchFamily="34" charset="-120"/>
                                </a:rPr>
                                <m:t>Δ</m:t>
                              </m:r>
                              <m:r>
                                <a:rPr lang="en-US" altLang="zh-CN" sz="2400" b="0" i="0" spc="-100" dirty="0">
                                  <a:solidFill>
                                    <a:srgbClr val="000000"/>
                                  </a:solidFill>
                                  <a:latin typeface="Cambria Math" panose="02040503050406030204" pitchFamily="18" charset="0"/>
                                  <a:ea typeface="微软雅黑" panose="020B0503020204020204" pitchFamily="34" charset="-122"/>
                                  <a:cs typeface="Times New Roman" panose="02020603050405020304" pitchFamily="34" charset="-120"/>
                                </a:rPr>
                                <m:t>𝑡</m:t>
                              </m:r>
                            </m:oMath>
                          </a14:m>
                          <a:r>
                            <a:rPr lang="en-US" altLang="zh-CN" sz="100" b="0" i="0" kern="0" spc="-99900" dirty="0">
                              <a:solidFill>
                                <a:srgbClr val="FFFFFF"/>
                              </a:solidFill>
                              <a:latin typeface="Times New Roman" panose="02020603050405020304" pitchFamily="34" charset="0"/>
                              <a:ea typeface="微软雅黑" panose="020B0503020204020204" pitchFamily="34" charset="-122"/>
                              <a:cs typeface="Times New Roman" panose="02020603050405020304" pitchFamily="34" charset="-120"/>
                            </a:rPr>
                            <a:t> </a:t>
                          </a:r>
                          <a:r>
                            <a:rPr lang="en-US" altLang="zh-CN" sz="2400" b="0" i="0">
                              <a:solidFill>
                                <a:srgbClr val="000000"/>
                              </a:solidFill>
                              <a:latin typeface="Times New Roman" panose="02020603050405020304" pitchFamily="34" charset="0"/>
                              <a:ea typeface="微软雅黑" panose="020B0503020204020204" pitchFamily="34" charset="-122"/>
                              <a:cs typeface="Times New Roman" panose="02020603050405020304" pitchFamily="34" charset="-120"/>
                            </a:rPr>
                            <a:t>知</a:t>
                          </a:r>
                          <a14:m>
                            <m:oMath xmlns:m="http://schemas.openxmlformats.org/officeDocument/2006/math">
                              <m:r>
                                <m:rPr>
                                  <m:sty m:val="p"/>
                                </m:rPr>
                                <a:rPr lang="en-US" altLang="zh-CN" sz="2400" b="0" i="0" spc="-100" dirty="0">
                                  <a:solidFill>
                                    <a:srgbClr val="000000"/>
                                  </a:solidFill>
                                  <a:latin typeface="Cambria Math" panose="02040503050406030204" pitchFamily="18" charset="0"/>
                                  <a:ea typeface="微软雅黑" panose="020B0503020204020204" pitchFamily="34" charset="-122"/>
                                  <a:cs typeface="Times New Roman" panose="02020603050405020304" pitchFamily="34" charset="-120"/>
                                </a:rPr>
                                <m:t>Δ</m:t>
                              </m:r>
                              <m:r>
                                <a:rPr lang="en-US" altLang="zh-CN" sz="2400" b="0" i="0" spc="-100" dirty="0">
                                  <a:solidFill>
                                    <a:srgbClr val="000000"/>
                                  </a:solidFill>
                                  <a:latin typeface="Cambria Math" panose="02040503050406030204" pitchFamily="18" charset="0"/>
                                  <a:ea typeface="微软雅黑" panose="020B0503020204020204" pitchFamily="34" charset="-122"/>
                                  <a:cs typeface="Times New Roman" panose="02020603050405020304" pitchFamily="34" charset="-120"/>
                                </a:rPr>
                                <m:t>𝑣</m:t>
                              </m:r>
                            </m:oMath>
                          </a14:m>
                          <a:r>
                            <a:rPr lang="en-US" altLang="zh-CN" sz="2400" b="0" i="0" dirty="0">
                              <a:solidFill>
                                <a:srgbClr val="000000"/>
                              </a:solidFill>
                              <a:latin typeface="Times New Roman" panose="02020603050405020304" pitchFamily="34" charset="0"/>
                              <a:ea typeface="微软雅黑" panose="020B0503020204020204" pitchFamily="34" charset="-122"/>
                              <a:cs typeface="Times New Roman" panose="02020603050405020304" pitchFamily="34" charset="-120"/>
                            </a:rPr>
                            <a:t>由</a:t>
                          </a:r>
                          <a14:m>
                            <m:oMath xmlns:m="http://schemas.openxmlformats.org/officeDocument/2006/math">
                              <m:r>
                                <a:rPr lang="en-US" altLang="zh-CN" sz="2400" b="0" i="0" spc="-100" dirty="0">
                                  <a:solidFill>
                                    <a:srgbClr val="000000"/>
                                  </a:solidFill>
                                  <a:latin typeface="Cambria Math" panose="02040503050406030204" pitchFamily="18" charset="0"/>
                                  <a:ea typeface="微软雅黑" panose="020B0503020204020204" pitchFamily="34" charset="-122"/>
                                  <a:cs typeface="Times New Roman" panose="02020603050405020304" pitchFamily="34" charset="-120"/>
                                </a:rPr>
                                <m:t>𝑎</m:t>
                              </m:r>
                            </m:oMath>
                          </a14:m>
                          <a:r>
                            <a:rPr lang="en-US" altLang="zh-CN" sz="2400" b="0" i="0" dirty="0">
                              <a:solidFill>
                                <a:srgbClr val="000000"/>
                              </a:solidFill>
                              <a:latin typeface="Times New Roman" panose="02020603050405020304" pitchFamily="34" charset="0"/>
                              <a:ea typeface="微软雅黑" panose="020B0503020204020204" pitchFamily="34" charset="-122"/>
                              <a:cs typeface="Times New Roman" panose="02020603050405020304" pitchFamily="34" charset="-120"/>
                            </a:rPr>
                            <a:t>与</a:t>
                          </a:r>
                          <a14:m>
                            <m:oMath xmlns:m="http://schemas.openxmlformats.org/officeDocument/2006/math">
                              <m:r>
                                <m:rPr>
                                  <m:sty m:val="p"/>
                                </m:rPr>
                                <a:rPr lang="en-US" altLang="zh-CN" sz="2400" b="0" i="0" spc="-100" dirty="0">
                                  <a:solidFill>
                                    <a:srgbClr val="000000"/>
                                  </a:solidFill>
                                  <a:latin typeface="Cambria Math" panose="02040503050406030204" pitchFamily="18" charset="0"/>
                                  <a:ea typeface="微软雅黑" panose="020B0503020204020204" pitchFamily="34" charset="-122"/>
                                  <a:cs typeface="Times New Roman" panose="02020603050405020304" pitchFamily="34" charset="-120"/>
                                </a:rPr>
                                <m:t>Δ</m:t>
                              </m:r>
                              <m:r>
                                <a:rPr lang="en-US" altLang="zh-CN" sz="2400" b="0" i="0" spc="-100" dirty="0">
                                  <a:solidFill>
                                    <a:srgbClr val="000000"/>
                                  </a:solidFill>
                                  <a:latin typeface="Cambria Math" panose="02040503050406030204" pitchFamily="18" charset="0"/>
                                  <a:ea typeface="微软雅黑" panose="020B0503020204020204" pitchFamily="34" charset="-122"/>
                                  <a:cs typeface="Times New Roman" panose="02020603050405020304" pitchFamily="34" charset="-120"/>
                                </a:rPr>
                                <m:t>𝑡</m:t>
                              </m:r>
                            </m:oMath>
                          </a14:m>
                          <a:r>
                            <a:rPr lang="en-US" altLang="zh-CN" sz="100" b="0" i="0" kern="0" spc="-99900" dirty="0">
                              <a:solidFill>
                                <a:srgbClr val="FFFFFF"/>
                              </a:solidFill>
                              <a:latin typeface="Times New Roman" panose="02020603050405020304" pitchFamily="34" charset="0"/>
                              <a:ea typeface="微软雅黑" panose="020B0503020204020204" pitchFamily="34" charset="-122"/>
                              <a:cs typeface="Times New Roman" panose="02020603050405020304" pitchFamily="34" charset="-120"/>
                            </a:rPr>
                            <a:t> </a:t>
                          </a:r>
                          <a:r>
                            <a:rPr lang="en-US" altLang="zh-CN" sz="2400" b="0" i="0" dirty="0">
                              <a:solidFill>
                                <a:srgbClr val="000000"/>
                              </a:solidFill>
                              <a:latin typeface="Times New Roman" panose="02020603050405020304" pitchFamily="34" charset="0"/>
                              <a:ea typeface="微软雅黑" panose="020B0503020204020204" pitchFamily="34" charset="-122"/>
                              <a:cs typeface="Times New Roman" panose="02020603050405020304" pitchFamily="34" charset="-120"/>
                            </a:rPr>
                            <a:t>决定</a:t>
                          </a:r>
                          <a:endParaRPr lang="en-US" altLang="zh-CN" sz="1200" dirty="0"/>
                        </a:p>
                      </a:txBody>
                      <a:tcPr marL="72000" marR="72000" marT="0" marB="0"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a:txBody>
                        <a:bodyPr/>
                        <a:lstStyle/>
                        <a:p>
                          <a:pPr marL="0" indent="0" algn="just" latinLnBrk="1" hangingPunct="0">
                            <a:lnSpc>
                              <a:spcPts val="3800"/>
                            </a:lnSpc>
                          </a:pPr>
                          <a14:m>
                            <m:oMath xmlns:m="http://schemas.openxmlformats.org/officeDocument/2006/math">
                              <m:r>
                                <a:rPr lang="en-US" altLang="zh-CN" sz="2400" b="0" i="0" spc="-100" dirty="0">
                                  <a:solidFill>
                                    <a:srgbClr val="000000"/>
                                  </a:solidFill>
                                  <a:latin typeface="Cambria Math" panose="02040503050406030204" pitchFamily="18" charset="0"/>
                                  <a:ea typeface="微软雅黑" panose="020B0503020204020204" pitchFamily="34" charset="-122"/>
                                  <a:cs typeface="Times New Roman" panose="02020603050405020304" pitchFamily="34" charset="-120"/>
                                </a:rPr>
                                <m:t>𝑎</m:t>
                              </m:r>
                            </m:oMath>
                          </a14:m>
                          <a:r>
                            <a:rPr lang="en-US" altLang="zh-CN" sz="2400" b="0" i="0" dirty="0">
                              <a:solidFill>
                                <a:srgbClr val="000000"/>
                              </a:solidFill>
                              <a:latin typeface="Times New Roman" panose="02020603050405020304" pitchFamily="34" charset="0"/>
                              <a:ea typeface="微软雅黑" panose="020B0503020204020204" pitchFamily="34" charset="-122"/>
                              <a:cs typeface="Times New Roman" panose="02020603050405020304" pitchFamily="34" charset="-120"/>
                            </a:rPr>
                            <a:t>不是由</a:t>
                          </a:r>
                          <a14:m>
                            <m:oMath xmlns:m="http://schemas.openxmlformats.org/officeDocument/2006/math">
                              <m:r>
                                <a:rPr lang="en-US" altLang="zh-CN" sz="2400" b="0" i="0" spc="-100" dirty="0">
                                  <a:solidFill>
                                    <a:srgbClr val="000000"/>
                                  </a:solidFill>
                                  <a:latin typeface="Cambria Math" panose="02040503050406030204" pitchFamily="18" charset="0"/>
                                  <a:ea typeface="微软雅黑" panose="020B0503020204020204" pitchFamily="34" charset="-122"/>
                                  <a:cs typeface="Times New Roman" panose="02020603050405020304" pitchFamily="34" charset="-120"/>
                                </a:rPr>
                                <m:t>𝑣</m:t>
                              </m:r>
                            </m:oMath>
                          </a14:m>
                          <a:r>
                            <a:rPr lang="en-US" altLang="zh-CN" sz="2400" b="0" i="0" spc="-100" dirty="0">
                              <a:solidFill>
                                <a:srgbClr val="000000"/>
                              </a:solidFill>
                              <a:latin typeface="Times New Roman" panose="02020603050405020304" pitchFamily="34" charset="0"/>
                              <a:ea typeface="微软雅黑" panose="020B0503020204020204" pitchFamily="34" charset="-122"/>
                              <a:cs typeface="Times New Roman" panose="02020603050405020304" pitchFamily="34" charset="-120"/>
                            </a:rPr>
                            <a:t>、</a:t>
                          </a:r>
                          <a14:m>
                            <m:oMath xmlns:m="http://schemas.openxmlformats.org/officeDocument/2006/math">
                              <m:r>
                                <m:rPr>
                                  <m:sty m:val="p"/>
                                </m:rPr>
                                <a:rPr lang="en-US" altLang="zh-CN" sz="2400" b="0" i="0" spc="-100" dirty="0">
                                  <a:solidFill>
                                    <a:srgbClr val="000000"/>
                                  </a:solidFill>
                                  <a:latin typeface="Cambria Math" panose="02040503050406030204" pitchFamily="18" charset="0"/>
                                  <a:ea typeface="微软雅黑" panose="020B0503020204020204" pitchFamily="34" charset="-122"/>
                                  <a:cs typeface="Times New Roman" panose="02020603050405020304" pitchFamily="34" charset="-120"/>
                                </a:rPr>
                                <m:t>Δ</m:t>
                              </m:r>
                              <m:r>
                                <a:rPr lang="en-US" altLang="zh-CN" sz="2400" b="0" i="0" spc="-100" dirty="0">
                                  <a:solidFill>
                                    <a:srgbClr val="000000"/>
                                  </a:solidFill>
                                  <a:latin typeface="Cambria Math" panose="02040503050406030204" pitchFamily="18" charset="0"/>
                                  <a:ea typeface="微软雅黑" panose="020B0503020204020204" pitchFamily="34" charset="-122"/>
                                  <a:cs typeface="Times New Roman" panose="02020603050405020304" pitchFamily="34" charset="-120"/>
                                </a:rPr>
                                <m:t>𝑡</m:t>
                              </m:r>
                            </m:oMath>
                          </a14:m>
                          <a:r>
                            <a:rPr lang="en-US" altLang="zh-CN" sz="2400" b="0" i="0" spc="-100" dirty="0">
                              <a:solidFill>
                                <a:srgbClr val="000000"/>
                              </a:solidFill>
                              <a:latin typeface="Times New Roman" panose="02020603050405020304" pitchFamily="34" charset="0"/>
                              <a:ea typeface="微软雅黑" panose="020B0503020204020204" pitchFamily="34" charset="-122"/>
                              <a:cs typeface="Times New Roman" panose="02020603050405020304" pitchFamily="34" charset="-120"/>
                            </a:rPr>
                            <a:t>、</a:t>
                          </a:r>
                          <a14:m>
                            <m:oMath xmlns:m="http://schemas.openxmlformats.org/officeDocument/2006/math">
                              <m:r>
                                <m:rPr>
                                  <m:sty m:val="p"/>
                                </m:rPr>
                                <a:rPr lang="en-US" altLang="zh-CN" sz="2400" b="0" i="0" spc="-100" dirty="0">
                                  <a:solidFill>
                                    <a:srgbClr val="000000"/>
                                  </a:solidFill>
                                  <a:latin typeface="Cambria Math" panose="02040503050406030204" pitchFamily="18" charset="0"/>
                                  <a:ea typeface="微软雅黑" panose="020B0503020204020204" pitchFamily="34" charset="-122"/>
                                  <a:cs typeface="Times New Roman" panose="02020603050405020304" pitchFamily="34" charset="-120"/>
                                </a:rPr>
                                <m:t>Δ</m:t>
                              </m:r>
                              <m:r>
                                <a:rPr lang="en-US" altLang="zh-CN" sz="2400" b="0" i="0" spc="-100" dirty="0">
                                  <a:solidFill>
                                    <a:srgbClr val="000000"/>
                                  </a:solidFill>
                                  <a:latin typeface="Cambria Math" panose="02040503050406030204" pitchFamily="18" charset="0"/>
                                  <a:ea typeface="微软雅黑" panose="020B0503020204020204" pitchFamily="34" charset="-122"/>
                                  <a:cs typeface="Times New Roman" panose="02020603050405020304" pitchFamily="34" charset="-120"/>
                                </a:rPr>
                                <m:t>𝑣</m:t>
                              </m:r>
                            </m:oMath>
                          </a14:m>
                          <a:r>
                            <a:rPr lang="en-US" altLang="zh-CN" sz="100" b="0" i="0" kern="0" spc="-99900" dirty="0">
                              <a:solidFill>
                                <a:srgbClr val="FFFFFF"/>
                              </a:solidFill>
                              <a:latin typeface="Times New Roman" panose="02020603050405020304" pitchFamily="34" charset="0"/>
                              <a:ea typeface="微软雅黑" panose="020B0503020204020204" pitchFamily="34" charset="-122"/>
                              <a:cs typeface="Times New Roman" panose="02020603050405020304" pitchFamily="34" charset="-120"/>
                            </a:rPr>
                            <a:t> </a:t>
                          </a:r>
                          <a:r>
                            <a:rPr lang="en-US" altLang="zh-CN" sz="2400" b="0" i="0">
                              <a:solidFill>
                                <a:srgbClr val="000000"/>
                              </a:solidFill>
                              <a:latin typeface="Times New Roman" panose="02020603050405020304" pitchFamily="34" charset="0"/>
                              <a:ea typeface="微软雅黑" panose="020B0503020204020204" pitchFamily="34" charset="-122"/>
                              <a:cs typeface="Times New Roman" panose="02020603050405020304" pitchFamily="34" charset="-120"/>
                            </a:rPr>
                            <a:t>来决定的</a:t>
                          </a:r>
                          <a:r>
                            <a:rPr lang="en-US" altLang="zh-CN" sz="2400" b="0" i="0" spc="-100" dirty="0">
                              <a:solidFill>
                                <a:srgbClr val="000000"/>
                              </a:solidFill>
                              <a:latin typeface="Times New Roman" panose="02020603050405020304" pitchFamily="34" charset="0"/>
                              <a:ea typeface="微软雅黑" panose="020B0503020204020204" pitchFamily="34" charset="-122"/>
                              <a:cs typeface="Times New Roman" panose="02020603050405020304" pitchFamily="34" charset="-120"/>
                            </a:rPr>
                            <a:t>，</a:t>
                          </a:r>
                          <a:r>
                            <a:rPr lang="en-US" altLang="zh-CN" sz="2400" b="0" i="0" dirty="0">
                              <a:solidFill>
                                <a:srgbClr val="000000"/>
                              </a:solidFill>
                              <a:latin typeface="Times New Roman" panose="02020603050405020304" pitchFamily="34" charset="0"/>
                              <a:ea typeface="微软雅黑" panose="020B0503020204020204" pitchFamily="34" charset="-122"/>
                              <a:cs typeface="Times New Roman" panose="02020603050405020304" pitchFamily="34" charset="-120"/>
                            </a:rPr>
                            <a:t>而是由</a:t>
                          </a:r>
                          <a14:m>
                            <m:oMath xmlns:m="http://schemas.openxmlformats.org/officeDocument/2006/math">
                              <m:f>
                                <m:fPr>
                                  <m:ctrlPr>
                                    <a:rPr lang="en-US" altLang="zh-CN" sz="2400" b="0" i="1" spc="-100" dirty="0">
                                      <a:solidFill>
                                        <a:srgbClr val="000000"/>
                                      </a:solidFill>
                                      <a:latin typeface="Cambria Math" panose="02040503050406030204" pitchFamily="18" charset="0"/>
                                      <a:ea typeface="微软雅黑" panose="020B0503020204020204" pitchFamily="34" charset="-122"/>
                                      <a:cs typeface="Times New Roman" panose="02020603050405020304" pitchFamily="34" charset="-120"/>
                                    </a:rPr>
                                  </m:ctrlPr>
                                </m:fPr>
                                <m:num>
                                  <m:r>
                                    <a:rPr lang="en-US" altLang="zh-CN" sz="2400" b="0" i="0" spc="-100" dirty="0">
                                      <a:solidFill>
                                        <a:srgbClr val="000000"/>
                                      </a:solidFill>
                                      <a:latin typeface="Cambria Math" panose="02040503050406030204" pitchFamily="18" charset="0"/>
                                      <a:ea typeface="微软雅黑" panose="020B0503020204020204" pitchFamily="34" charset="-122"/>
                                      <a:cs typeface="Times New Roman" panose="02020603050405020304" pitchFamily="34" charset="-120"/>
                                    </a:rPr>
                                    <m:t>𝐹</m:t>
                                  </m:r>
                                </m:num>
                                <m:den>
                                  <m:r>
                                    <a:rPr lang="en-US" altLang="zh-CN" sz="2400" b="0" i="0" spc="-100" dirty="0">
                                      <a:solidFill>
                                        <a:srgbClr val="000000"/>
                                      </a:solidFill>
                                      <a:latin typeface="Cambria Math" panose="02040503050406030204" pitchFamily="18" charset="0"/>
                                      <a:ea typeface="微软雅黑" panose="020B0503020204020204" pitchFamily="34" charset="-122"/>
                                      <a:cs typeface="Times New Roman" panose="02020603050405020304" pitchFamily="34" charset="-120"/>
                                    </a:rPr>
                                    <m:t>𝑚</m:t>
                                  </m:r>
                                </m:den>
                              </m:f>
                            </m:oMath>
                          </a14:m>
                          <a:r>
                            <a:rPr lang="en-US" altLang="zh-CN" sz="100" b="0" i="0" kern="0" spc="-99900" dirty="0">
                              <a:solidFill>
                                <a:srgbClr val="FFFFFF"/>
                              </a:solidFill>
                              <a:latin typeface="Times New Roman" panose="02020603050405020304" pitchFamily="34" charset="0"/>
                              <a:ea typeface="微软雅黑" panose="020B0503020204020204" pitchFamily="34" charset="-122"/>
                              <a:cs typeface="Times New Roman" panose="02020603050405020304" pitchFamily="34" charset="-120"/>
                            </a:rPr>
                            <a:t> </a:t>
                          </a:r>
                          <a:r>
                            <a:rPr lang="en-US" altLang="zh-CN" sz="2400" b="0" i="0" dirty="0">
                              <a:solidFill>
                                <a:srgbClr val="000000"/>
                              </a:solidFill>
                              <a:latin typeface="Times New Roman" panose="02020603050405020304" pitchFamily="34" charset="0"/>
                              <a:ea typeface="微软雅黑" panose="020B0503020204020204" pitchFamily="34" charset="-122"/>
                              <a:cs typeface="Times New Roman" panose="02020603050405020304" pitchFamily="34" charset="-120"/>
                            </a:rPr>
                            <a:t>来决定</a:t>
                          </a:r>
                          <a:endParaRPr lang="en-US" altLang="zh-CN" sz="1200" dirty="0"/>
                        </a:p>
                      </a:txBody>
                      <a:tcPr marL="72000" marR="72000" marT="0" marB="0"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r>
                </a:tbl>
              </a:graphicData>
            </a:graphic>
          </p:graphicFrame>
        </mc:Choice>
        <mc:Fallback xmlns="">
          <p:graphicFrame>
            <p:nvGraphicFramePr>
              <p:cNvPr id="34" name="P_5_BD#346f5296b?colgroup=3,7,10,12&amp;pid=d684d880e&amp;color=0,0,0&amp;vtp=1&amp;bbb=1&amp;hb=1"/>
              <p:cNvGraphicFramePr>
                <a:graphicFrameLocks noGrp="1"/>
              </p:cNvGraphicFramePr>
              <p:nvPr/>
            </p:nvGraphicFramePr>
            <p:xfrm>
              <a:off x="612648" y="1773272"/>
              <a:ext cx="10963656" cy="4104767"/>
            </p:xfrm>
            <a:graphic>
              <a:graphicData uri="http://schemas.openxmlformats.org/drawingml/2006/table">
                <a:tbl>
                  <a:tblPr/>
                  <a:tblGrid>
                    <a:gridCol w="1207008"/>
                    <a:gridCol w="2414016"/>
                    <a:gridCol w="3282696"/>
                    <a:gridCol w="4059936"/>
                  </a:tblGrid>
                  <a:tr h="492633">
                    <a:tc>
                      <a:txBody>
                        <a:bodyPr/>
                        <a:lstStyle/>
                        <a:p>
                          <a:pPr algn="ctr" latinLnBrk="1" hangingPunct="0">
                            <a:lnSpc>
                              <a:spcPts val="3600"/>
                            </a:lnSpc>
                          </a:pPr>
                          <a:r>
                            <a:rPr lang="en-US" altLang="zh-CN" sz="2400" b="1" i="0">
                              <a:solidFill>
                                <a:srgbClr val="000000"/>
                              </a:solidFill>
                              <a:latin typeface="Times New Roman" panose="02020603050405020304" pitchFamily="34" charset="0"/>
                              <a:ea typeface="微软雅黑" panose="020B0503020204020204" pitchFamily="34" charset="-122"/>
                              <a:cs typeface="Times New Roman" panose="02020603050405020304" pitchFamily="34" charset="-120"/>
                            </a:rPr>
                            <a:t>项目</a:t>
                          </a:r>
                          <a:endParaRPr lang="en-US" altLang="zh-CN" sz="1200" dirty="0"/>
                        </a:p>
                      </a:txBody>
                      <a:tcPr marL="72000" marR="72000" marT="0" marB="0"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a:txBody>
                        <a:bodyPr/>
                        <a:lstStyle/>
                        <a:p>
                          <a:pPr algn="ctr" latinLnBrk="1" hangingPunct="0">
                            <a:lnSpc>
                              <a:spcPts val="3600"/>
                            </a:lnSpc>
                          </a:pPr>
                          <a:r>
                            <a:rPr lang="en-US" altLang="zh-CN" sz="2400" b="1" i="0">
                              <a:solidFill>
                                <a:srgbClr val="000000"/>
                              </a:solidFill>
                              <a:latin typeface="Times New Roman" panose="02020603050405020304" pitchFamily="34" charset="0"/>
                              <a:ea typeface="微软雅黑" panose="020B0503020204020204" pitchFamily="34" charset="-122"/>
                              <a:cs typeface="Times New Roman" panose="02020603050405020304" pitchFamily="34" charset="-120"/>
                            </a:rPr>
                            <a:t>速度</a:t>
                          </a:r>
                          <a:endParaRPr lang="en-US" altLang="zh-CN" sz="1200" dirty="0"/>
                        </a:p>
                      </a:txBody>
                      <a:tcPr marL="72000" marR="72000" marT="0" marB="0"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a:txBody>
                        <a:bodyPr/>
                        <a:lstStyle/>
                        <a:p>
                          <a:pPr algn="ctr" latinLnBrk="1" hangingPunct="0">
                            <a:lnSpc>
                              <a:spcPts val="3600"/>
                            </a:lnSpc>
                          </a:pPr>
                          <a:r>
                            <a:rPr lang="en-US" altLang="zh-CN" sz="2400" b="1" i="0">
                              <a:solidFill>
                                <a:srgbClr val="000000"/>
                              </a:solidFill>
                              <a:latin typeface="Times New Roman" panose="02020603050405020304" pitchFamily="34" charset="0"/>
                              <a:ea typeface="微软雅黑" panose="020B0503020204020204" pitchFamily="34" charset="-122"/>
                              <a:cs typeface="Times New Roman" panose="02020603050405020304" pitchFamily="34" charset="-120"/>
                            </a:rPr>
                            <a:t>速度变化量</a:t>
                          </a:r>
                          <a:endParaRPr lang="en-US" altLang="zh-CN" sz="1200" dirty="0"/>
                        </a:p>
                      </a:txBody>
                      <a:tcPr marL="72000" marR="72000" marT="0" marB="0"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a:txBody>
                        <a:bodyPr/>
                        <a:lstStyle/>
                        <a:p>
                          <a:pPr algn="ctr" latinLnBrk="1" hangingPunct="0">
                            <a:lnSpc>
                              <a:spcPts val="3600"/>
                            </a:lnSpc>
                          </a:pPr>
                          <a:r>
                            <a:rPr lang="en-US" altLang="zh-CN" sz="2400" b="1" i="0">
                              <a:solidFill>
                                <a:srgbClr val="000000"/>
                              </a:solidFill>
                              <a:latin typeface="Times New Roman" panose="02020603050405020304" pitchFamily="34" charset="0"/>
                              <a:ea typeface="微软雅黑" panose="020B0503020204020204" pitchFamily="34" charset="-122"/>
                              <a:cs typeface="Times New Roman" panose="02020603050405020304" pitchFamily="34" charset="-120"/>
                            </a:rPr>
                            <a:t>加速度</a:t>
                          </a:r>
                          <a:endParaRPr lang="en-US" altLang="zh-CN" sz="1200" dirty="0"/>
                        </a:p>
                      </a:txBody>
                      <a:tcPr marL="72000" marR="72000" marT="0" marB="0"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r>
                  <a:tr h="1449832">
                    <a:tc>
                      <a:txBody>
                        <a:bodyPr/>
                        <a:lstStyle/>
                        <a:p>
                          <a:pPr marL="0" indent="0" algn="ctr" latinLnBrk="1" hangingPunct="0">
                            <a:lnSpc>
                              <a:spcPts val="3800"/>
                            </a:lnSpc>
                          </a:pPr>
                          <a:r>
                            <a:rPr lang="en-US" altLang="zh-CN" sz="2400" b="0" i="0">
                              <a:solidFill>
                                <a:srgbClr val="000000"/>
                              </a:solidFill>
                              <a:latin typeface="Times New Roman" panose="02020603050405020304" pitchFamily="34" charset="0"/>
                              <a:ea typeface="微软雅黑" panose="020B0503020204020204" pitchFamily="34" charset="-122"/>
                              <a:cs typeface="Times New Roman" panose="02020603050405020304" pitchFamily="34" charset="-120"/>
                            </a:rPr>
                            <a:t>物理意</a:t>
                          </a:r>
                          <a:endParaRPr lang="en-US" altLang="zh-CN" sz="2400" b="0" i="0">
                            <a:solidFill>
                              <a:srgbClr val="000000"/>
                            </a:solidFill>
                            <a:latin typeface="Times New Roman" panose="02020603050405020304" pitchFamily="34" charset="0"/>
                            <a:ea typeface="微软雅黑" panose="020B0503020204020204" pitchFamily="34" charset="-122"/>
                            <a:cs typeface="Times New Roman" panose="02020603050405020304" pitchFamily="34" charset="-120"/>
                          </a:endParaRPr>
                        </a:p>
                        <a:p>
                          <a:pPr marL="0" lvl="0" indent="0" algn="ctr" latinLnBrk="1" hangingPunct="0">
                            <a:lnSpc>
                              <a:spcPts val="3700"/>
                            </a:lnSpc>
                          </a:pPr>
                          <a:r>
                            <a:rPr lang="en-US" altLang="zh-CN" sz="2400" b="0" i="0">
                              <a:solidFill>
                                <a:srgbClr val="000000"/>
                              </a:solidFill>
                              <a:latin typeface="Times New Roman" panose="02020603050405020304" pitchFamily="34" charset="0"/>
                              <a:ea typeface="微软雅黑" panose="020B0503020204020204" pitchFamily="34" charset="-122"/>
                              <a:cs typeface="Times New Roman" panose="02020603050405020304" pitchFamily="34" charset="-120"/>
                            </a:rPr>
                            <a:t>义</a:t>
                          </a:r>
                          <a:endParaRPr lang="en-US" altLang="zh-CN" sz="1200" dirty="0"/>
                        </a:p>
                      </a:txBody>
                      <a:tcPr marL="72000" marR="72000" marT="0" marB="0"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a:txBody>
                        <a:bodyPr/>
                        <a:lstStyle/>
                        <a:p>
                          <a:pPr marL="0" indent="0" algn="just" latinLnBrk="1" hangingPunct="0">
                            <a:lnSpc>
                              <a:spcPts val="3800"/>
                            </a:lnSpc>
                          </a:pPr>
                          <a:r>
                            <a:rPr lang="en-US" altLang="zh-CN" sz="2400" b="0" i="0">
                              <a:solidFill>
                                <a:srgbClr val="000000"/>
                              </a:solidFill>
                              <a:latin typeface="Times New Roman" panose="02020603050405020304" pitchFamily="34" charset="0"/>
                              <a:ea typeface="微软雅黑" panose="020B0503020204020204" pitchFamily="34" charset="-122"/>
                              <a:cs typeface="Times New Roman" panose="02020603050405020304" pitchFamily="34" charset="-120"/>
                            </a:rPr>
                            <a:t>描述物体运动快慢和方向的物理量</a:t>
                          </a:r>
                          <a:endParaRPr lang="en-US" altLang="zh-CN" sz="1200" dirty="0"/>
                        </a:p>
                      </a:txBody>
                      <a:tcPr marL="72000" marR="72000" marT="0" marB="0"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a:txBody>
                        <a:bodyPr/>
                        <a:lstStyle/>
                        <a:p>
                          <a:pPr marL="0" indent="0" algn="just" latinLnBrk="1" hangingPunct="0">
                            <a:lnSpc>
                              <a:spcPts val="3800"/>
                            </a:lnSpc>
                          </a:pPr>
                          <a:r>
                            <a:rPr lang="en-US" altLang="zh-CN" sz="2400" b="0" i="0">
                              <a:solidFill>
                                <a:srgbClr val="000000"/>
                              </a:solidFill>
                              <a:latin typeface="Times New Roman" panose="02020603050405020304" pitchFamily="34" charset="0"/>
                              <a:ea typeface="微软雅黑" panose="020B0503020204020204" pitchFamily="34" charset="-122"/>
                              <a:cs typeface="Times New Roman" panose="02020603050405020304" pitchFamily="34" charset="-120"/>
                            </a:rPr>
                            <a:t>描述物体速度改变的物理量</a:t>
                          </a:r>
                          <a:r>
                            <a:rPr lang="en-US" altLang="zh-CN" sz="2400" b="0" i="0" spc="-100" dirty="0">
                              <a:solidFill>
                                <a:srgbClr val="000000"/>
                              </a:solidFill>
                              <a:latin typeface="Times New Roman" panose="02020603050405020304" pitchFamily="34" charset="0"/>
                              <a:ea typeface="微软雅黑" panose="020B0503020204020204" pitchFamily="34" charset="-122"/>
                              <a:cs typeface="Times New Roman" panose="02020603050405020304" pitchFamily="34" charset="-120"/>
                            </a:rPr>
                            <a:t>，</a:t>
                          </a:r>
                          <a:r>
                            <a:rPr lang="en-US" altLang="zh-CN" sz="2400" b="0" i="0" dirty="0">
                              <a:solidFill>
                                <a:srgbClr val="000000"/>
                              </a:solidFill>
                              <a:latin typeface="Times New Roman" panose="02020603050405020304" pitchFamily="34" charset="0"/>
                              <a:ea typeface="微软雅黑" panose="020B0503020204020204" pitchFamily="34" charset="-122"/>
                              <a:cs typeface="Times New Roman" panose="02020603050405020304" pitchFamily="34" charset="-120"/>
                            </a:rPr>
                            <a:t>是过程量</a:t>
                          </a:r>
                          <a:endParaRPr lang="en-US" altLang="zh-CN" sz="1200" dirty="0"/>
                        </a:p>
                      </a:txBody>
                      <a:tcPr marL="72000" marR="72000" marT="0" marB="0"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a:txBody>
                        <a:bodyPr/>
                        <a:lstStyle/>
                        <a:p>
                          <a:pPr marL="0" indent="0" algn="just" latinLnBrk="1" hangingPunct="0">
                            <a:lnSpc>
                              <a:spcPts val="3800"/>
                            </a:lnSpc>
                          </a:pPr>
                          <a:r>
                            <a:rPr lang="en-US" altLang="zh-CN" sz="2400" b="0" i="0">
                              <a:solidFill>
                                <a:srgbClr val="000000"/>
                              </a:solidFill>
                              <a:latin typeface="Times New Roman" panose="02020603050405020304" pitchFamily="34" charset="0"/>
                              <a:ea typeface="微软雅黑" panose="020B0503020204020204" pitchFamily="34" charset="-122"/>
                              <a:cs typeface="Times New Roman" panose="02020603050405020304" pitchFamily="34" charset="-120"/>
                            </a:rPr>
                            <a:t>描述物体速度变化快慢和方向的物理量</a:t>
                          </a:r>
                          <a:endParaRPr lang="en-US" altLang="zh-CN" sz="1200" dirty="0"/>
                        </a:p>
                      </a:txBody>
                      <a:tcPr marL="72000" marR="72000" marT="0" marB="0"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r>
                  <a:tr h="712470">
                    <a:tc>
                      <a:txBody>
                        <a:bodyPr/>
                        <a:lstStyle/>
                        <a:p>
                          <a:pPr algn="ctr" latinLnBrk="1" hangingPunct="0">
                            <a:lnSpc>
                              <a:spcPts val="3700"/>
                            </a:lnSpc>
                          </a:pPr>
                          <a:r>
                            <a:rPr lang="en-US" altLang="zh-CN" sz="2400" b="0" i="0" dirty="0">
                              <a:solidFill>
                                <a:srgbClr val="000000"/>
                              </a:solidFill>
                              <a:latin typeface="Times New Roman" panose="02020603050405020304" pitchFamily="34" charset="0"/>
                              <a:ea typeface="微软雅黑" panose="020B0503020204020204" pitchFamily="34" charset="-122"/>
                              <a:cs typeface="Times New Roman" panose="02020603050405020304" pitchFamily="34" charset="-120"/>
                            </a:rPr>
                            <a:t>定义式</a:t>
                          </a:r>
                          <a:endParaRPr lang="en-US" altLang="zh-CN" sz="1200" dirty="0"/>
                        </a:p>
                      </a:txBody>
                      <a:tcPr marL="72000" marR="72000" marT="0" marB="0"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a:txBody>
                        <a:bodyPr/>
                        <a:lstStyle/>
                        <a:p>
                          <a:endParaRPr lang="zh-CN"/>
                        </a:p>
                      </a:txBody>
                      <a:tcPr marL="72000" marR="72000" marT="0" marB="0"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blipFill>
                          <a:blip r:embed="rId1"/>
                        </a:blipFill>
                      </a:tcPr>
                    </a:tc>
                    <a:tc>
                      <a:txBody>
                        <a:bodyPr/>
                        <a:lstStyle/>
                        <a:p>
                          <a:endParaRPr lang="zh-CN"/>
                        </a:p>
                      </a:txBody>
                      <a:tcPr marL="72000" marR="72000" marT="0" marB="0"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blipFill>
                          <a:blip r:embed="rId1"/>
                        </a:blipFill>
                      </a:tcPr>
                    </a:tc>
                    <a:tc>
                      <a:txBody>
                        <a:bodyPr/>
                        <a:lstStyle/>
                        <a:p>
                          <a:endParaRPr lang="zh-CN"/>
                        </a:p>
                      </a:txBody>
                      <a:tcPr marL="72000" marR="72000" marT="0" marB="0"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blipFill>
                          <a:blip r:embed="rId1"/>
                        </a:blipFill>
                      </a:tcPr>
                    </a:tc>
                  </a:tr>
                  <a:tr h="1449705">
                    <a:tc>
                      <a:txBody>
                        <a:bodyPr/>
                        <a:lstStyle/>
                        <a:p>
                          <a:pPr marL="0" indent="0" algn="ctr" latinLnBrk="1" hangingPunct="0">
                            <a:lnSpc>
                              <a:spcPts val="3800"/>
                            </a:lnSpc>
                          </a:pPr>
                          <a:r>
                            <a:rPr lang="en-US" altLang="zh-CN" sz="2400" b="0" i="0">
                              <a:solidFill>
                                <a:srgbClr val="000000"/>
                              </a:solidFill>
                              <a:latin typeface="Times New Roman" panose="02020603050405020304" pitchFamily="34" charset="0"/>
                              <a:ea typeface="微软雅黑" panose="020B0503020204020204" pitchFamily="34" charset="-122"/>
                              <a:cs typeface="Times New Roman" panose="02020603050405020304" pitchFamily="34" charset="-120"/>
                            </a:rPr>
                            <a:t>决定因</a:t>
                          </a:r>
                          <a:endParaRPr lang="en-US" altLang="zh-CN" sz="2400" b="0" i="0">
                            <a:solidFill>
                              <a:srgbClr val="000000"/>
                            </a:solidFill>
                            <a:latin typeface="Times New Roman" panose="02020603050405020304" pitchFamily="34" charset="0"/>
                            <a:ea typeface="微软雅黑" panose="020B0503020204020204" pitchFamily="34" charset="-122"/>
                            <a:cs typeface="Times New Roman" panose="02020603050405020304" pitchFamily="34" charset="-120"/>
                          </a:endParaRPr>
                        </a:p>
                        <a:p>
                          <a:pPr marL="0" lvl="0" indent="0" algn="ctr" latinLnBrk="1" hangingPunct="0">
                            <a:lnSpc>
                              <a:spcPts val="3700"/>
                            </a:lnSpc>
                          </a:pPr>
                          <a:r>
                            <a:rPr lang="en-US" altLang="zh-CN" sz="2400" b="0" i="0">
                              <a:solidFill>
                                <a:srgbClr val="000000"/>
                              </a:solidFill>
                              <a:latin typeface="Times New Roman" panose="02020603050405020304" pitchFamily="34" charset="0"/>
                              <a:ea typeface="微软雅黑" panose="020B0503020204020204" pitchFamily="34" charset="-122"/>
                              <a:cs typeface="Times New Roman" panose="02020603050405020304" pitchFamily="34" charset="-120"/>
                            </a:rPr>
                            <a:t>素</a:t>
                          </a:r>
                          <a:endParaRPr lang="en-US" altLang="zh-CN" sz="1200" dirty="0"/>
                        </a:p>
                      </a:txBody>
                      <a:tcPr marL="72000" marR="72000" marT="0" marB="0"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a:txBody>
                        <a:bodyPr/>
                        <a:lstStyle/>
                        <a:p>
                          <a:endParaRPr lang="zh-CN"/>
                        </a:p>
                      </a:txBody>
                      <a:tcPr marL="72000" marR="72000" marT="0" marB="0"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blipFill>
                          <a:blip r:embed="rId1"/>
                        </a:blipFill>
                      </a:tcPr>
                    </a:tc>
                    <a:tc>
                      <a:txBody>
                        <a:bodyPr/>
                        <a:lstStyle/>
                        <a:p>
                          <a:endParaRPr lang="zh-CN"/>
                        </a:p>
                      </a:txBody>
                      <a:tcPr marL="72000" marR="72000" marT="0" marB="0"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blipFill>
                          <a:blip r:embed="rId1"/>
                        </a:blipFill>
                      </a:tcPr>
                    </a:tc>
                    <a:tc>
                      <a:txBody>
                        <a:bodyPr/>
                        <a:lstStyle/>
                        <a:p>
                          <a:endParaRPr lang="zh-CN"/>
                        </a:p>
                      </a:txBody>
                      <a:tcPr marL="72000" marR="72000" marT="0" marB="0"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blipFill>
                          <a:blip r:embed="rId1"/>
                        </a:blipFill>
                      </a:tcPr>
                    </a:tc>
                  </a:tr>
                </a:tbl>
              </a:graphicData>
            </a:graphic>
          </p:graphicFrame>
        </mc:Fallback>
      </mc:AlternateContent>
    </p:spTree>
  </p:cSld>
  <p:clrMapOvr>
    <a:masterClrMapping/>
  </p:clrMapOvr>
  <p:transition>
    <p:split dir="in"/>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graphicFrame>
            <p:nvGraphicFramePr>
              <p:cNvPr id="35" name="P_5_BD#346f5296b?colgroup=3,7,10,12&amp;pid=d684d880e&amp;color=0,0,0&amp;vtp=1&amp;bt=1&amp;bbb=1&amp;hb=1"/>
              <p:cNvGraphicFramePr>
                <a:graphicFrameLocks noGrp="1"/>
              </p:cNvGraphicFramePr>
              <p:nvPr/>
            </p:nvGraphicFramePr>
            <p:xfrm>
              <a:off x="612648" y="1093822"/>
              <a:ext cx="10963656" cy="1965833"/>
            </p:xfrm>
            <a:graphic>
              <a:graphicData uri="http://schemas.openxmlformats.org/drawingml/2006/table">
                <a:tbl>
                  <a:tblPr/>
                  <a:tblGrid>
                    <a:gridCol w="1207008"/>
                    <a:gridCol w="2414016"/>
                    <a:gridCol w="3282696"/>
                    <a:gridCol w="4059936"/>
                  </a:tblGrid>
                  <a:tr h="492633">
                    <a:tc>
                      <a:txBody>
                        <a:bodyPr/>
                        <a:lstStyle/>
                        <a:p>
                          <a:pPr algn="ctr" latinLnBrk="1" hangingPunct="0">
                            <a:lnSpc>
                              <a:spcPts val="3600"/>
                            </a:lnSpc>
                          </a:pPr>
                          <a:r>
                            <a:rPr lang="en-US" altLang="zh-CN" sz="2400" b="1" i="0">
                              <a:solidFill>
                                <a:srgbClr val="000000"/>
                              </a:solidFill>
                              <a:latin typeface="Times New Roman" panose="02020603050405020304" pitchFamily="34" charset="0"/>
                              <a:ea typeface="微软雅黑" panose="020B0503020204020204" pitchFamily="34" charset="-122"/>
                              <a:cs typeface="Times New Roman" panose="02020603050405020304" pitchFamily="34" charset="-120"/>
                            </a:rPr>
                            <a:t>项目</a:t>
                          </a:r>
                          <a:endParaRPr lang="en-US" altLang="zh-CN" sz="1200" dirty="0"/>
                        </a:p>
                      </a:txBody>
                      <a:tcPr marL="72000" marR="72000" marT="0" marB="0"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a:txBody>
                        <a:bodyPr/>
                        <a:lstStyle/>
                        <a:p>
                          <a:pPr algn="ctr" latinLnBrk="1" hangingPunct="0">
                            <a:lnSpc>
                              <a:spcPts val="3600"/>
                            </a:lnSpc>
                          </a:pPr>
                          <a:r>
                            <a:rPr lang="en-US" altLang="zh-CN" sz="2400" b="1" i="0">
                              <a:solidFill>
                                <a:srgbClr val="000000"/>
                              </a:solidFill>
                              <a:latin typeface="Times New Roman" panose="02020603050405020304" pitchFamily="34" charset="0"/>
                              <a:ea typeface="微软雅黑" panose="020B0503020204020204" pitchFamily="34" charset="-122"/>
                              <a:cs typeface="Times New Roman" panose="02020603050405020304" pitchFamily="34" charset="-120"/>
                            </a:rPr>
                            <a:t>速度</a:t>
                          </a:r>
                          <a:endParaRPr lang="en-US" altLang="zh-CN" sz="1200" dirty="0"/>
                        </a:p>
                      </a:txBody>
                      <a:tcPr marL="72000" marR="72000" marT="0" marB="0"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a:txBody>
                        <a:bodyPr/>
                        <a:lstStyle/>
                        <a:p>
                          <a:pPr algn="ctr" latinLnBrk="1" hangingPunct="0">
                            <a:lnSpc>
                              <a:spcPts val="3600"/>
                            </a:lnSpc>
                          </a:pPr>
                          <a:r>
                            <a:rPr lang="en-US" altLang="zh-CN" sz="2400" b="1" i="0">
                              <a:solidFill>
                                <a:srgbClr val="000000"/>
                              </a:solidFill>
                              <a:latin typeface="Times New Roman" panose="02020603050405020304" pitchFamily="34" charset="0"/>
                              <a:ea typeface="微软雅黑" panose="020B0503020204020204" pitchFamily="34" charset="-122"/>
                              <a:cs typeface="Times New Roman" panose="02020603050405020304" pitchFamily="34" charset="-120"/>
                            </a:rPr>
                            <a:t>速度变化量</a:t>
                          </a:r>
                          <a:endParaRPr lang="en-US" altLang="zh-CN" sz="1200" dirty="0"/>
                        </a:p>
                      </a:txBody>
                      <a:tcPr marL="72000" marR="72000" marT="0" marB="0"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a:txBody>
                        <a:bodyPr/>
                        <a:lstStyle/>
                        <a:p>
                          <a:pPr algn="ctr" latinLnBrk="1" hangingPunct="0">
                            <a:lnSpc>
                              <a:spcPts val="3600"/>
                            </a:lnSpc>
                          </a:pPr>
                          <a:r>
                            <a:rPr lang="en-US" altLang="zh-CN" sz="2400" b="1" i="0">
                              <a:solidFill>
                                <a:srgbClr val="000000"/>
                              </a:solidFill>
                              <a:latin typeface="Times New Roman" panose="02020603050405020304" pitchFamily="34" charset="0"/>
                              <a:ea typeface="微软雅黑" panose="020B0503020204020204" pitchFamily="34" charset="-122"/>
                              <a:cs typeface="Times New Roman" panose="02020603050405020304" pitchFamily="34" charset="-120"/>
                            </a:rPr>
                            <a:t>加速度</a:t>
                          </a:r>
                          <a:endParaRPr lang="en-US" altLang="zh-CN" sz="1200" dirty="0"/>
                        </a:p>
                      </a:txBody>
                      <a:tcPr marL="72000" marR="72000" marT="0" marB="0"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r>
                  <a:tr h="974344">
                    <a:tc>
                      <a:txBody>
                        <a:bodyPr/>
                        <a:lstStyle/>
                        <a:p>
                          <a:pPr algn="ctr" latinLnBrk="1" hangingPunct="0">
                            <a:lnSpc>
                              <a:spcPts val="3700"/>
                            </a:lnSpc>
                          </a:pPr>
                          <a:r>
                            <a:rPr lang="en-US" altLang="zh-CN" sz="2400" b="0" i="0" dirty="0">
                              <a:solidFill>
                                <a:srgbClr val="000000"/>
                              </a:solidFill>
                              <a:latin typeface="Times New Roman" panose="02020603050405020304" pitchFamily="34" charset="0"/>
                              <a:ea typeface="微软雅黑" panose="020B0503020204020204" pitchFamily="34" charset="-122"/>
                              <a:cs typeface="Times New Roman" panose="02020603050405020304" pitchFamily="34" charset="-120"/>
                            </a:rPr>
                            <a:t>方向</a:t>
                          </a:r>
                          <a:endParaRPr lang="en-US" altLang="zh-CN" sz="1200" dirty="0"/>
                        </a:p>
                      </a:txBody>
                      <a:tcPr marL="72000" marR="72000" marT="0" marB="0"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a:txBody>
                        <a:bodyPr/>
                        <a:lstStyle/>
                        <a:p>
                          <a:pPr marL="0" indent="0" algn="just" latinLnBrk="1" hangingPunct="0">
                            <a:lnSpc>
                              <a:spcPts val="3800"/>
                            </a:lnSpc>
                          </a:pPr>
                          <a:r>
                            <a:rPr lang="en-US" altLang="zh-CN" sz="2400" b="0" i="0">
                              <a:solidFill>
                                <a:srgbClr val="000000"/>
                              </a:solidFill>
                              <a:latin typeface="Times New Roman" panose="02020603050405020304" pitchFamily="34" charset="0"/>
                              <a:ea typeface="微软雅黑" panose="020B0503020204020204" pitchFamily="34" charset="-122"/>
                              <a:cs typeface="Times New Roman" panose="02020603050405020304" pitchFamily="34" charset="-120"/>
                            </a:rPr>
                            <a:t>平均速度与位移同向</a:t>
                          </a:r>
                          <a:endParaRPr lang="en-US" altLang="zh-CN" sz="1200" dirty="0"/>
                        </a:p>
                      </a:txBody>
                      <a:tcPr marL="72000" marR="72000" marT="0" marB="0"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a:txBody>
                        <a:bodyPr/>
                        <a:lstStyle/>
                        <a:p>
                          <a:pPr marL="0" indent="0" algn="just" latinLnBrk="1" hangingPunct="0">
                            <a:lnSpc>
                              <a:spcPts val="3800"/>
                            </a:lnSpc>
                          </a:pPr>
                          <a:r>
                            <a:rPr lang="en-US" altLang="zh-CN" sz="2400" b="0" i="0" dirty="0">
                              <a:solidFill>
                                <a:srgbClr val="000000"/>
                              </a:solidFill>
                              <a:latin typeface="Times New Roman" panose="02020603050405020304" pitchFamily="34" charset="0"/>
                              <a:ea typeface="微软雅黑" panose="020B0503020204020204" pitchFamily="34" charset="-122"/>
                              <a:cs typeface="Times New Roman" panose="02020603050405020304" pitchFamily="34" charset="-120"/>
                            </a:rPr>
                            <a:t>由</a:t>
                          </a:r>
                          <a14:m>
                            <m:oMath xmlns:m="http://schemas.openxmlformats.org/officeDocument/2006/math">
                              <m:r>
                                <a:rPr lang="en-US" altLang="zh-CN" sz="2400" b="0" i="0" spc="-100" dirty="0">
                                  <a:solidFill>
                                    <a:srgbClr val="000000"/>
                                  </a:solidFill>
                                  <a:latin typeface="Cambria Math" panose="02040503050406030204" pitchFamily="18" charset="0"/>
                                  <a:ea typeface="微软雅黑" panose="020B0503020204020204" pitchFamily="34" charset="-122"/>
                                  <a:cs typeface="Times New Roman" panose="02020603050405020304" pitchFamily="34" charset="-120"/>
                                </a:rPr>
                                <m:t>𝑣</m:t>
                              </m:r>
                              <m:r>
                                <a:rPr lang="en-US" altLang="zh-CN" sz="2400" b="0" i="0" spc="-100" dirty="0">
                                  <a:solidFill>
                                    <a:srgbClr val="000000"/>
                                  </a:solidFill>
                                  <a:latin typeface="Cambria Math" panose="02040503050406030204" pitchFamily="18" charset="0"/>
                                  <a:ea typeface="微软雅黑" panose="020B0503020204020204" pitchFamily="34" charset="-122"/>
                                  <a:cs typeface="Times New Roman" panose="02020603050405020304" pitchFamily="34" charset="-120"/>
                                </a:rPr>
                                <m:t>−</m:t>
                              </m:r>
                              <m:sSub>
                                <m:sSubPr>
                                  <m:ctrlPr>
                                    <a:rPr lang="en-US" altLang="zh-CN" sz="2400" b="0" i="1" spc="-100" dirty="0">
                                      <a:solidFill>
                                        <a:srgbClr val="000000"/>
                                      </a:solidFill>
                                      <a:latin typeface="Cambria Math" panose="02040503050406030204" pitchFamily="18" charset="0"/>
                                      <a:ea typeface="微软雅黑" panose="020B0503020204020204" pitchFamily="34" charset="-122"/>
                                      <a:cs typeface="Times New Roman" panose="02020603050405020304" pitchFamily="34" charset="-120"/>
                                    </a:rPr>
                                  </m:ctrlPr>
                                </m:sSubPr>
                                <m:e>
                                  <m:r>
                                    <a:rPr lang="en-US" altLang="zh-CN" sz="2400" b="0" i="0" spc="-100" dirty="0">
                                      <a:solidFill>
                                        <a:srgbClr val="000000"/>
                                      </a:solidFill>
                                      <a:latin typeface="Cambria Math" panose="02040503050406030204" pitchFamily="18" charset="0"/>
                                      <a:ea typeface="微软雅黑" panose="020B0503020204020204" pitchFamily="34" charset="-122"/>
                                      <a:cs typeface="Times New Roman" panose="02020603050405020304" pitchFamily="34" charset="-120"/>
                                    </a:rPr>
                                    <m:t>𝑣</m:t>
                                  </m:r>
                                </m:e>
                                <m:sub>
                                  <m:r>
                                    <a:rPr lang="en-US" altLang="zh-CN" sz="2400" b="0" i="0" spc="-100" dirty="0">
                                      <a:solidFill>
                                        <a:srgbClr val="000000"/>
                                      </a:solidFill>
                                      <a:latin typeface="Cambria Math" panose="02040503050406030204" pitchFamily="18" charset="0"/>
                                      <a:ea typeface="微软雅黑" panose="020B0503020204020204" pitchFamily="34" charset="-122"/>
                                      <a:cs typeface="Times New Roman" panose="02020603050405020304" pitchFamily="34" charset="-120"/>
                                    </a:rPr>
                                    <m:t>0</m:t>
                                  </m:r>
                                </m:sub>
                              </m:sSub>
                            </m:oMath>
                          </a14:m>
                          <a:r>
                            <a:rPr lang="en-US" altLang="zh-CN" sz="2400" b="0" i="0" dirty="0">
                              <a:solidFill>
                                <a:srgbClr val="000000"/>
                              </a:solidFill>
                              <a:latin typeface="Times New Roman" panose="02020603050405020304" pitchFamily="34" charset="0"/>
                              <a:ea typeface="微软雅黑" panose="020B0503020204020204" pitchFamily="34" charset="-122"/>
                              <a:cs typeface="Times New Roman" panose="02020603050405020304" pitchFamily="34" charset="-120"/>
                            </a:rPr>
                            <a:t>或</a:t>
                          </a:r>
                          <a14:m>
                            <m:oMath xmlns:m="http://schemas.openxmlformats.org/officeDocument/2006/math">
                              <m:r>
                                <a:rPr lang="en-US" altLang="zh-CN" sz="2400" b="0" i="0" spc="-100" dirty="0">
                                  <a:solidFill>
                                    <a:srgbClr val="000000"/>
                                  </a:solidFill>
                                  <a:latin typeface="Cambria Math" panose="02040503050406030204" pitchFamily="18" charset="0"/>
                                  <a:ea typeface="微软雅黑" panose="020B0503020204020204" pitchFamily="34" charset="-122"/>
                                  <a:cs typeface="Times New Roman" panose="02020603050405020304" pitchFamily="34" charset="-120"/>
                                </a:rPr>
                                <m:t>𝑎</m:t>
                              </m:r>
                            </m:oMath>
                          </a14:m>
                          <a:r>
                            <a:rPr lang="en-US" altLang="zh-CN" sz="100" b="0" i="0" kern="0" spc="-99900" dirty="0">
                              <a:solidFill>
                                <a:srgbClr val="FFFFFF"/>
                              </a:solidFill>
                              <a:latin typeface="Times New Roman" panose="02020603050405020304" pitchFamily="34" charset="0"/>
                              <a:ea typeface="微软雅黑" panose="020B0503020204020204" pitchFamily="34" charset="-122"/>
                              <a:cs typeface="Times New Roman" panose="02020603050405020304" pitchFamily="34" charset="-120"/>
                            </a:rPr>
                            <a:t> </a:t>
                          </a:r>
                          <a:r>
                            <a:rPr lang="en-US" altLang="zh-CN" sz="2400" b="0" i="0">
                              <a:solidFill>
                                <a:srgbClr val="000000"/>
                              </a:solidFill>
                              <a:latin typeface="Times New Roman" panose="02020603050405020304" pitchFamily="34" charset="0"/>
                              <a:ea typeface="微软雅黑" panose="020B0503020204020204" pitchFamily="34" charset="-122"/>
                              <a:cs typeface="Times New Roman" panose="02020603050405020304" pitchFamily="34" charset="-120"/>
                            </a:rPr>
                            <a:t>的方向决定</a:t>
                          </a:r>
                          <a:endParaRPr lang="en-US" altLang="zh-CN" sz="1200" dirty="0"/>
                        </a:p>
                      </a:txBody>
                      <a:tcPr marL="72000" marR="72000" marT="0" marB="0"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a:txBody>
                        <a:bodyPr/>
                        <a:lstStyle/>
                        <a:p>
                          <a:pPr marL="0" indent="0" algn="just" latinLnBrk="1" hangingPunct="0">
                            <a:lnSpc>
                              <a:spcPts val="3800"/>
                            </a:lnSpc>
                          </a:pPr>
                          <a:r>
                            <a:rPr lang="en-US" altLang="zh-CN" sz="2400" b="0" i="0" dirty="0">
                              <a:solidFill>
                                <a:srgbClr val="000000"/>
                              </a:solidFill>
                              <a:latin typeface="Times New Roman" panose="02020603050405020304" pitchFamily="34" charset="0"/>
                              <a:ea typeface="微软雅黑" panose="020B0503020204020204" pitchFamily="34" charset="-122"/>
                              <a:cs typeface="Times New Roman" panose="02020603050405020304" pitchFamily="34" charset="-120"/>
                            </a:rPr>
                            <a:t>与</a:t>
                          </a:r>
                          <a14:m>
                            <m:oMath xmlns:m="http://schemas.openxmlformats.org/officeDocument/2006/math">
                              <m:r>
                                <m:rPr>
                                  <m:sty m:val="p"/>
                                </m:rPr>
                                <a:rPr lang="en-US" altLang="zh-CN" sz="2400" b="0" i="0" spc="-100" dirty="0">
                                  <a:solidFill>
                                    <a:srgbClr val="000000"/>
                                  </a:solidFill>
                                  <a:latin typeface="Cambria Math" panose="02040503050406030204" pitchFamily="18" charset="0"/>
                                  <a:ea typeface="微软雅黑" panose="020B0503020204020204" pitchFamily="34" charset="-122"/>
                                  <a:cs typeface="Times New Roman" panose="02020603050405020304" pitchFamily="34" charset="-120"/>
                                </a:rPr>
                                <m:t>Δ</m:t>
                              </m:r>
                              <m:r>
                                <a:rPr lang="en-US" altLang="zh-CN" sz="2400" b="0" i="0" spc="-100" dirty="0">
                                  <a:solidFill>
                                    <a:srgbClr val="000000"/>
                                  </a:solidFill>
                                  <a:latin typeface="Cambria Math" panose="02040503050406030204" pitchFamily="18" charset="0"/>
                                  <a:ea typeface="微软雅黑" panose="020B0503020204020204" pitchFamily="34" charset="-122"/>
                                  <a:cs typeface="Times New Roman" panose="02020603050405020304" pitchFamily="34" charset="-120"/>
                                </a:rPr>
                                <m:t>𝑣</m:t>
                              </m:r>
                            </m:oMath>
                          </a14:m>
                          <a:r>
                            <a:rPr lang="en-US" altLang="zh-CN" sz="2400" b="0" i="0" dirty="0">
                              <a:solidFill>
                                <a:srgbClr val="000000"/>
                              </a:solidFill>
                              <a:latin typeface="Times New Roman" panose="02020603050405020304" pitchFamily="34" charset="0"/>
                              <a:ea typeface="微软雅黑" panose="020B0503020204020204" pitchFamily="34" charset="-122"/>
                              <a:cs typeface="Times New Roman" panose="02020603050405020304" pitchFamily="34" charset="-120"/>
                            </a:rPr>
                            <a:t>的方向一致</a:t>
                          </a:r>
                          <a:r>
                            <a:rPr lang="en-US" altLang="zh-CN" sz="2400" b="0" i="0" spc="-100" dirty="0">
                              <a:solidFill>
                                <a:srgbClr val="000000"/>
                              </a:solidFill>
                              <a:latin typeface="Times New Roman" panose="02020603050405020304" pitchFamily="34" charset="0"/>
                              <a:ea typeface="微软雅黑" panose="020B0503020204020204" pitchFamily="34" charset="-122"/>
                              <a:cs typeface="Times New Roman" panose="02020603050405020304" pitchFamily="34" charset="-120"/>
                            </a:rPr>
                            <a:t>，</a:t>
                          </a:r>
                          <a:r>
                            <a:rPr lang="en-US" altLang="zh-CN" sz="2400" b="0" i="0" dirty="0">
                              <a:solidFill>
                                <a:srgbClr val="000000"/>
                              </a:solidFill>
                              <a:latin typeface="Times New Roman" panose="02020603050405020304" pitchFamily="34" charset="0"/>
                              <a:ea typeface="微软雅黑" panose="020B0503020204020204" pitchFamily="34" charset="-122"/>
                              <a:cs typeface="Times New Roman" panose="02020603050405020304" pitchFamily="34" charset="-120"/>
                            </a:rPr>
                            <a:t>由</a:t>
                          </a:r>
                          <a14:m>
                            <m:oMath xmlns:m="http://schemas.openxmlformats.org/officeDocument/2006/math">
                              <m:r>
                                <a:rPr lang="en-US" altLang="zh-CN" sz="2400" b="0" i="0" spc="-100" dirty="0">
                                  <a:solidFill>
                                    <a:srgbClr val="000000"/>
                                  </a:solidFill>
                                  <a:latin typeface="Cambria Math" panose="02040503050406030204" pitchFamily="18" charset="0"/>
                                  <a:ea typeface="微软雅黑" panose="020B0503020204020204" pitchFamily="34" charset="-122"/>
                                  <a:cs typeface="Times New Roman" panose="02020603050405020304" pitchFamily="34" charset="-120"/>
                                </a:rPr>
                                <m:t>𝐹</m:t>
                              </m:r>
                            </m:oMath>
                          </a14:m>
                          <a:r>
                            <a:rPr lang="en-US" altLang="zh-CN" sz="100" b="0" i="0" kern="0" spc="-99900" dirty="0">
                              <a:solidFill>
                                <a:srgbClr val="FFFFFF"/>
                              </a:solidFill>
                              <a:latin typeface="Times New Roman" panose="02020603050405020304" pitchFamily="34" charset="0"/>
                              <a:ea typeface="微软雅黑" panose="020B0503020204020204" pitchFamily="34" charset="-122"/>
                              <a:cs typeface="Times New Roman" panose="02020603050405020304" pitchFamily="34" charset="-120"/>
                            </a:rPr>
                            <a:t> </a:t>
                          </a:r>
                          <a:r>
                            <a:rPr lang="en-US" altLang="zh-CN" sz="2400" b="0" i="0">
                              <a:solidFill>
                                <a:srgbClr val="000000"/>
                              </a:solidFill>
                              <a:latin typeface="Times New Roman" panose="02020603050405020304" pitchFamily="34" charset="0"/>
                              <a:ea typeface="微软雅黑" panose="020B0503020204020204" pitchFamily="34" charset="-122"/>
                              <a:cs typeface="Times New Roman" panose="02020603050405020304" pitchFamily="34" charset="-120"/>
                            </a:rPr>
                            <a:t>的方向</a:t>
                          </a:r>
                          <a:endParaRPr lang="en-US" altLang="zh-CN" sz="2400" b="0" i="0">
                            <a:solidFill>
                              <a:srgbClr val="000000"/>
                            </a:solidFill>
                            <a:latin typeface="Times New Roman" panose="02020603050405020304" pitchFamily="34" charset="0"/>
                            <a:ea typeface="微软雅黑" panose="020B0503020204020204" pitchFamily="34" charset="-122"/>
                            <a:cs typeface="Times New Roman" panose="02020603050405020304" pitchFamily="34" charset="-120"/>
                          </a:endParaRPr>
                        </a:p>
                        <a:p>
                          <a:pPr marL="0" lvl="0" indent="0" algn="just" latinLnBrk="1" hangingPunct="0">
                            <a:lnSpc>
                              <a:spcPts val="3700"/>
                            </a:lnSpc>
                          </a:pPr>
                          <a:r>
                            <a:rPr lang="en-US" altLang="zh-CN" sz="2400" b="0" i="0">
                              <a:solidFill>
                                <a:srgbClr val="000000"/>
                              </a:solidFill>
                              <a:latin typeface="Times New Roman" panose="02020603050405020304" pitchFamily="34" charset="0"/>
                              <a:ea typeface="微软雅黑" panose="020B0503020204020204" pitchFamily="34" charset="-122"/>
                              <a:cs typeface="Times New Roman" panose="02020603050405020304" pitchFamily="34" charset="-120"/>
                            </a:rPr>
                            <a:t>决定</a:t>
                          </a:r>
                          <a:r>
                            <a:rPr lang="en-US" altLang="zh-CN" sz="2400" b="0" i="0" spc="-100" dirty="0">
                              <a:solidFill>
                                <a:srgbClr val="000000"/>
                              </a:solidFill>
                              <a:latin typeface="Times New Roman" panose="02020603050405020304" pitchFamily="34" charset="0"/>
                              <a:ea typeface="微软雅黑" panose="020B0503020204020204" pitchFamily="34" charset="-122"/>
                              <a:cs typeface="Times New Roman" panose="02020603050405020304" pitchFamily="34" charset="-120"/>
                            </a:rPr>
                            <a:t>，</a:t>
                          </a:r>
                          <a:r>
                            <a:rPr lang="en-US" altLang="zh-CN" sz="2400" b="0" i="0" dirty="0">
                              <a:solidFill>
                                <a:srgbClr val="000000"/>
                              </a:solidFill>
                              <a:latin typeface="Times New Roman" panose="02020603050405020304" pitchFamily="34" charset="0"/>
                              <a:ea typeface="微软雅黑" panose="020B0503020204020204" pitchFamily="34" charset="-122"/>
                              <a:cs typeface="Times New Roman" panose="02020603050405020304" pitchFamily="34" charset="-120"/>
                            </a:rPr>
                            <a:t>而与</a:t>
                          </a:r>
                          <a14:m>
                            <m:oMath xmlns:m="http://schemas.openxmlformats.org/officeDocument/2006/math">
                              <m:sSub>
                                <m:sSubPr>
                                  <m:ctrlPr>
                                    <a:rPr lang="en-US" altLang="zh-CN" sz="2400" b="0" i="1" spc="-100" dirty="0">
                                      <a:solidFill>
                                        <a:srgbClr val="000000"/>
                                      </a:solidFill>
                                      <a:latin typeface="Cambria Math" panose="02040503050406030204" pitchFamily="18" charset="0"/>
                                      <a:ea typeface="微软雅黑" panose="020B0503020204020204" pitchFamily="34" charset="-122"/>
                                      <a:cs typeface="Times New Roman" panose="02020603050405020304" pitchFamily="34" charset="-120"/>
                                    </a:rPr>
                                  </m:ctrlPr>
                                </m:sSubPr>
                                <m:e>
                                  <m:r>
                                    <a:rPr lang="en-US" altLang="zh-CN" sz="2400" b="0" i="0" spc="-100" dirty="0">
                                      <a:solidFill>
                                        <a:srgbClr val="000000"/>
                                      </a:solidFill>
                                      <a:latin typeface="Cambria Math" panose="02040503050406030204" pitchFamily="18" charset="0"/>
                                      <a:ea typeface="微软雅黑" panose="020B0503020204020204" pitchFamily="34" charset="-122"/>
                                      <a:cs typeface="Times New Roman" panose="02020603050405020304" pitchFamily="34" charset="-120"/>
                                    </a:rPr>
                                    <m:t>𝑣</m:t>
                                  </m:r>
                                </m:e>
                                <m:sub>
                                  <m:r>
                                    <a:rPr lang="en-US" altLang="zh-CN" sz="2400" b="0" i="0" spc="-100" dirty="0">
                                      <a:solidFill>
                                        <a:srgbClr val="000000"/>
                                      </a:solidFill>
                                      <a:latin typeface="Cambria Math" panose="02040503050406030204" pitchFamily="18" charset="0"/>
                                      <a:ea typeface="微软雅黑" panose="020B0503020204020204" pitchFamily="34" charset="-122"/>
                                      <a:cs typeface="Times New Roman" panose="02020603050405020304" pitchFamily="34" charset="-120"/>
                                    </a:rPr>
                                    <m:t>0</m:t>
                                  </m:r>
                                </m:sub>
                              </m:sSub>
                            </m:oMath>
                          </a14:m>
                          <a:r>
                            <a:rPr lang="en-US" altLang="zh-CN" sz="2400" b="0" i="0" spc="-100" dirty="0">
                              <a:solidFill>
                                <a:srgbClr val="000000"/>
                              </a:solidFill>
                              <a:latin typeface="Times New Roman" panose="02020603050405020304" pitchFamily="34" charset="0"/>
                              <a:ea typeface="微软雅黑" panose="020B0503020204020204" pitchFamily="34" charset="-122"/>
                              <a:cs typeface="Times New Roman" panose="02020603050405020304" pitchFamily="34" charset="-120"/>
                            </a:rPr>
                            <a:t>、</a:t>
                          </a:r>
                          <a14:m>
                            <m:oMath xmlns:m="http://schemas.openxmlformats.org/officeDocument/2006/math">
                              <m:r>
                                <a:rPr lang="en-US" altLang="zh-CN" sz="2400" b="0" i="0" spc="-100" dirty="0">
                                  <a:solidFill>
                                    <a:srgbClr val="000000"/>
                                  </a:solidFill>
                                  <a:latin typeface="Cambria Math" panose="02040503050406030204" pitchFamily="18" charset="0"/>
                                  <a:ea typeface="微软雅黑" panose="020B0503020204020204" pitchFamily="34" charset="-122"/>
                                  <a:cs typeface="Times New Roman" panose="02020603050405020304" pitchFamily="34" charset="-120"/>
                                </a:rPr>
                                <m:t>𝑣</m:t>
                              </m:r>
                            </m:oMath>
                          </a14:m>
                          <a:r>
                            <a:rPr lang="en-US" altLang="zh-CN" sz="100" b="0" i="0" kern="0" spc="-99900" dirty="0">
                              <a:solidFill>
                                <a:srgbClr val="FFFFFF"/>
                              </a:solidFill>
                              <a:latin typeface="Times New Roman" panose="02020603050405020304" pitchFamily="34" charset="0"/>
                              <a:ea typeface="微软雅黑" panose="020B0503020204020204" pitchFamily="34" charset="-122"/>
                              <a:cs typeface="Times New Roman" panose="02020603050405020304" pitchFamily="34" charset="-120"/>
                            </a:rPr>
                            <a:t> </a:t>
                          </a:r>
                          <a:r>
                            <a:rPr lang="en-US" altLang="zh-CN" sz="2400" b="0" i="0" dirty="0">
                              <a:solidFill>
                                <a:srgbClr val="000000"/>
                              </a:solidFill>
                              <a:latin typeface="Times New Roman" panose="02020603050405020304" pitchFamily="34" charset="0"/>
                              <a:ea typeface="微软雅黑" panose="020B0503020204020204" pitchFamily="34" charset="-122"/>
                              <a:cs typeface="Times New Roman" panose="02020603050405020304" pitchFamily="34" charset="-120"/>
                            </a:rPr>
                            <a:t>的方向无关</a:t>
                          </a:r>
                          <a:endParaRPr lang="en-US" altLang="zh-CN" sz="1200" dirty="0"/>
                        </a:p>
                      </a:txBody>
                      <a:tcPr marL="72000" marR="72000" marT="0" marB="0"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r>
                  <a:tr h="498856">
                    <a:tc>
                      <a:txBody>
                        <a:bodyPr/>
                        <a:lstStyle/>
                        <a:p>
                          <a:pPr algn="ctr" latinLnBrk="1" hangingPunct="0">
                            <a:lnSpc>
                              <a:spcPts val="3700"/>
                            </a:lnSpc>
                          </a:pPr>
                          <a:r>
                            <a:rPr lang="en-US" altLang="zh-CN" sz="2400" b="0" i="0" dirty="0">
                              <a:solidFill>
                                <a:srgbClr val="000000"/>
                              </a:solidFill>
                              <a:latin typeface="Times New Roman" panose="02020603050405020304" pitchFamily="34" charset="0"/>
                              <a:ea typeface="微软雅黑" panose="020B0503020204020204" pitchFamily="34" charset="-122"/>
                              <a:cs typeface="Times New Roman" panose="02020603050405020304" pitchFamily="34" charset="-120"/>
                            </a:rPr>
                            <a:t>关系</a:t>
                          </a:r>
                          <a:endParaRPr lang="en-US" altLang="zh-CN" sz="1200" dirty="0"/>
                        </a:p>
                      </a:txBody>
                      <a:tcPr marL="72000" marR="72000" marT="0" marB="0"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gridSpan="3">
                      <a:txBody>
                        <a:bodyPr/>
                        <a:lstStyle/>
                        <a:p>
                          <a:pPr algn="just" latinLnBrk="1" hangingPunct="0">
                            <a:lnSpc>
                              <a:spcPts val="3700"/>
                            </a:lnSpc>
                          </a:pPr>
                          <a:r>
                            <a:rPr lang="en-US" altLang="zh-CN" sz="2400" b="0" i="0" dirty="0">
                              <a:solidFill>
                                <a:srgbClr val="000000"/>
                              </a:solidFill>
                              <a:latin typeface="Times New Roman" panose="02020603050405020304" pitchFamily="34" charset="0"/>
                              <a:ea typeface="微软雅黑" panose="020B0503020204020204" pitchFamily="34" charset="-122"/>
                              <a:cs typeface="Times New Roman" panose="02020603050405020304" pitchFamily="34" charset="-120"/>
                            </a:rPr>
                            <a:t>三者无必然联系</a:t>
                          </a:r>
                          <a:r>
                            <a:rPr lang="en-US" altLang="zh-CN" sz="2400" b="0" i="0" spc="-100" dirty="0">
                              <a:solidFill>
                                <a:srgbClr val="000000"/>
                              </a:solidFill>
                              <a:latin typeface="Times New Roman" panose="02020603050405020304" pitchFamily="34" charset="0"/>
                              <a:ea typeface="微软雅黑" panose="020B0503020204020204" pitchFamily="34" charset="-122"/>
                              <a:cs typeface="Times New Roman" panose="02020603050405020304" pitchFamily="34" charset="-120"/>
                            </a:rPr>
                            <a:t>，</a:t>
                          </a:r>
                          <a14:m>
                            <m:oMath xmlns:m="http://schemas.openxmlformats.org/officeDocument/2006/math">
                              <m:r>
                                <a:rPr lang="en-US" altLang="zh-CN" sz="2400" b="0" i="0" spc="-100" dirty="0">
                                  <a:solidFill>
                                    <a:srgbClr val="000000"/>
                                  </a:solidFill>
                                  <a:latin typeface="Cambria Math" panose="02040503050406030204" pitchFamily="18" charset="0"/>
                                  <a:ea typeface="微软雅黑" panose="020B0503020204020204" pitchFamily="34" charset="-122"/>
                                  <a:cs typeface="Times New Roman" panose="02020603050405020304" pitchFamily="34" charset="-120"/>
                                </a:rPr>
                                <m:t>𝑣</m:t>
                              </m:r>
                            </m:oMath>
                          </a14:m>
                          <a:r>
                            <a:rPr lang="en-US" altLang="zh-CN" sz="2400" b="0" i="0" dirty="0">
                              <a:solidFill>
                                <a:srgbClr val="000000"/>
                              </a:solidFill>
                              <a:latin typeface="Times New Roman" panose="02020603050405020304" pitchFamily="34" charset="0"/>
                              <a:ea typeface="微软雅黑" panose="020B0503020204020204" pitchFamily="34" charset="-122"/>
                              <a:cs typeface="Times New Roman" panose="02020603050405020304" pitchFamily="34" charset="-120"/>
                            </a:rPr>
                            <a:t>很大</a:t>
                          </a:r>
                          <a:r>
                            <a:rPr lang="en-US" altLang="zh-CN" sz="2400" b="0" i="0" spc="-100" dirty="0">
                              <a:solidFill>
                                <a:srgbClr val="000000"/>
                              </a:solidFill>
                              <a:latin typeface="Times New Roman" panose="02020603050405020304" pitchFamily="34" charset="0"/>
                              <a:ea typeface="微软雅黑" panose="020B0503020204020204" pitchFamily="34" charset="-122"/>
                              <a:cs typeface="Times New Roman" panose="02020603050405020304" pitchFamily="34" charset="-120"/>
                            </a:rPr>
                            <a:t>，</a:t>
                          </a:r>
                          <a14:m>
                            <m:oMath xmlns:m="http://schemas.openxmlformats.org/officeDocument/2006/math">
                              <m:r>
                                <m:rPr>
                                  <m:sty m:val="p"/>
                                </m:rPr>
                                <a:rPr lang="en-US" altLang="zh-CN" sz="2400" b="0" i="0" spc="-100" dirty="0">
                                  <a:solidFill>
                                    <a:srgbClr val="000000"/>
                                  </a:solidFill>
                                  <a:latin typeface="Cambria Math" panose="02040503050406030204" pitchFamily="18" charset="0"/>
                                  <a:ea typeface="微软雅黑" panose="020B0503020204020204" pitchFamily="34" charset="-122"/>
                                  <a:cs typeface="Times New Roman" panose="02020603050405020304" pitchFamily="34" charset="-120"/>
                                </a:rPr>
                                <m:t>Δ</m:t>
                              </m:r>
                              <m:r>
                                <a:rPr lang="en-US" altLang="zh-CN" sz="2400" b="0" i="0" spc="-100" dirty="0">
                                  <a:solidFill>
                                    <a:srgbClr val="000000"/>
                                  </a:solidFill>
                                  <a:latin typeface="Cambria Math" panose="02040503050406030204" pitchFamily="18" charset="0"/>
                                  <a:ea typeface="微软雅黑" panose="020B0503020204020204" pitchFamily="34" charset="-122"/>
                                  <a:cs typeface="Times New Roman" panose="02020603050405020304" pitchFamily="34" charset="-120"/>
                                </a:rPr>
                                <m:t>𝑣</m:t>
                              </m:r>
                            </m:oMath>
                          </a14:m>
                          <a:r>
                            <a:rPr lang="en-US" altLang="zh-CN" sz="2400" b="0" i="0" dirty="0">
                              <a:solidFill>
                                <a:srgbClr val="000000"/>
                              </a:solidFill>
                              <a:latin typeface="Times New Roman" panose="02020603050405020304" pitchFamily="34" charset="0"/>
                              <a:ea typeface="微软雅黑" panose="020B0503020204020204" pitchFamily="34" charset="-122"/>
                              <a:cs typeface="Times New Roman" panose="02020603050405020304" pitchFamily="34" charset="-120"/>
                            </a:rPr>
                            <a:t>可以很小</a:t>
                          </a:r>
                          <a:r>
                            <a:rPr lang="en-US" altLang="zh-CN" sz="2400" b="0" i="0" spc="-100" dirty="0">
                              <a:solidFill>
                                <a:srgbClr val="000000"/>
                              </a:solidFill>
                              <a:latin typeface="Times New Roman" panose="02020603050405020304" pitchFamily="34" charset="0"/>
                              <a:ea typeface="微软雅黑" panose="020B0503020204020204" pitchFamily="34" charset="-122"/>
                              <a:cs typeface="Times New Roman" panose="02020603050405020304" pitchFamily="34" charset="-120"/>
                            </a:rPr>
                            <a:t>，</a:t>
                          </a:r>
                          <a:r>
                            <a:rPr lang="en-US" altLang="zh-CN" sz="2400" b="0" i="0" dirty="0">
                              <a:solidFill>
                                <a:srgbClr val="000000"/>
                              </a:solidFill>
                              <a:latin typeface="Times New Roman" panose="02020603050405020304" pitchFamily="34" charset="0"/>
                              <a:ea typeface="微软雅黑" panose="020B0503020204020204" pitchFamily="34" charset="-122"/>
                              <a:cs typeface="Times New Roman" panose="02020603050405020304" pitchFamily="34" charset="-120"/>
                            </a:rPr>
                            <a:t>甚至为0</a:t>
                          </a:r>
                          <a:r>
                            <a:rPr lang="en-US" altLang="zh-CN" sz="2400" b="0" i="0" spc="-100" dirty="0">
                              <a:solidFill>
                                <a:srgbClr val="000000"/>
                              </a:solidFill>
                              <a:latin typeface="Times New Roman" panose="02020603050405020304" pitchFamily="34" charset="0"/>
                              <a:ea typeface="微软雅黑" panose="020B0503020204020204" pitchFamily="34" charset="-122"/>
                              <a:cs typeface="Times New Roman" panose="02020603050405020304" pitchFamily="34" charset="-120"/>
                            </a:rPr>
                            <a:t>，</a:t>
                          </a:r>
                          <a14:m>
                            <m:oMath xmlns:m="http://schemas.openxmlformats.org/officeDocument/2006/math">
                              <m:r>
                                <a:rPr lang="en-US" altLang="zh-CN" sz="2400" b="0" i="0" spc="-100" dirty="0">
                                  <a:solidFill>
                                    <a:srgbClr val="000000"/>
                                  </a:solidFill>
                                  <a:latin typeface="Cambria Math" panose="02040503050406030204" pitchFamily="18" charset="0"/>
                                  <a:ea typeface="微软雅黑" panose="020B0503020204020204" pitchFamily="34" charset="-122"/>
                                  <a:cs typeface="Times New Roman" panose="02020603050405020304" pitchFamily="34" charset="-120"/>
                                </a:rPr>
                                <m:t>𝑎</m:t>
                              </m:r>
                            </m:oMath>
                          </a14:m>
                          <a:r>
                            <a:rPr lang="en-US" altLang="zh-CN" sz="100" b="0" i="0" kern="0" spc="-99900" dirty="0">
                              <a:solidFill>
                                <a:srgbClr val="FFFFFF"/>
                              </a:solidFill>
                              <a:latin typeface="Times New Roman" panose="02020603050405020304" pitchFamily="34" charset="0"/>
                              <a:ea typeface="微软雅黑" panose="020B0503020204020204" pitchFamily="34" charset="-122"/>
                              <a:cs typeface="Times New Roman" panose="02020603050405020304" pitchFamily="34" charset="-120"/>
                            </a:rPr>
                            <a:t> </a:t>
                          </a:r>
                          <a:r>
                            <a:rPr lang="en-US" altLang="zh-CN" sz="2400" b="0" i="0" dirty="0">
                              <a:solidFill>
                                <a:srgbClr val="000000"/>
                              </a:solidFill>
                              <a:latin typeface="Times New Roman" panose="02020603050405020304" pitchFamily="34" charset="0"/>
                              <a:ea typeface="微软雅黑" panose="020B0503020204020204" pitchFamily="34" charset="-122"/>
                              <a:cs typeface="Times New Roman" panose="02020603050405020304" pitchFamily="34" charset="-120"/>
                            </a:rPr>
                            <a:t>可大可小</a:t>
                          </a:r>
                          <a:endParaRPr lang="en-US" altLang="zh-CN" sz="1200" dirty="0"/>
                        </a:p>
                      </a:txBody>
                      <a:tcPr marL="72000" marR="72000" marT="0" marB="0"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hMerge="1">
                      <a:tcPr/>
                    </a:tc>
                    <a:tc hMerge="1">
                      <a:tcPr/>
                    </a:tc>
                  </a:tr>
                </a:tbl>
              </a:graphicData>
            </a:graphic>
          </p:graphicFrame>
        </mc:Choice>
        <mc:Fallback xmlns="">
          <p:graphicFrame>
            <p:nvGraphicFramePr>
              <p:cNvPr id="35" name="P_5_BD#346f5296b?colgroup=3,7,10,12&amp;pid=d684d880e&amp;color=0,0,0&amp;vtp=1&amp;bt=1&amp;bbb=1&amp;hb=1"/>
              <p:cNvGraphicFramePr>
                <a:graphicFrameLocks noGrp="1"/>
              </p:cNvGraphicFramePr>
              <p:nvPr/>
            </p:nvGraphicFramePr>
            <p:xfrm>
              <a:off x="612648" y="1093822"/>
              <a:ext cx="10963656" cy="1965833"/>
            </p:xfrm>
            <a:graphic>
              <a:graphicData uri="http://schemas.openxmlformats.org/drawingml/2006/table">
                <a:tbl>
                  <a:tblPr/>
                  <a:tblGrid>
                    <a:gridCol w="1207008"/>
                    <a:gridCol w="2414016"/>
                    <a:gridCol w="3282696"/>
                    <a:gridCol w="4059936"/>
                  </a:tblGrid>
                  <a:tr h="492633">
                    <a:tc>
                      <a:txBody>
                        <a:bodyPr/>
                        <a:lstStyle/>
                        <a:p>
                          <a:pPr algn="ctr" latinLnBrk="1" hangingPunct="0">
                            <a:lnSpc>
                              <a:spcPts val="3600"/>
                            </a:lnSpc>
                          </a:pPr>
                          <a:r>
                            <a:rPr lang="en-US" altLang="zh-CN" sz="2400" b="1" i="0">
                              <a:solidFill>
                                <a:srgbClr val="000000"/>
                              </a:solidFill>
                              <a:latin typeface="Times New Roman" panose="02020603050405020304" pitchFamily="34" charset="0"/>
                              <a:ea typeface="微软雅黑" panose="020B0503020204020204" pitchFamily="34" charset="-122"/>
                              <a:cs typeface="Times New Roman" panose="02020603050405020304" pitchFamily="34" charset="-120"/>
                            </a:rPr>
                            <a:t>项目</a:t>
                          </a:r>
                          <a:endParaRPr lang="en-US" altLang="zh-CN" sz="1200" dirty="0"/>
                        </a:p>
                      </a:txBody>
                      <a:tcPr marL="72000" marR="72000" marT="0" marB="0"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a:txBody>
                        <a:bodyPr/>
                        <a:lstStyle/>
                        <a:p>
                          <a:pPr algn="ctr" latinLnBrk="1" hangingPunct="0">
                            <a:lnSpc>
                              <a:spcPts val="3600"/>
                            </a:lnSpc>
                          </a:pPr>
                          <a:r>
                            <a:rPr lang="en-US" altLang="zh-CN" sz="2400" b="1" i="0">
                              <a:solidFill>
                                <a:srgbClr val="000000"/>
                              </a:solidFill>
                              <a:latin typeface="Times New Roman" panose="02020603050405020304" pitchFamily="34" charset="0"/>
                              <a:ea typeface="微软雅黑" panose="020B0503020204020204" pitchFamily="34" charset="-122"/>
                              <a:cs typeface="Times New Roman" panose="02020603050405020304" pitchFamily="34" charset="-120"/>
                            </a:rPr>
                            <a:t>速度</a:t>
                          </a:r>
                          <a:endParaRPr lang="en-US" altLang="zh-CN" sz="1200" dirty="0"/>
                        </a:p>
                      </a:txBody>
                      <a:tcPr marL="72000" marR="72000" marT="0" marB="0"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a:txBody>
                        <a:bodyPr/>
                        <a:lstStyle/>
                        <a:p>
                          <a:pPr algn="ctr" latinLnBrk="1" hangingPunct="0">
                            <a:lnSpc>
                              <a:spcPts val="3600"/>
                            </a:lnSpc>
                          </a:pPr>
                          <a:r>
                            <a:rPr lang="en-US" altLang="zh-CN" sz="2400" b="1" i="0">
                              <a:solidFill>
                                <a:srgbClr val="000000"/>
                              </a:solidFill>
                              <a:latin typeface="Times New Roman" panose="02020603050405020304" pitchFamily="34" charset="0"/>
                              <a:ea typeface="微软雅黑" panose="020B0503020204020204" pitchFamily="34" charset="-122"/>
                              <a:cs typeface="Times New Roman" panose="02020603050405020304" pitchFamily="34" charset="-120"/>
                            </a:rPr>
                            <a:t>速度变化量</a:t>
                          </a:r>
                          <a:endParaRPr lang="en-US" altLang="zh-CN" sz="1200" dirty="0"/>
                        </a:p>
                      </a:txBody>
                      <a:tcPr marL="72000" marR="72000" marT="0" marB="0"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a:txBody>
                        <a:bodyPr/>
                        <a:lstStyle/>
                        <a:p>
                          <a:pPr algn="ctr" latinLnBrk="1" hangingPunct="0">
                            <a:lnSpc>
                              <a:spcPts val="3600"/>
                            </a:lnSpc>
                          </a:pPr>
                          <a:r>
                            <a:rPr lang="en-US" altLang="zh-CN" sz="2400" b="1" i="0">
                              <a:solidFill>
                                <a:srgbClr val="000000"/>
                              </a:solidFill>
                              <a:latin typeface="Times New Roman" panose="02020603050405020304" pitchFamily="34" charset="0"/>
                              <a:ea typeface="微软雅黑" panose="020B0503020204020204" pitchFamily="34" charset="-122"/>
                              <a:cs typeface="Times New Roman" panose="02020603050405020304" pitchFamily="34" charset="-120"/>
                            </a:rPr>
                            <a:t>加速度</a:t>
                          </a:r>
                          <a:endParaRPr lang="en-US" altLang="zh-CN" sz="1200" dirty="0"/>
                        </a:p>
                      </a:txBody>
                      <a:tcPr marL="72000" marR="72000" marT="0" marB="0"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r>
                  <a:tr h="974090">
                    <a:tc>
                      <a:txBody>
                        <a:bodyPr/>
                        <a:lstStyle/>
                        <a:p>
                          <a:pPr algn="ctr" latinLnBrk="1" hangingPunct="0">
                            <a:lnSpc>
                              <a:spcPts val="3700"/>
                            </a:lnSpc>
                          </a:pPr>
                          <a:r>
                            <a:rPr lang="en-US" altLang="zh-CN" sz="2400" b="0" i="0" dirty="0">
                              <a:solidFill>
                                <a:srgbClr val="000000"/>
                              </a:solidFill>
                              <a:latin typeface="Times New Roman" panose="02020603050405020304" pitchFamily="34" charset="0"/>
                              <a:ea typeface="微软雅黑" panose="020B0503020204020204" pitchFamily="34" charset="-122"/>
                              <a:cs typeface="Times New Roman" panose="02020603050405020304" pitchFamily="34" charset="-120"/>
                            </a:rPr>
                            <a:t>方向</a:t>
                          </a:r>
                          <a:endParaRPr lang="en-US" altLang="zh-CN" sz="1200" dirty="0"/>
                        </a:p>
                      </a:txBody>
                      <a:tcPr marL="72000" marR="72000" marT="0" marB="0"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a:txBody>
                        <a:bodyPr/>
                        <a:lstStyle/>
                        <a:p>
                          <a:pPr marL="0" indent="0" algn="just" latinLnBrk="1" hangingPunct="0">
                            <a:lnSpc>
                              <a:spcPts val="3800"/>
                            </a:lnSpc>
                          </a:pPr>
                          <a:r>
                            <a:rPr lang="en-US" altLang="zh-CN" sz="2400" b="0" i="0">
                              <a:solidFill>
                                <a:srgbClr val="000000"/>
                              </a:solidFill>
                              <a:latin typeface="Times New Roman" panose="02020603050405020304" pitchFamily="34" charset="0"/>
                              <a:ea typeface="微软雅黑" panose="020B0503020204020204" pitchFamily="34" charset="-122"/>
                              <a:cs typeface="Times New Roman" panose="02020603050405020304" pitchFamily="34" charset="-120"/>
                            </a:rPr>
                            <a:t>平均速度与位移同向</a:t>
                          </a:r>
                          <a:endParaRPr lang="en-US" altLang="zh-CN" sz="1200" dirty="0"/>
                        </a:p>
                      </a:txBody>
                      <a:tcPr marL="72000" marR="72000" marT="0" marB="0"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a:txBody>
                        <a:bodyPr/>
                        <a:lstStyle/>
                        <a:p>
                          <a:endParaRPr lang="zh-CN"/>
                        </a:p>
                      </a:txBody>
                      <a:tcPr marL="72000" marR="72000" marT="0" marB="0"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blipFill>
                          <a:blip r:embed="rId1"/>
                        </a:blipFill>
                      </a:tcPr>
                    </a:tc>
                    <a:tc>
                      <a:txBody>
                        <a:bodyPr/>
                        <a:lstStyle/>
                        <a:p>
                          <a:endParaRPr lang="zh-CN"/>
                        </a:p>
                      </a:txBody>
                      <a:tcPr marL="72000" marR="72000" marT="0" marB="0"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blipFill>
                          <a:blip r:embed="rId1"/>
                        </a:blipFill>
                      </a:tcPr>
                    </a:tc>
                  </a:tr>
                  <a:tr h="499110">
                    <a:tc>
                      <a:txBody>
                        <a:bodyPr/>
                        <a:lstStyle/>
                        <a:p>
                          <a:pPr algn="ctr" latinLnBrk="1" hangingPunct="0">
                            <a:lnSpc>
                              <a:spcPts val="3700"/>
                            </a:lnSpc>
                          </a:pPr>
                          <a:r>
                            <a:rPr lang="en-US" altLang="zh-CN" sz="2400" b="0" i="0" dirty="0">
                              <a:solidFill>
                                <a:srgbClr val="000000"/>
                              </a:solidFill>
                              <a:latin typeface="Times New Roman" panose="02020603050405020304" pitchFamily="34" charset="0"/>
                              <a:ea typeface="微软雅黑" panose="020B0503020204020204" pitchFamily="34" charset="-122"/>
                              <a:cs typeface="Times New Roman" panose="02020603050405020304" pitchFamily="34" charset="-120"/>
                            </a:rPr>
                            <a:t>关系</a:t>
                          </a:r>
                          <a:endParaRPr lang="en-US" altLang="zh-CN" sz="1200" dirty="0"/>
                        </a:p>
                      </a:txBody>
                      <a:tcPr marL="72000" marR="72000" marT="0" marB="0"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gridSpan="3">
                      <a:txBody>
                        <a:bodyPr/>
                        <a:lstStyle/>
                        <a:p>
                          <a:endParaRPr lang="zh-CN"/>
                        </a:p>
                      </a:txBody>
                      <a:tcPr marL="72000" marR="72000" marT="0" marB="0"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blipFill>
                          <a:blip r:embed="rId1"/>
                        </a:blipFill>
                      </a:tcPr>
                    </a:tc>
                    <a:tc hMerge="1">
                      <a:tcPr/>
                    </a:tc>
                    <a:tc hMerge="1">
                      <a:tcPr/>
                    </a:tc>
                  </a:tr>
                </a:tbl>
              </a:graphicData>
            </a:graphic>
          </p:graphicFrame>
        </mc:Fallback>
      </mc:AlternateContent>
      <p:sp>
        <p:nvSpPr>
          <p:cNvPr id="2" name="P_5_BD#346f5296b?colgroup=3,7,10,12&amp;pid=d684d880e&amp;color=0,0,0&amp;vtp=1&amp;bt=1&amp;bbb=1"/>
          <p:cNvSpPr txBox="1"/>
          <p:nvPr/>
        </p:nvSpPr>
        <p:spPr>
          <a:xfrm>
            <a:off x="10960751" y="486000"/>
            <a:ext cx="615553" cy="493597"/>
          </a:xfrm>
          <a:prstGeom prst="rect">
            <a:avLst/>
          </a:prstGeom>
          <a:noFill/>
        </p:spPr>
        <p:txBody>
          <a:bodyPr vert="horz" wrap="none" lIns="0" tIns="0" rIns="0" bIns="0" rtlCol="0">
            <a:spAutoFit/>
          </a:bodyPr>
          <a:lstStyle/>
          <a:p>
            <a:pPr algn="r">
              <a:lnSpc>
                <a:spcPts val="4200"/>
              </a:lnSpc>
            </a:pPr>
            <a:r>
              <a:rPr lang="zh-CN" altLang="en-US" sz="2400">
                <a:latin typeface="Times New Roman" panose="02020603050405020304" pitchFamily="34" charset="0"/>
              </a:rPr>
              <a:t>续表</a:t>
            </a:r>
            <a:endParaRPr lang="zh-CN" altLang="en-US" sz="2400">
              <a:latin typeface="Times New Roman" panose="02020603050405020304" pitchFamily="34" charset="0"/>
            </a:endParaRPr>
          </a:p>
        </p:txBody>
      </p:sp>
    </p:spTree>
  </p:cSld>
  <p:clrMapOvr>
    <a:masterClrMapping/>
  </p:clrMapOvr>
  <p:transition>
    <p:split dir="in"/>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_5#346f5296b?sp=1&amp;pid=d684d880e&amp;color=0,0,0&amp;vtp=1&amp;bt=1&amp;bbb=1"/>
          <p:cNvSpPr/>
          <p:nvPr/>
        </p:nvSpPr>
        <p:spPr>
          <a:xfrm>
            <a:off x="612648" y="486000"/>
            <a:ext cx="10963656" cy="478600"/>
          </a:xfrm>
          <a:prstGeom prst="rect">
            <a:avLst/>
          </a:prstGeom>
          <a:noFill/>
        </p:spPr>
        <p:txBody>
          <a:bodyPr wrap="none" lIns="0" tIns="0" rIns="0" bIns="0" rtlCol="0" anchor="t"/>
          <a:lstStyle/>
          <a:p>
            <a:pPr algn="l" latinLnBrk="1">
              <a:lnSpc>
                <a:spcPts val="4200"/>
              </a:lnSpc>
            </a:pPr>
            <a:r>
              <a:rPr lang="en-US" altLang="zh-CN" sz="2400" b="1" i="0" dirty="0">
                <a:solidFill>
                  <a:srgbClr val="000000"/>
                </a:solidFill>
                <a:latin typeface="Times New Roman" panose="02020603050405020304" pitchFamily="34" charset="0"/>
                <a:ea typeface="微软雅黑" panose="020B0503020204020204" pitchFamily="34" charset="-122"/>
                <a:cs typeface="Times New Roman" panose="02020603050405020304" pitchFamily="34" charset="-120"/>
              </a:rPr>
              <a:t>2.加速度的大小和方向与速度变化的关系</a:t>
            </a:r>
            <a:endParaRPr lang="en-US" altLang="zh-CN" sz="2400" dirty="0"/>
          </a:p>
        </p:txBody>
      </p:sp>
      <p:pic>
        <p:nvPicPr>
          <p:cNvPr id="3" name="P_5_BD#346f5296b?pid=d684d880e&amp;color=0,0,0&amp;tib=255,255,255&amp;vtp=1" descr="preencoded.png"/>
          <p:cNvPicPr>
            <a:picLocks noChangeAspect="1"/>
          </p:cNvPicPr>
          <p:nvPr/>
        </p:nvPicPr>
        <p:blipFill>
          <a:blip r:embed="rId1">
            <a:clrChange>
              <a:clrFrom>
                <a:srgbClr val="FFFFFF"/>
              </a:clrFrom>
              <a:clrTo>
                <a:srgbClr val="FFFFFF">
                  <a:alpha val="0"/>
                </a:srgbClr>
              </a:clrTo>
            </a:clrChange>
          </a:blip>
          <a:stretch>
            <a:fillRect/>
          </a:stretch>
        </p:blipFill>
        <p:spPr>
          <a:xfrm>
            <a:off x="2907792" y="1103982"/>
            <a:ext cx="6373368" cy="4855464"/>
          </a:xfrm>
          <a:prstGeom prst="rect">
            <a:avLst/>
          </a:prstGeom>
          <a:noFill/>
          <a:extLst>
            <a:ext uri="{909E8E84-426E-40DD-AFC4-6F175D3DCCD1}">
              <a14:hiddenFill xmlns:a14="http://schemas.microsoft.com/office/drawing/2010/main">
                <a:solidFill>
                  <a:schemeClr val="accent1">
                    <a:alpha val="0"/>
                  </a:schemeClr>
                </a:solidFill>
              </a14:hiddenFill>
            </a:ext>
          </a:extLst>
        </p:spPr>
      </p:pic>
    </p:spTree>
  </p:cSld>
  <p:clrMapOvr>
    <a:masterClrMapping/>
  </p:clrMapOvr>
  <p:transition>
    <p:split dir="in"/>
  </p:transitio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_5_BD#01c183184?sp=1&amp;pid=d684d880e&amp;color=0,0,0&amp;vtp=1&amp;bt=1&amp;bbb=1"/>
          <p:cNvSpPr/>
          <p:nvPr/>
        </p:nvSpPr>
        <p:spPr>
          <a:xfrm>
            <a:off x="612648" y="486000"/>
            <a:ext cx="10963656" cy="995680"/>
          </a:xfrm>
          <a:prstGeom prst="rect">
            <a:avLst/>
          </a:prstGeom>
          <a:noFill/>
        </p:spPr>
        <p:txBody>
          <a:bodyPr wrap="none" lIns="0" tIns="0" rIns="0" bIns="0" rtlCol="0" anchor="t"/>
          <a:lstStyle/>
          <a:p>
            <a:pPr algn="l" latinLnBrk="1">
              <a:lnSpc>
                <a:spcPts val="4900"/>
              </a:lnSpc>
            </a:pPr>
            <a:r>
              <a:rPr lang="en-US" altLang="zh-CN" sz="2800" b="1" i="0" dirty="0">
                <a:solidFill>
                  <a:srgbClr val="000000"/>
                </a:solidFill>
                <a:latin typeface="Times New Roman" panose="02020603050405020304" pitchFamily="34" charset="0"/>
                <a:ea typeface="微软雅黑" panose="020B0503020204020204" pitchFamily="34" charset="-122"/>
                <a:cs typeface="Times New Roman" panose="02020603050405020304" pitchFamily="34" charset="-120"/>
              </a:rPr>
              <a:t>考向1</a:t>
            </a:r>
            <a:r>
              <a:rPr lang="en-US" altLang="zh-CN" sz="2800" b="1" i="0" dirty="0">
                <a:solidFill>
                  <a:srgbClr val="000000"/>
                </a:solidFill>
                <a:latin typeface="宋体" panose="02010600030101010101" pitchFamily="2" charset="-122"/>
                <a:ea typeface="宋体" panose="02010600030101010101" pitchFamily="2" charset="-122"/>
                <a:cs typeface="宋体" panose="02010600030101010101" pitchFamily="34" charset="-120"/>
              </a:rPr>
              <a:t> </a:t>
            </a:r>
            <a:r>
              <a:rPr lang="en-US" altLang="zh-CN" sz="2800" b="1" i="0" dirty="0">
                <a:solidFill>
                  <a:srgbClr val="000000"/>
                </a:solidFill>
                <a:latin typeface="Times New Roman" panose="02020603050405020304" pitchFamily="34" charset="0"/>
                <a:ea typeface="微软雅黑" panose="020B0503020204020204" pitchFamily="34" charset="-122"/>
                <a:cs typeface="Times New Roman" panose="02020603050405020304" pitchFamily="34" charset="-120"/>
              </a:rPr>
              <a:t>加速度的理解</a:t>
            </a:r>
            <a:endParaRPr lang="en-US" altLang="zh-CN" sz="2800" dirty="0"/>
          </a:p>
        </p:txBody>
      </p:sp>
      <mc:AlternateContent xmlns:mc="http://schemas.openxmlformats.org/markup-compatibility/2006">
        <mc:Choice xmlns:a14="http://schemas.microsoft.com/office/drawing/2010/main" Requires="a14">
          <p:sp>
            <p:nvSpPr>
              <p:cNvPr id="3" name="QC_6_BD.58_1#de238f2bc?pid=01c183184&amp;color=0,0,0&amp;vtp=1&amp;bbb=1&amp;hb=1"/>
              <p:cNvSpPr/>
              <p:nvPr/>
            </p:nvSpPr>
            <p:spPr>
              <a:xfrm>
                <a:off x="612648" y="1098931"/>
                <a:ext cx="10963656" cy="1592199"/>
              </a:xfrm>
              <a:prstGeom prst="rect">
                <a:avLst/>
              </a:prstGeom>
              <a:noFill/>
            </p:spPr>
            <p:txBody>
              <a:bodyPr wrap="none" lIns="0" tIns="0" rIns="0" bIns="0" rtlCol="0" anchor="t"/>
              <a:lstStyle/>
              <a:p>
                <a:pPr algn="l" latinLnBrk="1">
                  <a:lnSpc>
                    <a:spcPts val="4400"/>
                  </a:lnSpc>
                </a:pPr>
                <a:r>
                  <a:rPr lang="en-US" altLang="zh-CN" sz="2400" b="1" i="0" dirty="0">
                    <a:solidFill>
                      <a:srgbClr val="AE8CBB"/>
                    </a:solidFill>
                    <a:latin typeface="Times New Roman" panose="02020603050405020304" pitchFamily="34" charset="0"/>
                    <a:ea typeface="微软雅黑" panose="020B0503020204020204" pitchFamily="34" charset="-122"/>
                    <a:cs typeface="Times New Roman" panose="02020603050405020304" pitchFamily="34" charset="-120"/>
                  </a:rPr>
                  <a:t>例3</a:t>
                </a:r>
                <a:r>
                  <a:rPr lang="en-US" altLang="zh-CN" sz="2400" b="1" i="0" dirty="0">
                    <a:solidFill>
                      <a:srgbClr val="AE8CBB"/>
                    </a:solidFill>
                    <a:latin typeface="宋体" panose="02010600030101010101" pitchFamily="2" charset="-122"/>
                    <a:ea typeface="宋体" panose="02010600030101010101" pitchFamily="2" charset="-122"/>
                    <a:cs typeface="宋体" panose="02010600030101010101" pitchFamily="34" charset="-120"/>
                  </a:rPr>
                  <a:t> </a:t>
                </a:r>
                <a:r>
                  <a:rPr lang="en-US" altLang="zh-CN" sz="2400" b="1" i="0" dirty="0">
                    <a:solidFill>
                      <a:srgbClr val="000000"/>
                    </a:solidFill>
                    <a:latin typeface="Times New Roman" panose="02020603050405020304" pitchFamily="34" charset="0"/>
                    <a:ea typeface="微软雅黑" panose="020B0503020204020204" pitchFamily="34" charset="-122"/>
                    <a:cs typeface="Times New Roman" panose="02020603050405020304" pitchFamily="34" charset="-120"/>
                  </a:rPr>
                  <a:t>多选</a:t>
                </a:r>
                <a:r>
                  <a:rPr lang="en-US" altLang="zh-CN" sz="2400" b="0" i="0" dirty="0">
                    <a:solidFill>
                      <a:srgbClr val="000000"/>
                    </a:solidFill>
                    <a:latin typeface="宋体" panose="02010600030101010101" pitchFamily="2" charset="-122"/>
                    <a:ea typeface="宋体" panose="02010600030101010101" pitchFamily="2" charset="-122"/>
                    <a:cs typeface="宋体" panose="02010600030101010101" pitchFamily="34" charset="-120"/>
                  </a:rPr>
                  <a:t> </a:t>
                </a:r>
                <a:r>
                  <a:rPr lang="en-US" altLang="zh-CN" sz="2400" b="0" i="0" dirty="0">
                    <a:solidFill>
                      <a:srgbClr val="000000"/>
                    </a:solidFill>
                    <a:latin typeface="Times New Roman" panose="02020603050405020304" pitchFamily="34" charset="0"/>
                    <a:ea typeface="微软雅黑" panose="020B0503020204020204" pitchFamily="34" charset="-122"/>
                    <a:cs typeface="Times New Roman" panose="02020603050405020304" pitchFamily="34" charset="-120"/>
                  </a:rPr>
                  <a:t>甲、乙两个物体沿同一直线向同一方向运动时</a:t>
                </a:r>
                <a:r>
                  <a:rPr lang="en-US" altLang="zh-CN" sz="2400" b="0" i="0">
                    <a:solidFill>
                      <a:srgbClr val="000000"/>
                    </a:solidFill>
                    <a:latin typeface="Times New Roman" panose="02020603050405020304" pitchFamily="34" charset="0"/>
                    <a:ea typeface="微软雅黑" panose="020B0503020204020204" pitchFamily="34" charset="-122"/>
                    <a:cs typeface="Times New Roman" panose="02020603050405020304" pitchFamily="34" charset="-120"/>
                  </a:rPr>
                  <a:t>，取物体的初速度方向为</a:t>
                </a:r>
                <a:endParaRPr lang="en-US" altLang="zh-CN" sz="2400" b="0" i="0">
                  <a:solidFill>
                    <a:srgbClr val="000000"/>
                  </a:solidFill>
                  <a:latin typeface="Times New Roman" panose="02020603050405020304" pitchFamily="34" charset="0"/>
                  <a:ea typeface="微软雅黑" panose="020B0503020204020204" pitchFamily="34" charset="-122"/>
                  <a:cs typeface="Times New Roman" panose="02020603050405020304" pitchFamily="34" charset="-120"/>
                </a:endParaRPr>
              </a:p>
              <a:p>
                <a:pPr latinLnBrk="1">
                  <a:lnSpc>
                    <a:spcPts val="4400"/>
                  </a:lnSpc>
                </a:pPr>
                <a:r>
                  <a:rPr lang="en-US" altLang="zh-CN" sz="2400" b="0" i="0">
                    <a:solidFill>
                      <a:srgbClr val="000000"/>
                    </a:solidFill>
                    <a:latin typeface="Times New Roman" panose="02020603050405020304" pitchFamily="34" charset="0"/>
                    <a:ea typeface="微软雅黑" panose="020B0503020204020204" pitchFamily="34" charset="-122"/>
                    <a:cs typeface="Times New Roman" panose="02020603050405020304" pitchFamily="34" charset="-120"/>
                  </a:rPr>
                  <a:t>正方向</a:t>
                </a:r>
                <a:r>
                  <a:rPr lang="en-US" altLang="zh-CN" sz="2400" b="0" i="0" dirty="0">
                    <a:solidFill>
                      <a:srgbClr val="000000"/>
                    </a:solidFill>
                    <a:latin typeface="Times New Roman" panose="02020603050405020304" pitchFamily="34" charset="0"/>
                    <a:ea typeface="微软雅黑" panose="020B0503020204020204" pitchFamily="34" charset="-122"/>
                    <a:cs typeface="Times New Roman" panose="02020603050405020304" pitchFamily="34" charset="-120"/>
                  </a:rPr>
                  <a:t>，甲的加速度恒为</a:t>
                </a:r>
                <a14:m>
                  <m:oMath xmlns:m="http://schemas.openxmlformats.org/officeDocument/2006/math">
                    <m:r>
                      <a:rPr lang="en-US" altLang="zh-CN" sz="2400" b="0" i="0" dirty="0">
                        <a:solidFill>
                          <a:srgbClr val="000000"/>
                        </a:solidFill>
                        <a:latin typeface="Cambria Math" panose="02040503050406030204" pitchFamily="18" charset="0"/>
                        <a:ea typeface="微软雅黑" panose="020B0503020204020204" pitchFamily="34" charset="-122"/>
                        <a:cs typeface="Times New Roman" panose="02020603050405020304" pitchFamily="34" charset="-120"/>
                      </a:rPr>
                      <m:t>2</m:t>
                    </m:r>
                    <m:r>
                      <a:rPr lang="en-US" altLang="zh-CN" sz="2400" b="0" i="0" dirty="0">
                        <a:solidFill>
                          <a:srgbClr val="000000"/>
                        </a:solidFill>
                        <a:latin typeface="Cambria Math" panose="02040503050406030204" pitchFamily="18" charset="0"/>
                        <a:ea typeface="微软雅黑" panose="020B0503020204020204" pitchFamily="34" charset="-122"/>
                        <a:cs typeface="Times New Roman" panose="02020603050405020304" pitchFamily="34" charset="-120"/>
                      </a:rPr>
                      <m:t> </m:t>
                    </m:r>
                    <m:r>
                      <m:rPr>
                        <m:sty m:val="p"/>
                      </m:rPr>
                      <a:rPr lang="en-US" altLang="zh-CN" sz="2400" b="0" i="0" dirty="0">
                        <a:solidFill>
                          <a:srgbClr val="000000"/>
                        </a:solidFill>
                        <a:latin typeface="Cambria Math" panose="02040503050406030204" pitchFamily="18" charset="0"/>
                        <a:ea typeface="微软雅黑" panose="020B0503020204020204" pitchFamily="34" charset="-122"/>
                        <a:cs typeface="Times New Roman" panose="02020603050405020304" pitchFamily="34" charset="-120"/>
                      </a:rPr>
                      <m:t>m</m:t>
                    </m:r>
                    <m:r>
                      <a:rPr lang="en-US" altLang="zh-CN" sz="2400" b="0" i="0" dirty="0">
                        <a:solidFill>
                          <a:srgbClr val="000000"/>
                        </a:solidFill>
                        <a:latin typeface="Cambria Math" panose="02040503050406030204" pitchFamily="18" charset="0"/>
                        <a:ea typeface="微软雅黑" panose="020B0503020204020204" pitchFamily="34" charset="-122"/>
                        <a:cs typeface="Times New Roman" panose="02020603050405020304" pitchFamily="34" charset="-120"/>
                      </a:rPr>
                      <m:t>/</m:t>
                    </m:r>
                    <m:sSup>
                      <m:sSupPr>
                        <m:ctrlPr>
                          <a:rPr lang="en-US" altLang="zh-CN" sz="2400" b="0" i="1" dirty="0">
                            <a:solidFill>
                              <a:srgbClr val="000000"/>
                            </a:solidFill>
                            <a:latin typeface="Cambria Math" panose="02040503050406030204" pitchFamily="18" charset="0"/>
                            <a:ea typeface="微软雅黑" panose="020B0503020204020204" pitchFamily="34" charset="-122"/>
                            <a:cs typeface="Times New Roman" panose="02020603050405020304" pitchFamily="34" charset="-120"/>
                          </a:rPr>
                        </m:ctrlPr>
                      </m:sSupPr>
                      <m:e>
                        <m:r>
                          <m:rPr>
                            <m:sty m:val="p"/>
                          </m:rPr>
                          <a:rPr lang="en-US" altLang="zh-CN" sz="2400" b="0" i="0" dirty="0">
                            <a:solidFill>
                              <a:srgbClr val="000000"/>
                            </a:solidFill>
                            <a:latin typeface="Cambria Math" panose="02040503050406030204" pitchFamily="18" charset="0"/>
                            <a:ea typeface="微软雅黑" panose="020B0503020204020204" pitchFamily="34" charset="-122"/>
                            <a:cs typeface="Times New Roman" panose="02020603050405020304" pitchFamily="34" charset="-120"/>
                          </a:rPr>
                          <m:t>s</m:t>
                        </m:r>
                      </m:e>
                      <m:sup>
                        <m:r>
                          <a:rPr lang="en-US" altLang="zh-CN" sz="2400" b="0" i="0" dirty="0">
                            <a:solidFill>
                              <a:srgbClr val="000000"/>
                            </a:solidFill>
                            <a:latin typeface="Cambria Math" panose="02040503050406030204" pitchFamily="18" charset="0"/>
                            <a:ea typeface="微软雅黑" panose="020B0503020204020204" pitchFamily="34" charset="-122"/>
                            <a:cs typeface="Times New Roman" panose="02020603050405020304" pitchFamily="34" charset="-120"/>
                          </a:rPr>
                          <m:t>2</m:t>
                        </m:r>
                      </m:sup>
                    </m:sSup>
                  </m:oMath>
                </a14:m>
                <a:r>
                  <a:rPr lang="en-US" altLang="zh-CN" sz="2400" b="0" i="0" dirty="0">
                    <a:solidFill>
                      <a:srgbClr val="000000"/>
                    </a:solidFill>
                    <a:latin typeface="Times New Roman" panose="02020603050405020304" pitchFamily="34" charset="0"/>
                    <a:ea typeface="微软雅黑" panose="020B0503020204020204" pitchFamily="34" charset="-122"/>
                    <a:cs typeface="Times New Roman" panose="02020603050405020304" pitchFamily="34" charset="-120"/>
                  </a:rPr>
                  <a:t>，乙的加速度恒为</a:t>
                </a:r>
                <a14:m>
                  <m:oMath xmlns:m="http://schemas.openxmlformats.org/officeDocument/2006/math">
                    <m:r>
                      <a:rPr lang="en-US" altLang="zh-CN" sz="2400" b="0" i="0" dirty="0">
                        <a:solidFill>
                          <a:srgbClr val="000000"/>
                        </a:solidFill>
                        <a:latin typeface="Cambria Math" panose="02040503050406030204" pitchFamily="18" charset="0"/>
                        <a:ea typeface="微软雅黑" panose="020B0503020204020204" pitchFamily="34" charset="-122"/>
                        <a:cs typeface="Times New Roman" panose="02020603050405020304" pitchFamily="34" charset="-120"/>
                      </a:rPr>
                      <m:t>−</m:t>
                    </m:r>
                    <m:r>
                      <a:rPr lang="en-US" altLang="zh-CN" sz="2400" b="0" i="0" dirty="0">
                        <a:solidFill>
                          <a:srgbClr val="000000"/>
                        </a:solidFill>
                        <a:latin typeface="Cambria Math" panose="02040503050406030204" pitchFamily="18" charset="0"/>
                        <a:ea typeface="微软雅黑" panose="020B0503020204020204" pitchFamily="34" charset="-122"/>
                        <a:cs typeface="Times New Roman" panose="02020603050405020304" pitchFamily="34" charset="-120"/>
                      </a:rPr>
                      <m:t>3</m:t>
                    </m:r>
                    <m:r>
                      <a:rPr lang="en-US" altLang="zh-CN" sz="2400" b="0" i="0" dirty="0">
                        <a:solidFill>
                          <a:srgbClr val="000000"/>
                        </a:solidFill>
                        <a:latin typeface="Cambria Math" panose="02040503050406030204" pitchFamily="18" charset="0"/>
                        <a:ea typeface="微软雅黑" panose="020B0503020204020204" pitchFamily="34" charset="-122"/>
                        <a:cs typeface="Times New Roman" panose="02020603050405020304" pitchFamily="34" charset="-120"/>
                      </a:rPr>
                      <m:t> </m:t>
                    </m:r>
                    <m:r>
                      <m:rPr>
                        <m:sty m:val="p"/>
                      </m:rPr>
                      <a:rPr lang="en-US" altLang="zh-CN" sz="2400" b="0" i="0" dirty="0">
                        <a:solidFill>
                          <a:srgbClr val="000000"/>
                        </a:solidFill>
                        <a:latin typeface="Cambria Math" panose="02040503050406030204" pitchFamily="18" charset="0"/>
                        <a:ea typeface="微软雅黑" panose="020B0503020204020204" pitchFamily="34" charset="-122"/>
                        <a:cs typeface="Times New Roman" panose="02020603050405020304" pitchFamily="34" charset="-120"/>
                      </a:rPr>
                      <m:t>m</m:t>
                    </m:r>
                    <m:r>
                      <a:rPr lang="en-US" altLang="zh-CN" sz="2400" b="0" i="0" dirty="0">
                        <a:solidFill>
                          <a:srgbClr val="000000"/>
                        </a:solidFill>
                        <a:latin typeface="Cambria Math" panose="02040503050406030204" pitchFamily="18" charset="0"/>
                        <a:ea typeface="微软雅黑" panose="020B0503020204020204" pitchFamily="34" charset="-122"/>
                        <a:cs typeface="Times New Roman" panose="02020603050405020304" pitchFamily="34" charset="-120"/>
                      </a:rPr>
                      <m:t>/</m:t>
                    </m:r>
                    <m:sSup>
                      <m:sSupPr>
                        <m:ctrlPr>
                          <a:rPr lang="en-US" altLang="zh-CN" sz="2400" b="0" i="1" dirty="0">
                            <a:solidFill>
                              <a:srgbClr val="000000"/>
                            </a:solidFill>
                            <a:latin typeface="Cambria Math" panose="02040503050406030204" pitchFamily="18" charset="0"/>
                            <a:ea typeface="微软雅黑" panose="020B0503020204020204" pitchFamily="34" charset="-122"/>
                            <a:cs typeface="Times New Roman" panose="02020603050405020304" pitchFamily="34" charset="-120"/>
                          </a:rPr>
                        </m:ctrlPr>
                      </m:sSupPr>
                      <m:e>
                        <m:r>
                          <m:rPr>
                            <m:sty m:val="p"/>
                          </m:rPr>
                          <a:rPr lang="en-US" altLang="zh-CN" sz="2400" b="0" i="0" dirty="0">
                            <a:solidFill>
                              <a:srgbClr val="000000"/>
                            </a:solidFill>
                            <a:latin typeface="Cambria Math" panose="02040503050406030204" pitchFamily="18" charset="0"/>
                            <a:ea typeface="微软雅黑" panose="020B0503020204020204" pitchFamily="34" charset="-122"/>
                            <a:cs typeface="Times New Roman" panose="02020603050405020304" pitchFamily="34" charset="-120"/>
                          </a:rPr>
                          <m:t>s</m:t>
                        </m:r>
                      </m:e>
                      <m:sup>
                        <m:r>
                          <a:rPr lang="en-US" altLang="zh-CN" sz="2400" b="0" i="0" dirty="0">
                            <a:solidFill>
                              <a:srgbClr val="000000"/>
                            </a:solidFill>
                            <a:latin typeface="Cambria Math" panose="02040503050406030204" pitchFamily="18" charset="0"/>
                            <a:ea typeface="微软雅黑" panose="020B0503020204020204" pitchFamily="34" charset="-122"/>
                            <a:cs typeface="Times New Roman" panose="02020603050405020304" pitchFamily="34" charset="-120"/>
                          </a:rPr>
                          <m:t>2</m:t>
                        </m:r>
                      </m:sup>
                    </m:sSup>
                  </m:oMath>
                </a14:m>
                <a:r>
                  <a:rPr lang="en-US" altLang="zh-CN" sz="100" b="0" i="0" kern="0" spc="-99900" dirty="0">
                    <a:solidFill>
                      <a:srgbClr val="FFFFFF"/>
                    </a:solidFill>
                    <a:latin typeface="Times New Roman" panose="02020603050405020304" pitchFamily="34" charset="0"/>
                    <a:ea typeface="微软雅黑" panose="020B0503020204020204" pitchFamily="34" charset="-122"/>
                    <a:cs typeface="Times New Roman" panose="02020603050405020304" pitchFamily="34" charset="-120"/>
                  </a:rPr>
                  <a:t> </a:t>
                </a:r>
                <a:r>
                  <a:rPr lang="en-US" altLang="zh-CN" sz="2400" b="0" i="0">
                    <a:solidFill>
                      <a:srgbClr val="000000"/>
                    </a:solidFill>
                    <a:latin typeface="Times New Roman" panose="02020603050405020304" pitchFamily="34" charset="0"/>
                    <a:ea typeface="微软雅黑" panose="020B0503020204020204" pitchFamily="34" charset="-122"/>
                    <a:cs typeface="Times New Roman" panose="02020603050405020304" pitchFamily="34" charset="-120"/>
                  </a:rPr>
                  <a:t>，则下列说法中正确的</a:t>
                </a:r>
                <a:endParaRPr lang="en-US" altLang="zh-CN" sz="2400" b="0" i="0">
                  <a:solidFill>
                    <a:srgbClr val="000000"/>
                  </a:solidFill>
                  <a:latin typeface="Times New Roman" panose="02020603050405020304" pitchFamily="34" charset="0"/>
                  <a:ea typeface="微软雅黑" panose="020B0503020204020204" pitchFamily="34" charset="-122"/>
                  <a:cs typeface="Times New Roman" panose="02020603050405020304" pitchFamily="34" charset="-120"/>
                </a:endParaRPr>
              </a:p>
              <a:p>
                <a:pPr latinLnBrk="1">
                  <a:lnSpc>
                    <a:spcPts val="4200"/>
                  </a:lnSpc>
                </a:pPr>
                <a:r>
                  <a:rPr lang="en-US" altLang="zh-CN" sz="2400" b="0" i="0">
                    <a:solidFill>
                      <a:srgbClr val="000000"/>
                    </a:solidFill>
                    <a:latin typeface="Times New Roman" panose="02020603050405020304" pitchFamily="34" charset="0"/>
                    <a:ea typeface="微软雅黑" panose="020B0503020204020204" pitchFamily="34" charset="-122"/>
                    <a:cs typeface="Times New Roman" panose="02020603050405020304" pitchFamily="34" charset="-120"/>
                  </a:rPr>
                  <a:t>是(</a:t>
                </a:r>
                <a:r>
                  <a:rPr lang="en-US" altLang="zh-CN" sz="2400" b="0" i="0">
                    <a:solidFill>
                      <a:srgbClr val="000000"/>
                    </a:solidFill>
                    <a:latin typeface="宋体" panose="02010600030101010101" pitchFamily="2" charset="-122"/>
                    <a:ea typeface="宋体" panose="02010600030101010101" pitchFamily="2" charset="-122"/>
                    <a:cs typeface="宋体" panose="02010600030101010101" pitchFamily="34" charset="-120"/>
                  </a:rPr>
                  <a:t>      </a:t>
                </a:r>
                <a:r>
                  <a:rPr lang="en-US" altLang="zh-CN" sz="2400" b="0" i="0">
                    <a:solidFill>
                      <a:srgbClr val="000000"/>
                    </a:solidFill>
                    <a:latin typeface="Times New Roman" panose="02020603050405020304" pitchFamily="34" charset="0"/>
                    <a:ea typeface="微软雅黑" panose="020B0503020204020204" pitchFamily="34" charset="-122"/>
                    <a:cs typeface="Times New Roman" panose="02020603050405020304" pitchFamily="34" charset="-120"/>
                  </a:rPr>
                  <a:t>)</a:t>
                </a:r>
                <a:endParaRPr lang="en-US" altLang="zh-CN" sz="2400" dirty="0"/>
              </a:p>
            </p:txBody>
          </p:sp>
        </mc:Choice>
        <mc:Fallback>
          <p:sp>
            <p:nvSpPr>
              <p:cNvPr id="3" name="QC_6_BD.58_1#de238f2bc?pid=01c183184&amp;color=0,0,0&amp;vtp=1&amp;bbb=1&amp;hb=1"/>
              <p:cNvSpPr>
                <a:spLocks noRot="1" noChangeAspect="1" noMove="1" noResize="1" noEditPoints="1" noAdjustHandles="1" noChangeArrowheads="1" noChangeShapeType="1" noTextEdit="1"/>
              </p:cNvSpPr>
              <p:nvPr/>
            </p:nvSpPr>
            <p:spPr>
              <a:xfrm>
                <a:off x="612648" y="1098931"/>
                <a:ext cx="10963656" cy="1592199"/>
              </a:xfrm>
              <a:prstGeom prst="rect">
                <a:avLst/>
              </a:prstGeom>
              <a:blipFill rotWithShape="1">
                <a:blip r:embed="rId1"/>
                <a:stretch>
                  <a:fillRect l="-5" t="-24" r="-79" b="-3669"/>
                </a:stretch>
              </a:blipFill>
            </p:spPr>
            <p:txBody>
              <a:bodyPr/>
              <a:lstStyle/>
              <a:p>
                <a:r>
                  <a:rPr lang="zh-CN" altLang="en-US">
                    <a:noFill/>
                  </a:rPr>
                  <a:t> </a:t>
                </a:r>
              </a:p>
            </p:txBody>
          </p:sp>
        </mc:Fallback>
      </mc:AlternateContent>
      <p:sp>
        <p:nvSpPr>
          <p:cNvPr id="4" name="QC_6_AN.59_1#de238f2bc.bracket?pid=01c183184&amp;color=0,0,0&amp;vpa=29&amp;vtp=1&amp;bbb=1"/>
          <p:cNvSpPr/>
          <p:nvPr/>
        </p:nvSpPr>
        <p:spPr>
          <a:xfrm>
            <a:off x="1137316" y="2205101"/>
            <a:ext cx="627063" cy="478600"/>
          </a:xfrm>
          <a:prstGeom prst="rect">
            <a:avLst/>
          </a:prstGeom>
          <a:noFill/>
        </p:spPr>
        <p:txBody>
          <a:bodyPr wrap="none" lIns="0" tIns="0" rIns="0" bIns="0" rtlCol="0" anchor="t"/>
          <a:lstStyle/>
          <a:p>
            <a:pPr algn="ctr" latinLnBrk="1">
              <a:lnSpc>
                <a:spcPts val="4200"/>
              </a:lnSpc>
            </a:pPr>
            <a:r>
              <a:rPr lang="en-US" altLang="zh-CN" sz="2400" b="0" i="0" dirty="0">
                <a:solidFill>
                  <a:srgbClr val="FF0000"/>
                </a:solidFill>
                <a:latin typeface="Times New Roman" panose="02020603050405020304" pitchFamily="34" charset="0"/>
                <a:ea typeface="微软雅黑" panose="020B0503020204020204" pitchFamily="34" charset="-122"/>
                <a:cs typeface="Times New Roman" panose="02020603050405020304" pitchFamily="34" charset="-120"/>
              </a:rPr>
              <a:t>BC</a:t>
            </a:r>
            <a:endParaRPr lang="en-US" altLang="zh-CN" sz="2400" dirty="0"/>
          </a:p>
        </p:txBody>
      </p:sp>
      <mc:AlternateContent xmlns:mc="http://schemas.openxmlformats.org/markup-compatibility/2006">
        <mc:Choice xmlns:a14="http://schemas.microsoft.com/office/drawing/2010/main" Requires="a14">
          <p:sp>
            <p:nvSpPr>
              <p:cNvPr id="5" name="QC_6_BD.58_2#de238f2bc.choices?pid=01c183184&amp;color=0,0,0&amp;vtp=1&amp;bbb=1"/>
              <p:cNvSpPr/>
              <p:nvPr/>
            </p:nvSpPr>
            <p:spPr>
              <a:xfrm>
                <a:off x="612648" y="2754728"/>
                <a:ext cx="10963656" cy="2150999"/>
              </a:xfrm>
              <a:prstGeom prst="rect">
                <a:avLst/>
              </a:prstGeom>
              <a:noFill/>
            </p:spPr>
            <p:txBody>
              <a:bodyPr wrap="none" lIns="0" tIns="0" rIns="0" bIns="0" rtlCol="0" anchor="t"/>
              <a:lstStyle/>
              <a:p>
                <a:pPr algn="l" latinLnBrk="1">
                  <a:lnSpc>
                    <a:spcPts val="4400"/>
                  </a:lnSpc>
                </a:pPr>
                <a:r>
                  <a:rPr lang="en-US" altLang="zh-CN" sz="2400" b="1" i="0" dirty="0">
                    <a:solidFill>
                      <a:srgbClr val="000000"/>
                    </a:solidFill>
                    <a:latin typeface="Times New Roman" panose="02020603050405020304" pitchFamily="34" charset="0"/>
                    <a:ea typeface="微软雅黑" panose="020B0503020204020204" pitchFamily="34" charset="-122"/>
                    <a:cs typeface="Times New Roman" panose="02020603050405020304" pitchFamily="34" charset="-120"/>
                  </a:rPr>
                  <a:t>A.</a:t>
                </a:r>
                <a:r>
                  <a:rPr lang="en-US" altLang="zh-CN" sz="2400" b="1" i="0" dirty="0">
                    <a:solidFill>
                      <a:srgbClr val="000000"/>
                    </a:solidFill>
                    <a:latin typeface="宋体" panose="02010600030101010101" pitchFamily="2" charset="-122"/>
                    <a:ea typeface="宋体" panose="02010600030101010101" pitchFamily="2" charset="-122"/>
                    <a:cs typeface="宋体" panose="02010600030101010101" pitchFamily="34" charset="-120"/>
                  </a:rPr>
                  <a:t> </a:t>
                </a:r>
                <a:r>
                  <a:rPr lang="en-US" altLang="zh-CN" sz="2400" b="0" i="0" dirty="0">
                    <a:solidFill>
                      <a:srgbClr val="000000"/>
                    </a:solidFill>
                    <a:latin typeface="Times New Roman" panose="02020603050405020304" pitchFamily="34" charset="0"/>
                    <a:ea typeface="微软雅黑" panose="020B0503020204020204" pitchFamily="34" charset="-122"/>
                    <a:cs typeface="Times New Roman" panose="02020603050405020304" pitchFamily="34" charset="-120"/>
                  </a:rPr>
                  <a:t>两物体都做加速直线运动，乙的速度变化快</a:t>
                </a:r>
                <a:endParaRPr lang="en-US" altLang="zh-CN" sz="2400" dirty="0"/>
              </a:p>
              <a:p>
                <a:pPr latinLnBrk="1">
                  <a:lnSpc>
                    <a:spcPts val="4400"/>
                  </a:lnSpc>
                </a:pPr>
                <a:r>
                  <a:rPr lang="en-US" altLang="zh-CN" sz="2400" b="1" i="0">
                    <a:solidFill>
                      <a:srgbClr val="000000"/>
                    </a:solidFill>
                    <a:latin typeface="Times New Roman" panose="02020603050405020304" pitchFamily="34" charset="0"/>
                    <a:ea typeface="微软雅黑" panose="020B0503020204020204" pitchFamily="34" charset="-122"/>
                    <a:cs typeface="Times New Roman" panose="02020603050405020304" pitchFamily="34" charset="-120"/>
                  </a:rPr>
                  <a:t>B</a:t>
                </a:r>
                <a:r>
                  <a:rPr lang="en-US" altLang="zh-CN" sz="2400" b="1" i="0" dirty="0">
                    <a:solidFill>
                      <a:srgbClr val="000000"/>
                    </a:solidFill>
                    <a:latin typeface="Times New Roman" panose="02020603050405020304" pitchFamily="34" charset="0"/>
                    <a:ea typeface="微软雅黑" panose="020B0503020204020204" pitchFamily="34" charset="-122"/>
                    <a:cs typeface="Times New Roman" panose="02020603050405020304" pitchFamily="34" charset="-120"/>
                  </a:rPr>
                  <a:t>.</a:t>
                </a:r>
                <a:r>
                  <a:rPr lang="en-US" altLang="zh-CN" sz="2400" b="1" i="0" dirty="0">
                    <a:solidFill>
                      <a:srgbClr val="000000"/>
                    </a:solidFill>
                    <a:latin typeface="宋体" panose="02010600030101010101" pitchFamily="2" charset="-122"/>
                    <a:ea typeface="宋体" panose="02010600030101010101" pitchFamily="2" charset="-122"/>
                    <a:cs typeface="宋体" panose="02010600030101010101" pitchFamily="34" charset="-120"/>
                  </a:rPr>
                  <a:t> </a:t>
                </a:r>
                <a:r>
                  <a:rPr lang="en-US" altLang="zh-CN" sz="2400" b="0" i="0" dirty="0">
                    <a:solidFill>
                      <a:srgbClr val="000000"/>
                    </a:solidFill>
                    <a:latin typeface="Times New Roman" panose="02020603050405020304" pitchFamily="34" charset="0"/>
                    <a:ea typeface="微软雅黑" panose="020B0503020204020204" pitchFamily="34" charset="-122"/>
                    <a:cs typeface="Times New Roman" panose="02020603050405020304" pitchFamily="34" charset="-120"/>
                  </a:rPr>
                  <a:t>每经过</a:t>
                </a:r>
                <a14:m>
                  <m:oMath xmlns:m="http://schemas.openxmlformats.org/officeDocument/2006/math">
                    <m:r>
                      <a:rPr lang="en-US" altLang="zh-CN" sz="2400" b="0" i="0" dirty="0">
                        <a:solidFill>
                          <a:srgbClr val="000000"/>
                        </a:solidFill>
                        <a:latin typeface="Cambria Math" panose="02040503050406030204" pitchFamily="18" charset="0"/>
                        <a:ea typeface="微软雅黑" panose="020B0503020204020204" pitchFamily="34" charset="-122"/>
                        <a:cs typeface="Times New Roman" panose="02020603050405020304" pitchFamily="34" charset="-120"/>
                      </a:rPr>
                      <m:t>1</m:t>
                    </m:r>
                    <m:r>
                      <a:rPr lang="en-US" altLang="zh-CN" sz="2400" b="0" i="0" dirty="0">
                        <a:solidFill>
                          <a:srgbClr val="000000"/>
                        </a:solidFill>
                        <a:latin typeface="Cambria Math" panose="02040503050406030204" pitchFamily="18" charset="0"/>
                        <a:ea typeface="微软雅黑" panose="020B0503020204020204" pitchFamily="34" charset="-122"/>
                        <a:cs typeface="Times New Roman" panose="02020603050405020304" pitchFamily="34" charset="-120"/>
                      </a:rPr>
                      <m:t> </m:t>
                    </m:r>
                    <m:r>
                      <m:rPr>
                        <m:sty m:val="p"/>
                      </m:rPr>
                      <a:rPr lang="en-US" altLang="zh-CN" sz="2400" b="0" i="0" dirty="0">
                        <a:solidFill>
                          <a:srgbClr val="000000"/>
                        </a:solidFill>
                        <a:latin typeface="Cambria Math" panose="02040503050406030204" pitchFamily="18" charset="0"/>
                        <a:ea typeface="微软雅黑" panose="020B0503020204020204" pitchFamily="34" charset="-122"/>
                        <a:cs typeface="Times New Roman" panose="02020603050405020304" pitchFamily="34" charset="-120"/>
                      </a:rPr>
                      <m:t>s</m:t>
                    </m:r>
                  </m:oMath>
                </a14:m>
                <a:r>
                  <a:rPr lang="en-US" altLang="zh-CN" sz="2400" b="0" i="0" dirty="0">
                    <a:solidFill>
                      <a:srgbClr val="000000"/>
                    </a:solidFill>
                    <a:latin typeface="Times New Roman" panose="02020603050405020304" pitchFamily="34" charset="0"/>
                    <a:ea typeface="微软雅黑" panose="020B0503020204020204" pitchFamily="34" charset="-122"/>
                    <a:cs typeface="Times New Roman" panose="02020603050405020304" pitchFamily="34" charset="-120"/>
                  </a:rPr>
                  <a:t>，甲的速度增加</a:t>
                </a:r>
                <a14:m>
                  <m:oMath xmlns:m="http://schemas.openxmlformats.org/officeDocument/2006/math">
                    <m:r>
                      <a:rPr lang="en-US" altLang="zh-CN" sz="2400" b="0" i="0" dirty="0">
                        <a:solidFill>
                          <a:srgbClr val="000000"/>
                        </a:solidFill>
                        <a:latin typeface="Cambria Math" panose="02040503050406030204" pitchFamily="18" charset="0"/>
                        <a:ea typeface="微软雅黑" panose="020B0503020204020204" pitchFamily="34" charset="-122"/>
                        <a:cs typeface="Times New Roman" panose="02020603050405020304" pitchFamily="34" charset="-120"/>
                      </a:rPr>
                      <m:t>2</m:t>
                    </m:r>
                    <m:r>
                      <a:rPr lang="en-US" altLang="zh-CN" sz="2400" b="0" i="0" dirty="0">
                        <a:solidFill>
                          <a:srgbClr val="000000"/>
                        </a:solidFill>
                        <a:latin typeface="Cambria Math" panose="02040503050406030204" pitchFamily="18" charset="0"/>
                        <a:ea typeface="微软雅黑" panose="020B0503020204020204" pitchFamily="34" charset="-122"/>
                        <a:cs typeface="Times New Roman" panose="02020603050405020304" pitchFamily="34" charset="-120"/>
                      </a:rPr>
                      <m:t> </m:t>
                    </m:r>
                    <m:r>
                      <m:rPr>
                        <m:sty m:val="p"/>
                      </m:rPr>
                      <a:rPr lang="en-US" altLang="zh-CN" sz="2400" b="0" i="0" dirty="0">
                        <a:solidFill>
                          <a:srgbClr val="000000"/>
                        </a:solidFill>
                        <a:latin typeface="Cambria Math" panose="02040503050406030204" pitchFamily="18" charset="0"/>
                        <a:ea typeface="微软雅黑" panose="020B0503020204020204" pitchFamily="34" charset="-122"/>
                        <a:cs typeface="Times New Roman" panose="02020603050405020304" pitchFamily="34" charset="-120"/>
                      </a:rPr>
                      <m:t>m</m:t>
                    </m:r>
                    <m:r>
                      <a:rPr lang="en-US" altLang="zh-CN" sz="2400" b="0" i="0" dirty="0">
                        <a:solidFill>
                          <a:srgbClr val="000000"/>
                        </a:solidFill>
                        <a:latin typeface="Cambria Math" panose="02040503050406030204" pitchFamily="18" charset="0"/>
                        <a:ea typeface="微软雅黑" panose="020B0503020204020204" pitchFamily="34" charset="-122"/>
                        <a:cs typeface="Times New Roman" panose="02020603050405020304" pitchFamily="34" charset="-120"/>
                      </a:rPr>
                      <m:t>/</m:t>
                    </m:r>
                    <m:r>
                      <m:rPr>
                        <m:sty m:val="p"/>
                      </m:rPr>
                      <a:rPr lang="en-US" altLang="zh-CN" sz="2400" b="0" i="0" dirty="0">
                        <a:solidFill>
                          <a:srgbClr val="000000"/>
                        </a:solidFill>
                        <a:latin typeface="Cambria Math" panose="02040503050406030204" pitchFamily="18" charset="0"/>
                        <a:ea typeface="微软雅黑" panose="020B0503020204020204" pitchFamily="34" charset="-122"/>
                        <a:cs typeface="Times New Roman" panose="02020603050405020304" pitchFamily="34" charset="-120"/>
                      </a:rPr>
                      <m:t>s</m:t>
                    </m:r>
                  </m:oMath>
                </a14:m>
                <a:r>
                  <a:rPr lang="en-US" altLang="zh-CN" sz="100" b="0" i="0" kern="0" spc="-99900" dirty="0">
                    <a:solidFill>
                      <a:srgbClr val="FFFFFF"/>
                    </a:solidFill>
                    <a:latin typeface="Times New Roman" panose="02020603050405020304" pitchFamily="34" charset="0"/>
                    <a:ea typeface="微软雅黑" panose="020B0503020204020204" pitchFamily="34" charset="-122"/>
                    <a:cs typeface="Times New Roman" panose="02020603050405020304" pitchFamily="34" charset="-120"/>
                  </a:rPr>
                  <a:t> </a:t>
                </a:r>
                <a:endParaRPr lang="en-US" altLang="zh-CN" sz="2400" dirty="0"/>
              </a:p>
              <a:p>
                <a:pPr latinLnBrk="1">
                  <a:lnSpc>
                    <a:spcPts val="4400"/>
                  </a:lnSpc>
                </a:pPr>
                <a:r>
                  <a:rPr lang="en-US" altLang="zh-CN" sz="2400" b="1" i="0">
                    <a:solidFill>
                      <a:srgbClr val="000000"/>
                    </a:solidFill>
                    <a:latin typeface="Times New Roman" panose="02020603050405020304" pitchFamily="34" charset="0"/>
                    <a:ea typeface="微软雅黑" panose="020B0503020204020204" pitchFamily="34" charset="-122"/>
                    <a:cs typeface="Times New Roman" panose="02020603050405020304" pitchFamily="34" charset="-120"/>
                  </a:rPr>
                  <a:t>C</a:t>
                </a:r>
                <a:r>
                  <a:rPr lang="en-US" altLang="zh-CN" sz="2400" b="1" i="0" dirty="0">
                    <a:solidFill>
                      <a:srgbClr val="000000"/>
                    </a:solidFill>
                    <a:latin typeface="Times New Roman" panose="02020603050405020304" pitchFamily="34" charset="0"/>
                    <a:ea typeface="微软雅黑" panose="020B0503020204020204" pitchFamily="34" charset="-122"/>
                    <a:cs typeface="Times New Roman" panose="02020603050405020304" pitchFamily="34" charset="-120"/>
                  </a:rPr>
                  <a:t>.</a:t>
                </a:r>
                <a:r>
                  <a:rPr lang="en-US" altLang="zh-CN" sz="2400" b="1" i="0" dirty="0">
                    <a:solidFill>
                      <a:srgbClr val="000000"/>
                    </a:solidFill>
                    <a:latin typeface="宋体" panose="02010600030101010101" pitchFamily="2" charset="-122"/>
                    <a:ea typeface="宋体" panose="02010600030101010101" pitchFamily="2" charset="-122"/>
                    <a:cs typeface="宋体" panose="02010600030101010101" pitchFamily="34" charset="-120"/>
                  </a:rPr>
                  <a:t> </a:t>
                </a:r>
                <a:r>
                  <a:rPr lang="en-US" altLang="zh-CN" sz="2400" b="0" i="0" dirty="0">
                    <a:solidFill>
                      <a:srgbClr val="000000"/>
                    </a:solidFill>
                    <a:latin typeface="Times New Roman" panose="02020603050405020304" pitchFamily="34" charset="0"/>
                    <a:ea typeface="微软雅黑" panose="020B0503020204020204" pitchFamily="34" charset="-122"/>
                    <a:cs typeface="Times New Roman" panose="02020603050405020304" pitchFamily="34" charset="-120"/>
                  </a:rPr>
                  <a:t>乙做减速直线运动，它的速度变化率大</a:t>
                </a:r>
                <a:endParaRPr lang="en-US" altLang="zh-CN" sz="2400" dirty="0"/>
              </a:p>
              <a:p>
                <a:pPr latinLnBrk="1">
                  <a:lnSpc>
                    <a:spcPts val="4200"/>
                  </a:lnSpc>
                </a:pPr>
                <a:r>
                  <a:rPr lang="en-US" altLang="zh-CN" sz="2400" b="1" i="0">
                    <a:solidFill>
                      <a:srgbClr val="000000"/>
                    </a:solidFill>
                    <a:latin typeface="Times New Roman" panose="02020603050405020304" pitchFamily="34" charset="0"/>
                    <a:ea typeface="微软雅黑" panose="020B0503020204020204" pitchFamily="34" charset="-122"/>
                    <a:cs typeface="Times New Roman" panose="02020603050405020304" pitchFamily="34" charset="-120"/>
                  </a:rPr>
                  <a:t>D</a:t>
                </a:r>
                <a:r>
                  <a:rPr lang="en-US" altLang="zh-CN" sz="2400" b="1" i="0" dirty="0">
                    <a:solidFill>
                      <a:srgbClr val="000000"/>
                    </a:solidFill>
                    <a:latin typeface="Times New Roman" panose="02020603050405020304" pitchFamily="34" charset="0"/>
                    <a:ea typeface="微软雅黑" panose="020B0503020204020204" pitchFamily="34" charset="-122"/>
                    <a:cs typeface="Times New Roman" panose="02020603050405020304" pitchFamily="34" charset="-120"/>
                  </a:rPr>
                  <a:t>.</a:t>
                </a:r>
                <a:r>
                  <a:rPr lang="en-US" altLang="zh-CN" sz="2400" b="1" i="0" dirty="0">
                    <a:solidFill>
                      <a:srgbClr val="000000"/>
                    </a:solidFill>
                    <a:latin typeface="宋体" panose="02010600030101010101" pitchFamily="2" charset="-122"/>
                    <a:ea typeface="宋体" panose="02010600030101010101" pitchFamily="2" charset="-122"/>
                    <a:cs typeface="宋体" panose="02010600030101010101" pitchFamily="34" charset="-120"/>
                  </a:rPr>
                  <a:t> </a:t>
                </a:r>
                <a:r>
                  <a:rPr lang="en-US" altLang="zh-CN" sz="2400" b="0" i="0" dirty="0">
                    <a:solidFill>
                      <a:srgbClr val="000000"/>
                    </a:solidFill>
                    <a:latin typeface="Times New Roman" panose="02020603050405020304" pitchFamily="34" charset="0"/>
                    <a:ea typeface="微软雅黑" panose="020B0503020204020204" pitchFamily="34" charset="-122"/>
                    <a:cs typeface="Times New Roman" panose="02020603050405020304" pitchFamily="34" charset="-120"/>
                  </a:rPr>
                  <a:t>甲的加速度比乙的加速度大</a:t>
                </a:r>
                <a:endParaRPr lang="en-US" altLang="zh-CN" sz="2400" dirty="0"/>
              </a:p>
            </p:txBody>
          </p:sp>
        </mc:Choice>
        <mc:Fallback>
          <p:sp>
            <p:nvSpPr>
              <p:cNvPr id="5" name="QC_6_BD.58_2#de238f2bc.choices?pid=01c183184&amp;color=0,0,0&amp;vtp=1&amp;bbb=1"/>
              <p:cNvSpPr>
                <a:spLocks noRot="1" noChangeAspect="1" noMove="1" noResize="1" noEditPoints="1" noAdjustHandles="1" noChangeArrowheads="1" noChangeShapeType="1" noTextEdit="1"/>
              </p:cNvSpPr>
              <p:nvPr/>
            </p:nvSpPr>
            <p:spPr>
              <a:xfrm>
                <a:off x="612648" y="2754728"/>
                <a:ext cx="10963656" cy="2150999"/>
              </a:xfrm>
              <a:prstGeom prst="rect">
                <a:avLst/>
              </a:prstGeom>
              <a:blipFill rotWithShape="1">
                <a:blip r:embed="rId2"/>
                <a:stretch>
                  <a:fillRect l="-5" t="-5" r="2" b="-2729"/>
                </a:stretch>
              </a:blipFill>
            </p:spPr>
            <p:txBody>
              <a:bodyPr/>
              <a:lstStyle/>
              <a:p>
                <a:r>
                  <a:rPr lang="zh-CN" altLang="en-US">
                    <a:noFill/>
                  </a:rPr>
                  <a:t> </a:t>
                </a:r>
              </a:p>
            </p:txBody>
          </p:sp>
        </mc:Fallback>
      </mc:AlternateContent>
    </p:spTree>
  </p:cSld>
  <p:clrMapOvr>
    <a:masterClrMapping/>
  </p:clrMapOvr>
  <p:transition>
    <p:split dir="in"/>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4">
                                            <p:bg/>
                                          </p:spTgt>
                                        </p:tgtEl>
                                        <p:attrNameLst>
                                          <p:attrName>style.visibility</p:attrName>
                                        </p:attrNameLst>
                                      </p:cBhvr>
                                      <p:to>
                                        <p:strVal val="visible"/>
                                      </p:to>
                                    </p:set>
                                    <p:animEffect transition="in" filter="wipe(left)">
                                      <p:cBhvr>
                                        <p:cTn id="7" dur="500"/>
                                        <p:tgtEl>
                                          <p:spTgt spid="4">
                                            <p:bg/>
                                          </p:spTgt>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4">
                                            <p:txEl>
                                              <p:pRg st="0" end="0"/>
                                            </p:txEl>
                                          </p:spTgt>
                                        </p:tgtEl>
                                        <p:attrNameLst>
                                          <p:attrName>style.visibility</p:attrName>
                                        </p:attrNameLst>
                                      </p:cBhvr>
                                      <p:to>
                                        <p:strVal val="visible"/>
                                      </p:to>
                                    </p:set>
                                    <p:animEffect transition="in" filter="wipe(left)">
                                      <p:cBhvr>
                                        <p:cTn id="10" dur="500"/>
                                        <p:tgtEl>
                                          <p:spTgt spid="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build="p"/>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mc:Choice xmlns:a14="http://schemas.microsoft.com/office/drawing/2010/main" Requires="a14">
          <p:sp>
            <p:nvSpPr>
              <p:cNvPr id="2" name="QC_6_AS.60_1#de238f2bc?pid=01c183184&amp;color=0,0,0&amp;vtp=1&amp;bt=1&amp;bbb=1&amp;hb=1"/>
              <p:cNvSpPr/>
              <p:nvPr/>
            </p:nvSpPr>
            <p:spPr>
              <a:xfrm>
                <a:off x="612648" y="486000"/>
                <a:ext cx="10963656" cy="2713800"/>
              </a:xfrm>
              <a:prstGeom prst="rect">
                <a:avLst/>
              </a:prstGeom>
              <a:noFill/>
            </p:spPr>
            <p:txBody>
              <a:bodyPr wrap="none" lIns="0" tIns="0" rIns="0" bIns="0" rtlCol="0" anchor="t"/>
              <a:lstStyle/>
              <a:p>
                <a:pPr algn="just" latinLnBrk="1">
                  <a:lnSpc>
                    <a:spcPts val="4400"/>
                  </a:lnSpc>
                </a:pPr>
                <a:r>
                  <a:rPr lang="en-US" altLang="zh-CN" sz="2400" b="1" i="0" dirty="0">
                    <a:solidFill>
                      <a:srgbClr val="FF0000"/>
                    </a:solidFill>
                    <a:latin typeface="Times New Roman" panose="02020603050405020304" pitchFamily="34" charset="0"/>
                    <a:ea typeface="微软雅黑" panose="020B0503020204020204" pitchFamily="34" charset="-122"/>
                    <a:cs typeface="Times New Roman" panose="02020603050405020304" pitchFamily="34" charset="-120"/>
                  </a:rPr>
                  <a:t>[解析]</a:t>
                </a:r>
                <a:r>
                  <a:rPr lang="en-US" altLang="zh-CN" sz="2400" b="1" i="0" dirty="0">
                    <a:solidFill>
                      <a:srgbClr val="FF0000"/>
                    </a:solidFill>
                    <a:latin typeface="宋体" panose="02010600030101010101" pitchFamily="2" charset="-122"/>
                    <a:ea typeface="宋体" panose="02010600030101010101" pitchFamily="2" charset="-122"/>
                    <a:cs typeface="宋体" panose="02010600030101010101" pitchFamily="34" charset="-120"/>
                  </a:rPr>
                  <a:t> </a:t>
                </a:r>
                <a:r>
                  <a:rPr lang="en-US" altLang="zh-CN" sz="2400" b="0" i="0" dirty="0">
                    <a:solidFill>
                      <a:srgbClr val="FF0000"/>
                    </a:solidFill>
                    <a:latin typeface="Times New Roman" panose="02020603050405020304" pitchFamily="34" charset="0"/>
                    <a:ea typeface="微软雅黑" panose="020B0503020204020204" pitchFamily="34" charset="-122"/>
                    <a:cs typeface="Times New Roman" panose="02020603050405020304" pitchFamily="34" charset="-120"/>
                  </a:rPr>
                  <a:t>加速度的正负代表与规定的正方向是相同，还是相反</a:t>
                </a:r>
                <a:r>
                  <a:rPr lang="en-US" altLang="zh-CN" sz="2400" b="0" i="0">
                    <a:solidFill>
                      <a:srgbClr val="FF0000"/>
                    </a:solidFill>
                    <a:latin typeface="Times New Roman" panose="02020603050405020304" pitchFamily="34" charset="0"/>
                    <a:ea typeface="微软雅黑" panose="020B0503020204020204" pitchFamily="34" charset="-122"/>
                    <a:cs typeface="Times New Roman" panose="02020603050405020304" pitchFamily="34" charset="-120"/>
                  </a:rPr>
                  <a:t>，甲的加速度方向与</a:t>
                </a:r>
                <a:endParaRPr lang="en-US" altLang="zh-CN" sz="2400" b="0" i="0">
                  <a:solidFill>
                    <a:srgbClr val="FF0000"/>
                  </a:solidFill>
                  <a:latin typeface="Times New Roman" panose="02020603050405020304" pitchFamily="34" charset="0"/>
                  <a:ea typeface="微软雅黑" panose="020B0503020204020204" pitchFamily="34" charset="-122"/>
                  <a:cs typeface="Times New Roman" panose="02020603050405020304" pitchFamily="34" charset="-120"/>
                </a:endParaRPr>
              </a:p>
              <a:p>
                <a:pPr algn="just" latinLnBrk="1">
                  <a:lnSpc>
                    <a:spcPts val="4400"/>
                  </a:lnSpc>
                </a:pPr>
                <a:r>
                  <a:rPr lang="en-US" altLang="zh-CN" sz="2400" b="0" i="0">
                    <a:solidFill>
                      <a:srgbClr val="FF0000"/>
                    </a:solidFill>
                    <a:latin typeface="Times New Roman" panose="02020603050405020304" pitchFamily="34" charset="0"/>
                    <a:ea typeface="微软雅黑" panose="020B0503020204020204" pitchFamily="34" charset="-122"/>
                    <a:cs typeface="Times New Roman" panose="02020603050405020304" pitchFamily="34" charset="-120"/>
                  </a:rPr>
                  <a:t>初速度方向相同</a:t>
                </a:r>
                <a:r>
                  <a:rPr lang="en-US" altLang="zh-CN" sz="2400" b="0" i="0" dirty="0">
                    <a:solidFill>
                      <a:srgbClr val="FF0000"/>
                    </a:solidFill>
                    <a:latin typeface="Times New Roman" panose="02020603050405020304" pitchFamily="34" charset="0"/>
                    <a:ea typeface="微软雅黑" panose="020B0503020204020204" pitchFamily="34" charset="-122"/>
                    <a:cs typeface="Times New Roman" panose="02020603050405020304" pitchFamily="34" charset="-120"/>
                  </a:rPr>
                  <a:t>，做加速直线运动，乙的加速度方向与初速度方向相反</a:t>
                </a:r>
                <a:r>
                  <a:rPr lang="en-US" altLang="zh-CN" sz="2400" b="0" i="0">
                    <a:solidFill>
                      <a:srgbClr val="FF0000"/>
                    </a:solidFill>
                    <a:latin typeface="Times New Roman" panose="02020603050405020304" pitchFamily="34" charset="0"/>
                    <a:ea typeface="微软雅黑" panose="020B0503020204020204" pitchFamily="34" charset="-122"/>
                    <a:cs typeface="Times New Roman" panose="02020603050405020304" pitchFamily="34" charset="-120"/>
                  </a:rPr>
                  <a:t>，做减速</a:t>
                </a:r>
                <a:endParaRPr lang="en-US" altLang="zh-CN" sz="2400" b="0" i="0">
                  <a:solidFill>
                    <a:srgbClr val="FF0000"/>
                  </a:solidFill>
                  <a:latin typeface="Times New Roman" panose="02020603050405020304" pitchFamily="34" charset="0"/>
                  <a:ea typeface="微软雅黑" panose="020B0503020204020204" pitchFamily="34" charset="-122"/>
                  <a:cs typeface="Times New Roman" panose="02020603050405020304" pitchFamily="34" charset="-120"/>
                </a:endParaRPr>
              </a:p>
              <a:p>
                <a:pPr algn="just" latinLnBrk="1">
                  <a:lnSpc>
                    <a:spcPts val="4400"/>
                  </a:lnSpc>
                </a:pPr>
                <a:r>
                  <a:rPr lang="en-US" altLang="zh-CN" sz="2400" b="0" i="0">
                    <a:solidFill>
                      <a:srgbClr val="FF0000"/>
                    </a:solidFill>
                    <a:latin typeface="Times New Roman" panose="02020603050405020304" pitchFamily="34" charset="0"/>
                    <a:ea typeface="微软雅黑" panose="020B0503020204020204" pitchFamily="34" charset="-122"/>
                    <a:cs typeface="Times New Roman" panose="02020603050405020304" pitchFamily="34" charset="-120"/>
                  </a:rPr>
                  <a:t>直线运动</a:t>
                </a:r>
                <a:r>
                  <a:rPr lang="en-US" altLang="zh-CN" sz="2400" b="0" i="0" dirty="0">
                    <a:solidFill>
                      <a:srgbClr val="FF0000"/>
                    </a:solidFill>
                    <a:latin typeface="Times New Roman" panose="02020603050405020304" pitchFamily="34" charset="0"/>
                    <a:ea typeface="微软雅黑" panose="020B0503020204020204" pitchFamily="34" charset="-122"/>
                    <a:cs typeface="Times New Roman" panose="02020603050405020304" pitchFamily="34" charset="-120"/>
                  </a:rPr>
                  <a:t>，加速度的大小表示物体速度变化的快慢，则乙的速度变化快</a:t>
                </a:r>
                <a:r>
                  <a:rPr lang="en-US" altLang="zh-CN" sz="2400" b="0" i="0">
                    <a:solidFill>
                      <a:srgbClr val="FF0000"/>
                    </a:solidFill>
                    <a:latin typeface="Times New Roman" panose="02020603050405020304" pitchFamily="34" charset="0"/>
                    <a:ea typeface="微软雅黑" panose="020B0503020204020204" pitchFamily="34" charset="-122"/>
                    <a:cs typeface="Times New Roman" panose="02020603050405020304" pitchFamily="34" charset="-120"/>
                  </a:rPr>
                  <a:t>，速度的</a:t>
                </a:r>
                <a:endParaRPr lang="en-US" altLang="zh-CN" sz="2400" b="0" i="0">
                  <a:solidFill>
                    <a:srgbClr val="FF0000"/>
                  </a:solidFill>
                  <a:latin typeface="Times New Roman" panose="02020603050405020304" pitchFamily="34" charset="0"/>
                  <a:ea typeface="微软雅黑" panose="020B0503020204020204" pitchFamily="34" charset="-122"/>
                  <a:cs typeface="Times New Roman" panose="02020603050405020304" pitchFamily="34" charset="-120"/>
                </a:endParaRPr>
              </a:p>
              <a:p>
                <a:pPr algn="just" latinLnBrk="1">
                  <a:lnSpc>
                    <a:spcPts val="4400"/>
                  </a:lnSpc>
                </a:pPr>
                <a:r>
                  <a:rPr lang="en-US" altLang="zh-CN" sz="2400" b="0" i="0">
                    <a:solidFill>
                      <a:srgbClr val="FF0000"/>
                    </a:solidFill>
                    <a:latin typeface="Times New Roman" panose="02020603050405020304" pitchFamily="34" charset="0"/>
                    <a:ea typeface="微软雅黑" panose="020B0503020204020204" pitchFamily="34" charset="-122"/>
                    <a:cs typeface="Times New Roman" panose="02020603050405020304" pitchFamily="34" charset="-120"/>
                  </a:rPr>
                  <a:t>变化率大</a:t>
                </a:r>
                <a:r>
                  <a:rPr lang="en-US" altLang="zh-CN" sz="2400" b="0" i="0" dirty="0">
                    <a:solidFill>
                      <a:srgbClr val="FF0000"/>
                    </a:solidFill>
                    <a:latin typeface="Times New Roman" panose="02020603050405020304" pitchFamily="34" charset="0"/>
                    <a:ea typeface="微软雅黑" panose="020B0503020204020204" pitchFamily="34" charset="-122"/>
                    <a:cs typeface="Times New Roman" panose="02020603050405020304" pitchFamily="34" charset="-120"/>
                  </a:rPr>
                  <a:t>，A、D错误，C正确；甲的加速度恒为</a:t>
                </a:r>
                <a14:m>
                  <m:oMath xmlns:m="http://schemas.openxmlformats.org/officeDocument/2006/math">
                    <m:r>
                      <a:rPr lang="en-US" altLang="zh-CN" sz="2400" b="0" i="0" dirty="0">
                        <a:solidFill>
                          <a:srgbClr val="FF0000"/>
                        </a:solidFill>
                        <a:latin typeface="Cambria Math" panose="02040503050406030204" pitchFamily="18" charset="0"/>
                        <a:ea typeface="微软雅黑" panose="020B0503020204020204" pitchFamily="34" charset="-122"/>
                        <a:cs typeface="Times New Roman" panose="02020603050405020304" pitchFamily="34" charset="-120"/>
                      </a:rPr>
                      <m:t>2</m:t>
                    </m:r>
                    <m:r>
                      <a:rPr lang="en-US" altLang="zh-CN" sz="2400" b="0" i="0" dirty="0">
                        <a:solidFill>
                          <a:srgbClr val="FF0000"/>
                        </a:solidFill>
                        <a:latin typeface="Cambria Math" panose="02040503050406030204" pitchFamily="18" charset="0"/>
                        <a:ea typeface="微软雅黑" panose="020B0503020204020204" pitchFamily="34" charset="-122"/>
                        <a:cs typeface="Times New Roman" panose="02020603050405020304" pitchFamily="34" charset="-120"/>
                      </a:rPr>
                      <m:t> </m:t>
                    </m:r>
                    <m:r>
                      <m:rPr>
                        <m:sty m:val="p"/>
                      </m:rPr>
                      <a:rPr lang="en-US" altLang="zh-CN" sz="2400" b="0" i="0" dirty="0">
                        <a:solidFill>
                          <a:srgbClr val="FF0000"/>
                        </a:solidFill>
                        <a:latin typeface="Cambria Math" panose="02040503050406030204" pitchFamily="18" charset="0"/>
                        <a:ea typeface="微软雅黑" panose="020B0503020204020204" pitchFamily="34" charset="-122"/>
                        <a:cs typeface="Times New Roman" panose="02020603050405020304" pitchFamily="34" charset="-120"/>
                      </a:rPr>
                      <m:t>m</m:t>
                    </m:r>
                    <m:r>
                      <a:rPr lang="en-US" altLang="zh-CN" sz="2400" b="0" i="0" dirty="0">
                        <a:solidFill>
                          <a:srgbClr val="FF0000"/>
                        </a:solidFill>
                        <a:latin typeface="Cambria Math" panose="02040503050406030204" pitchFamily="18" charset="0"/>
                        <a:ea typeface="微软雅黑" panose="020B0503020204020204" pitchFamily="34" charset="-122"/>
                        <a:cs typeface="Times New Roman" panose="02020603050405020304" pitchFamily="34" charset="-120"/>
                      </a:rPr>
                      <m:t>/</m:t>
                    </m:r>
                    <m:sSup>
                      <m:sSupPr>
                        <m:ctrlPr>
                          <a:rPr lang="en-US" altLang="zh-CN" sz="2400" b="0" i="1" dirty="0">
                            <a:solidFill>
                              <a:srgbClr val="FF0000"/>
                            </a:solidFill>
                            <a:latin typeface="Cambria Math" panose="02040503050406030204" pitchFamily="18" charset="0"/>
                            <a:ea typeface="微软雅黑" panose="020B0503020204020204" pitchFamily="34" charset="-122"/>
                            <a:cs typeface="Times New Roman" panose="02020603050405020304" pitchFamily="34" charset="-120"/>
                          </a:rPr>
                        </m:ctrlPr>
                      </m:sSupPr>
                      <m:e>
                        <m:r>
                          <m:rPr>
                            <m:sty m:val="p"/>
                          </m:rPr>
                          <a:rPr lang="en-US" altLang="zh-CN" sz="2400" b="0" i="0" dirty="0">
                            <a:solidFill>
                              <a:srgbClr val="FF0000"/>
                            </a:solidFill>
                            <a:latin typeface="Cambria Math" panose="02040503050406030204" pitchFamily="18" charset="0"/>
                            <a:ea typeface="微软雅黑" panose="020B0503020204020204" pitchFamily="34" charset="-122"/>
                            <a:cs typeface="Times New Roman" panose="02020603050405020304" pitchFamily="34" charset="-120"/>
                          </a:rPr>
                          <m:t>s</m:t>
                        </m:r>
                      </m:e>
                      <m:sup>
                        <m:r>
                          <a:rPr lang="en-US" altLang="zh-CN" sz="2400" b="0" i="0" dirty="0">
                            <a:solidFill>
                              <a:srgbClr val="FF0000"/>
                            </a:solidFill>
                            <a:latin typeface="Cambria Math" panose="02040503050406030204" pitchFamily="18" charset="0"/>
                            <a:ea typeface="微软雅黑" panose="020B0503020204020204" pitchFamily="34" charset="-122"/>
                            <a:cs typeface="Times New Roman" panose="02020603050405020304" pitchFamily="34" charset="-120"/>
                          </a:rPr>
                          <m:t>2</m:t>
                        </m:r>
                      </m:sup>
                    </m:sSup>
                  </m:oMath>
                </a14:m>
                <a:r>
                  <a:rPr lang="en-US" altLang="zh-CN" sz="2400" b="0" i="0" dirty="0">
                    <a:solidFill>
                      <a:srgbClr val="FF0000"/>
                    </a:solidFill>
                    <a:latin typeface="Times New Roman" panose="02020603050405020304" pitchFamily="34" charset="0"/>
                    <a:ea typeface="微软雅黑" panose="020B0503020204020204" pitchFamily="34" charset="-122"/>
                    <a:cs typeface="Times New Roman" panose="02020603050405020304" pitchFamily="34" charset="-120"/>
                  </a:rPr>
                  <a:t>，每秒速度大小增加</a:t>
                </a:r>
                <a14:m>
                  <m:oMath xmlns:m="http://schemas.openxmlformats.org/officeDocument/2006/math">
                    <m:r>
                      <a:rPr lang="en-US" altLang="zh-CN" sz="2400" b="0" i="0" dirty="0">
                        <a:solidFill>
                          <a:srgbClr val="FF0000"/>
                        </a:solidFill>
                        <a:latin typeface="Cambria Math" panose="02040503050406030204" pitchFamily="18" charset="0"/>
                        <a:ea typeface="微软雅黑" panose="020B0503020204020204" pitchFamily="34" charset="-122"/>
                        <a:cs typeface="Times New Roman" panose="02020603050405020304" pitchFamily="34" charset="-120"/>
                      </a:rPr>
                      <m:t>2</m:t>
                    </m:r>
                    <m:r>
                      <a:rPr lang="en-US" altLang="zh-CN" sz="2400" b="0" i="0" dirty="0">
                        <a:solidFill>
                          <a:srgbClr val="FF0000"/>
                        </a:solidFill>
                        <a:latin typeface="Cambria Math" panose="02040503050406030204" pitchFamily="18" charset="0"/>
                        <a:ea typeface="微软雅黑" panose="020B0503020204020204" pitchFamily="34" charset="-122"/>
                        <a:cs typeface="Times New Roman" panose="02020603050405020304" pitchFamily="34" charset="-120"/>
                      </a:rPr>
                      <m:t> </m:t>
                    </m:r>
                    <m:r>
                      <m:rPr>
                        <m:sty m:val="p"/>
                      </m:rPr>
                      <a:rPr lang="en-US" altLang="zh-CN" sz="2400" b="0" i="0" dirty="0">
                        <a:solidFill>
                          <a:srgbClr val="FF0000"/>
                        </a:solidFill>
                        <a:latin typeface="Cambria Math" panose="02040503050406030204" pitchFamily="18" charset="0"/>
                        <a:ea typeface="微软雅黑" panose="020B0503020204020204" pitchFamily="34" charset="-122"/>
                        <a:cs typeface="Times New Roman" panose="02020603050405020304" pitchFamily="34" charset="-120"/>
                      </a:rPr>
                      <m:t>m</m:t>
                    </m:r>
                    <m:r>
                      <a:rPr lang="en-US" altLang="zh-CN" sz="2400" b="0" i="0" dirty="0">
                        <a:solidFill>
                          <a:srgbClr val="FF0000"/>
                        </a:solidFill>
                        <a:latin typeface="Cambria Math" panose="02040503050406030204" pitchFamily="18" charset="0"/>
                        <a:ea typeface="微软雅黑" panose="020B0503020204020204" pitchFamily="34" charset="-122"/>
                        <a:cs typeface="Times New Roman" panose="02020603050405020304" pitchFamily="34" charset="-120"/>
                      </a:rPr>
                      <m:t>/</m:t>
                    </m:r>
                    <m:r>
                      <m:rPr>
                        <m:sty m:val="p"/>
                      </m:rPr>
                      <a:rPr lang="en-US" altLang="zh-CN" sz="2400" b="0" i="0" dirty="0">
                        <a:solidFill>
                          <a:srgbClr val="FF0000"/>
                        </a:solidFill>
                        <a:latin typeface="Cambria Math" panose="02040503050406030204" pitchFamily="18" charset="0"/>
                        <a:ea typeface="微软雅黑" panose="020B0503020204020204" pitchFamily="34" charset="-122"/>
                        <a:cs typeface="Times New Roman" panose="02020603050405020304" pitchFamily="34" charset="-120"/>
                      </a:rPr>
                      <m:t>s</m:t>
                    </m:r>
                  </m:oMath>
                </a14:m>
                <a:r>
                  <a:rPr lang="en-US" altLang="zh-CN" sz="100" b="0" i="0" kern="0" spc="-99900" dirty="0">
                    <a:solidFill>
                      <a:srgbClr val="FFFFFF"/>
                    </a:solidFill>
                    <a:latin typeface="Times New Roman" panose="02020603050405020304" pitchFamily="34" charset="0"/>
                    <a:ea typeface="微软雅黑" panose="020B0503020204020204" pitchFamily="34" charset="-122"/>
                    <a:cs typeface="Times New Roman" panose="02020603050405020304" pitchFamily="34" charset="-120"/>
                  </a:rPr>
                  <a:t> </a:t>
                </a:r>
                <a:r>
                  <a:rPr lang="en-US" altLang="zh-CN" sz="2400" b="0" i="0">
                    <a:solidFill>
                      <a:srgbClr val="FF0000"/>
                    </a:solidFill>
                    <a:latin typeface="Times New Roman" panose="02020603050405020304" pitchFamily="34" charset="0"/>
                    <a:ea typeface="微软雅黑" panose="020B0503020204020204" pitchFamily="34" charset="-122"/>
                    <a:cs typeface="Times New Roman" panose="02020603050405020304" pitchFamily="34" charset="-120"/>
                  </a:rPr>
                  <a:t>，</a:t>
                </a:r>
                <a:endParaRPr lang="en-US" altLang="zh-CN" sz="2400" b="0" i="0">
                  <a:solidFill>
                    <a:srgbClr val="FF0000"/>
                  </a:solidFill>
                  <a:latin typeface="Times New Roman" panose="02020603050405020304" pitchFamily="34" charset="0"/>
                  <a:ea typeface="微软雅黑" panose="020B0503020204020204" pitchFamily="34" charset="-122"/>
                  <a:cs typeface="Times New Roman" panose="02020603050405020304" pitchFamily="34" charset="-120"/>
                </a:endParaRPr>
              </a:p>
              <a:p>
                <a:pPr algn="just" latinLnBrk="1">
                  <a:lnSpc>
                    <a:spcPts val="4200"/>
                  </a:lnSpc>
                </a:pPr>
                <a:r>
                  <a:rPr lang="en-US" altLang="zh-CN" sz="2400" b="0" i="0">
                    <a:solidFill>
                      <a:srgbClr val="FF0000"/>
                    </a:solidFill>
                    <a:latin typeface="Times New Roman" panose="02020603050405020304" pitchFamily="34" charset="0"/>
                    <a:ea typeface="微软雅黑" panose="020B0503020204020204" pitchFamily="34" charset="-122"/>
                    <a:cs typeface="Times New Roman" panose="02020603050405020304" pitchFamily="34" charset="-120"/>
                  </a:rPr>
                  <a:t>B</a:t>
                </a:r>
                <a:r>
                  <a:rPr lang="en-US" altLang="zh-CN" sz="2400" b="0" i="0" dirty="0">
                    <a:solidFill>
                      <a:srgbClr val="FF0000"/>
                    </a:solidFill>
                    <a:latin typeface="Times New Roman" panose="02020603050405020304" pitchFamily="34" charset="0"/>
                    <a:ea typeface="微软雅黑" panose="020B0503020204020204" pitchFamily="34" charset="-122"/>
                    <a:cs typeface="Times New Roman" panose="02020603050405020304" pitchFamily="34" charset="-120"/>
                  </a:rPr>
                  <a:t>正确。</a:t>
                </a:r>
                <a:endParaRPr lang="en-US" altLang="zh-CN" sz="2400" dirty="0"/>
              </a:p>
            </p:txBody>
          </p:sp>
        </mc:Choice>
        <mc:Fallback>
          <p:sp>
            <p:nvSpPr>
              <p:cNvPr id="2" name="QC_6_AS.60_1#de238f2bc?pid=01c183184&amp;color=0,0,0&amp;vtp=1&amp;bt=1&amp;bbb=1&amp;hb=1"/>
              <p:cNvSpPr>
                <a:spLocks noRot="1" noChangeAspect="1" noMove="1" noResize="1" noEditPoints="1" noAdjustHandles="1" noChangeArrowheads="1" noChangeShapeType="1" noTextEdit="1"/>
              </p:cNvSpPr>
              <p:nvPr/>
            </p:nvSpPr>
            <p:spPr>
              <a:xfrm>
                <a:off x="612648" y="486000"/>
                <a:ext cx="10963656" cy="2713800"/>
              </a:xfrm>
              <a:prstGeom prst="rect">
                <a:avLst/>
              </a:prstGeom>
              <a:blipFill rotWithShape="1">
                <a:blip r:embed="rId1"/>
                <a:stretch>
                  <a:fillRect l="-5" t="-8" r="-2587" b="-2011"/>
                </a:stretch>
              </a:blipFill>
            </p:spPr>
            <p:txBody>
              <a:bodyPr/>
              <a:lstStyle/>
              <a:p>
                <a:r>
                  <a:rPr lang="zh-CN" altLang="en-US">
                    <a:noFill/>
                  </a:rPr>
                  <a:t> </a:t>
                </a:r>
              </a:p>
            </p:txBody>
          </p:sp>
        </mc:Fallback>
      </mc:AlternateContent>
    </p:spTree>
  </p:cSld>
  <p:clrMapOvr>
    <a:masterClrMapping/>
  </p:clrMapOvr>
  <p:transition>
    <p:split dir="in"/>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2">
                                            <p:bg/>
                                          </p:spTgt>
                                        </p:tgtEl>
                                        <p:attrNameLst>
                                          <p:attrName>style.visibility</p:attrName>
                                        </p:attrNameLst>
                                      </p:cBhvr>
                                      <p:to>
                                        <p:strVal val="visible"/>
                                      </p:to>
                                    </p:set>
                                    <p:animEffect transition="in" filter="wipe(left)">
                                      <p:cBhvr>
                                        <p:cTn id="7" dur="500"/>
                                        <p:tgtEl>
                                          <p:spTgt spid="2">
                                            <p:bg/>
                                          </p:spTgt>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2">
                                            <p:txEl>
                                              <p:pRg st="0" end="0"/>
                                            </p:txEl>
                                          </p:spTgt>
                                        </p:tgtEl>
                                        <p:attrNameLst>
                                          <p:attrName>style.visibility</p:attrName>
                                        </p:attrNameLst>
                                      </p:cBhvr>
                                      <p:to>
                                        <p:strVal val="visible"/>
                                      </p:to>
                                    </p:set>
                                    <p:animEffect transition="in" filter="wipe(left)">
                                      <p:cBhvr>
                                        <p:cTn id="10" dur="500"/>
                                        <p:tgtEl>
                                          <p:spTgt spid="2">
                                            <p:txEl>
                                              <p:pRg st="0" end="0"/>
                                            </p:txEl>
                                          </p:spTgt>
                                        </p:tgtEl>
                                      </p:cBhvr>
                                    </p:animEffect>
                                  </p:childTnLst>
                                </p:cTn>
                              </p:par>
                              <p:par>
                                <p:cTn id="11" presetID="22" presetClass="entr" presetSubtype="8" fill="hold" grpId="0" nodeType="withEffect">
                                  <p:stCondLst>
                                    <p:cond delay="0"/>
                                  </p:stCondLst>
                                  <p:childTnLst>
                                    <p:set>
                                      <p:cBhvr>
                                        <p:cTn id="12" dur="1" fill="hold">
                                          <p:stCondLst>
                                            <p:cond delay="0"/>
                                          </p:stCondLst>
                                        </p:cTn>
                                        <p:tgtEl>
                                          <p:spTgt spid="2">
                                            <p:txEl>
                                              <p:pRg st="1" end="1"/>
                                            </p:txEl>
                                          </p:spTgt>
                                        </p:tgtEl>
                                        <p:attrNameLst>
                                          <p:attrName>style.visibility</p:attrName>
                                        </p:attrNameLst>
                                      </p:cBhvr>
                                      <p:to>
                                        <p:strVal val="visible"/>
                                      </p:to>
                                    </p:set>
                                    <p:animEffect transition="in" filter="wipe(left)">
                                      <p:cBhvr>
                                        <p:cTn id="13" dur="500"/>
                                        <p:tgtEl>
                                          <p:spTgt spid="2">
                                            <p:txEl>
                                              <p:pRg st="1" end="1"/>
                                            </p:txEl>
                                          </p:spTgt>
                                        </p:tgtEl>
                                      </p:cBhvr>
                                    </p:animEffect>
                                  </p:childTnLst>
                                </p:cTn>
                              </p:par>
                              <p:par>
                                <p:cTn id="14" presetID="22" presetClass="entr" presetSubtype="8" fill="hold" grpId="0" nodeType="withEffect">
                                  <p:stCondLst>
                                    <p:cond delay="0"/>
                                  </p:stCondLst>
                                  <p:childTnLst>
                                    <p:set>
                                      <p:cBhvr>
                                        <p:cTn id="15" dur="1" fill="hold">
                                          <p:stCondLst>
                                            <p:cond delay="0"/>
                                          </p:stCondLst>
                                        </p:cTn>
                                        <p:tgtEl>
                                          <p:spTgt spid="2">
                                            <p:txEl>
                                              <p:pRg st="2" end="2"/>
                                            </p:txEl>
                                          </p:spTgt>
                                        </p:tgtEl>
                                        <p:attrNameLst>
                                          <p:attrName>style.visibility</p:attrName>
                                        </p:attrNameLst>
                                      </p:cBhvr>
                                      <p:to>
                                        <p:strVal val="visible"/>
                                      </p:to>
                                    </p:set>
                                    <p:animEffect transition="in" filter="wipe(left)">
                                      <p:cBhvr>
                                        <p:cTn id="16" dur="500"/>
                                        <p:tgtEl>
                                          <p:spTgt spid="2">
                                            <p:txEl>
                                              <p:pRg st="2" end="2"/>
                                            </p:txEl>
                                          </p:spTgt>
                                        </p:tgtEl>
                                      </p:cBhvr>
                                    </p:animEffect>
                                  </p:childTnLst>
                                </p:cTn>
                              </p:par>
                              <p:par>
                                <p:cTn id="17" presetID="22" presetClass="entr" presetSubtype="8" fill="hold" grpId="0" nodeType="withEffect">
                                  <p:stCondLst>
                                    <p:cond delay="0"/>
                                  </p:stCondLst>
                                  <p:childTnLst>
                                    <p:set>
                                      <p:cBhvr>
                                        <p:cTn id="18" dur="1" fill="hold">
                                          <p:stCondLst>
                                            <p:cond delay="0"/>
                                          </p:stCondLst>
                                        </p:cTn>
                                        <p:tgtEl>
                                          <p:spTgt spid="2">
                                            <p:txEl>
                                              <p:pRg st="3" end="3"/>
                                            </p:txEl>
                                          </p:spTgt>
                                        </p:tgtEl>
                                        <p:attrNameLst>
                                          <p:attrName>style.visibility</p:attrName>
                                        </p:attrNameLst>
                                      </p:cBhvr>
                                      <p:to>
                                        <p:strVal val="visible"/>
                                      </p:to>
                                    </p:set>
                                    <p:animEffect transition="in" filter="wipe(left)">
                                      <p:cBhvr>
                                        <p:cTn id="19" dur="500"/>
                                        <p:tgtEl>
                                          <p:spTgt spid="2">
                                            <p:txEl>
                                              <p:pRg st="3" end="3"/>
                                            </p:txEl>
                                          </p:spTgt>
                                        </p:tgtEl>
                                      </p:cBhvr>
                                    </p:animEffect>
                                  </p:childTnLst>
                                </p:cTn>
                              </p:par>
                              <p:par>
                                <p:cTn id="20" presetID="22" presetClass="entr" presetSubtype="8" fill="hold" grpId="0" nodeType="withEffect">
                                  <p:stCondLst>
                                    <p:cond delay="0"/>
                                  </p:stCondLst>
                                  <p:childTnLst>
                                    <p:set>
                                      <p:cBhvr>
                                        <p:cTn id="21" dur="1" fill="hold">
                                          <p:stCondLst>
                                            <p:cond delay="0"/>
                                          </p:stCondLst>
                                        </p:cTn>
                                        <p:tgtEl>
                                          <p:spTgt spid="2">
                                            <p:txEl>
                                              <p:pRg st="4" end="4"/>
                                            </p:txEl>
                                          </p:spTgt>
                                        </p:tgtEl>
                                        <p:attrNameLst>
                                          <p:attrName>style.visibility</p:attrName>
                                        </p:attrNameLst>
                                      </p:cBhvr>
                                      <p:to>
                                        <p:strVal val="visible"/>
                                      </p:to>
                                    </p:set>
                                    <p:animEffect transition="in" filter="wipe(left)">
                                      <p:cBhvr>
                                        <p:cTn id="22" dur="500"/>
                                        <p:tgtEl>
                                          <p:spTgt spid="2">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build="p"/>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QC_6_BD.61_1#da94fba59?pid=01c183184&amp;color=0,0,0&amp;vtp=1&amp;bt=1&amp;bbb=1"/>
          <p:cNvSpPr/>
          <p:nvPr/>
        </p:nvSpPr>
        <p:spPr>
          <a:xfrm>
            <a:off x="612648" y="486000"/>
            <a:ext cx="10963656" cy="474599"/>
          </a:xfrm>
          <a:prstGeom prst="rect">
            <a:avLst/>
          </a:prstGeom>
          <a:noFill/>
        </p:spPr>
        <p:txBody>
          <a:bodyPr wrap="none" lIns="0" tIns="0" rIns="0" bIns="0" rtlCol="0" anchor="t"/>
          <a:lstStyle/>
          <a:p>
            <a:pPr algn="l" latinLnBrk="1">
              <a:lnSpc>
                <a:spcPts val="4200"/>
              </a:lnSpc>
            </a:pPr>
            <a:r>
              <a:rPr lang="en-US" altLang="zh-CN" sz="2400" b="1" i="0" dirty="0">
                <a:solidFill>
                  <a:srgbClr val="AE8CBB"/>
                </a:solidFill>
                <a:latin typeface="Times New Roman" panose="02020603050405020304" pitchFamily="34" charset="0"/>
                <a:ea typeface="微软雅黑" panose="020B0503020204020204" pitchFamily="34" charset="-122"/>
                <a:cs typeface="Times New Roman" panose="02020603050405020304" pitchFamily="34" charset="-120"/>
              </a:rPr>
              <a:t>迁移应用2</a:t>
            </a:r>
            <a:r>
              <a:rPr lang="en-US" altLang="zh-CN" sz="2400" b="1" i="0" dirty="0">
                <a:solidFill>
                  <a:srgbClr val="AE8CBB"/>
                </a:solidFill>
                <a:latin typeface="宋体" panose="02010600030101010101" pitchFamily="2" charset="-122"/>
                <a:ea typeface="宋体" panose="02010600030101010101" pitchFamily="2" charset="-122"/>
                <a:cs typeface="宋体" panose="02010600030101010101" pitchFamily="34" charset="-120"/>
              </a:rPr>
              <a:t> </a:t>
            </a:r>
            <a:r>
              <a:rPr lang="en-US" altLang="zh-CN" sz="2400" b="0" i="0" dirty="0">
                <a:solidFill>
                  <a:srgbClr val="000000"/>
                </a:solidFill>
                <a:latin typeface="Times New Roman" panose="02020603050405020304" pitchFamily="34" charset="0"/>
                <a:ea typeface="微软雅黑" panose="020B0503020204020204" pitchFamily="34" charset="-122"/>
                <a:cs typeface="Times New Roman" panose="02020603050405020304" pitchFamily="34" charset="-120"/>
              </a:rPr>
              <a:t>下列几种运动中，</a:t>
            </a:r>
            <a:r>
              <a:rPr lang="en-US" altLang="zh-CN" sz="2400" b="0" i="0">
                <a:solidFill>
                  <a:srgbClr val="000000"/>
                </a:solidFill>
                <a:latin typeface="Times New Roman" panose="02020603050405020304" pitchFamily="34" charset="0"/>
                <a:ea typeface="微软雅黑" panose="020B0503020204020204" pitchFamily="34" charset="-122"/>
                <a:cs typeface="Times New Roman" panose="02020603050405020304" pitchFamily="34" charset="-120"/>
              </a:rPr>
              <a:t>实际中不可能存在的是(</a:t>
            </a:r>
            <a:r>
              <a:rPr lang="en-US" altLang="zh-CN" sz="2400" b="0" i="0">
                <a:solidFill>
                  <a:srgbClr val="000000"/>
                </a:solidFill>
                <a:latin typeface="宋体" panose="02010600030101010101" pitchFamily="2" charset="-122"/>
                <a:ea typeface="宋体" panose="02010600030101010101" pitchFamily="2" charset="-122"/>
                <a:cs typeface="宋体" panose="02010600030101010101" pitchFamily="34" charset="-120"/>
              </a:rPr>
              <a:t>      </a:t>
            </a:r>
            <a:r>
              <a:rPr lang="en-US" altLang="zh-CN" sz="2400" b="0" i="0">
                <a:solidFill>
                  <a:srgbClr val="000000"/>
                </a:solidFill>
                <a:latin typeface="Times New Roman" panose="02020603050405020304" pitchFamily="34" charset="0"/>
                <a:ea typeface="微软雅黑" panose="020B0503020204020204" pitchFamily="34" charset="-122"/>
                <a:cs typeface="Times New Roman" panose="02020603050405020304" pitchFamily="34" charset="-120"/>
              </a:rPr>
              <a:t>)</a:t>
            </a:r>
            <a:endParaRPr lang="en-US" altLang="zh-CN" sz="2400" dirty="0"/>
          </a:p>
        </p:txBody>
      </p:sp>
      <p:sp>
        <p:nvSpPr>
          <p:cNvPr id="3" name="QC_6_AN.62_1#da94fba59.bracket?pid=01c183184&amp;color=0,0,0&amp;vpa=30&amp;vtp=1"/>
          <p:cNvSpPr/>
          <p:nvPr/>
        </p:nvSpPr>
        <p:spPr>
          <a:xfrm>
            <a:off x="7933405" y="474570"/>
            <a:ext cx="441325" cy="478600"/>
          </a:xfrm>
          <a:prstGeom prst="rect">
            <a:avLst/>
          </a:prstGeom>
          <a:noFill/>
        </p:spPr>
        <p:txBody>
          <a:bodyPr wrap="none" lIns="0" tIns="0" rIns="0" bIns="0" rtlCol="0" anchor="t"/>
          <a:lstStyle/>
          <a:p>
            <a:pPr algn="ctr" latinLnBrk="1">
              <a:lnSpc>
                <a:spcPts val="4200"/>
              </a:lnSpc>
            </a:pPr>
            <a:r>
              <a:rPr lang="en-US" altLang="zh-CN" sz="2400" b="0" i="0" dirty="0">
                <a:solidFill>
                  <a:srgbClr val="FF0000"/>
                </a:solidFill>
                <a:latin typeface="Times New Roman" panose="02020603050405020304" pitchFamily="34" charset="0"/>
                <a:ea typeface="微软雅黑" panose="020B0503020204020204" pitchFamily="34" charset="-122"/>
                <a:cs typeface="Times New Roman" panose="02020603050405020304" pitchFamily="34" charset="-120"/>
              </a:rPr>
              <a:t>D</a:t>
            </a:r>
            <a:endParaRPr lang="en-US" altLang="zh-CN" sz="2400" dirty="0"/>
          </a:p>
        </p:txBody>
      </p:sp>
      <p:sp>
        <p:nvSpPr>
          <p:cNvPr id="4" name="QC_6_BD.61_2#da94fba59.choices?pid=01c183184&amp;color=0,0,0&amp;vtp=1&amp;bbb=1"/>
          <p:cNvSpPr/>
          <p:nvPr/>
        </p:nvSpPr>
        <p:spPr>
          <a:xfrm>
            <a:off x="612648" y="1029432"/>
            <a:ext cx="10963656" cy="2150999"/>
          </a:xfrm>
          <a:prstGeom prst="rect">
            <a:avLst/>
          </a:prstGeom>
          <a:noFill/>
        </p:spPr>
        <p:txBody>
          <a:bodyPr wrap="none" lIns="0" tIns="0" rIns="0" bIns="0" rtlCol="0" anchor="t"/>
          <a:lstStyle/>
          <a:p>
            <a:pPr algn="l" latinLnBrk="1">
              <a:lnSpc>
                <a:spcPts val="4400"/>
              </a:lnSpc>
            </a:pPr>
            <a:r>
              <a:rPr lang="en-US" altLang="zh-CN" sz="2400" b="1" i="0" dirty="0">
                <a:solidFill>
                  <a:srgbClr val="000000"/>
                </a:solidFill>
                <a:latin typeface="Times New Roman" panose="02020603050405020304" pitchFamily="34" charset="0"/>
                <a:ea typeface="微软雅黑" panose="020B0503020204020204" pitchFamily="34" charset="-122"/>
                <a:cs typeface="Times New Roman" panose="02020603050405020304" pitchFamily="34" charset="-120"/>
              </a:rPr>
              <a:t>A.</a:t>
            </a:r>
            <a:r>
              <a:rPr lang="en-US" altLang="zh-CN" sz="2400" b="1" i="0" dirty="0">
                <a:solidFill>
                  <a:srgbClr val="000000"/>
                </a:solidFill>
                <a:latin typeface="宋体" panose="02010600030101010101" pitchFamily="2" charset="-122"/>
                <a:ea typeface="宋体" panose="02010600030101010101" pitchFamily="2" charset="-122"/>
                <a:cs typeface="宋体" panose="02010600030101010101" pitchFamily="34" charset="-120"/>
              </a:rPr>
              <a:t> </a:t>
            </a:r>
            <a:r>
              <a:rPr lang="en-US" altLang="zh-CN" sz="2400" b="0" i="0" dirty="0">
                <a:solidFill>
                  <a:srgbClr val="000000"/>
                </a:solidFill>
                <a:latin typeface="Times New Roman" panose="02020603050405020304" pitchFamily="34" charset="0"/>
                <a:ea typeface="微软雅黑" panose="020B0503020204020204" pitchFamily="34" charset="-122"/>
                <a:cs typeface="Times New Roman" panose="02020603050405020304" pitchFamily="34" charset="-120"/>
              </a:rPr>
              <a:t>物体的速率不变，但加速度不为零</a:t>
            </a:r>
            <a:endParaRPr lang="en-US" altLang="zh-CN" sz="2400" dirty="0"/>
          </a:p>
          <a:p>
            <a:pPr latinLnBrk="1">
              <a:lnSpc>
                <a:spcPts val="4400"/>
              </a:lnSpc>
            </a:pPr>
            <a:r>
              <a:rPr lang="en-US" altLang="zh-CN" sz="2400" b="1" i="0">
                <a:solidFill>
                  <a:srgbClr val="000000"/>
                </a:solidFill>
                <a:latin typeface="Times New Roman" panose="02020603050405020304" pitchFamily="34" charset="0"/>
                <a:ea typeface="微软雅黑" panose="020B0503020204020204" pitchFamily="34" charset="-122"/>
                <a:cs typeface="Times New Roman" panose="02020603050405020304" pitchFamily="34" charset="-120"/>
              </a:rPr>
              <a:t>B</a:t>
            </a:r>
            <a:r>
              <a:rPr lang="en-US" altLang="zh-CN" sz="2400" b="1" i="0" dirty="0">
                <a:solidFill>
                  <a:srgbClr val="000000"/>
                </a:solidFill>
                <a:latin typeface="Times New Roman" panose="02020603050405020304" pitchFamily="34" charset="0"/>
                <a:ea typeface="微软雅黑" panose="020B0503020204020204" pitchFamily="34" charset="-122"/>
                <a:cs typeface="Times New Roman" panose="02020603050405020304" pitchFamily="34" charset="-120"/>
              </a:rPr>
              <a:t>.</a:t>
            </a:r>
            <a:r>
              <a:rPr lang="en-US" altLang="zh-CN" sz="2400" b="1" i="0" dirty="0">
                <a:solidFill>
                  <a:srgbClr val="000000"/>
                </a:solidFill>
                <a:latin typeface="宋体" panose="02010600030101010101" pitchFamily="2" charset="-122"/>
                <a:ea typeface="宋体" panose="02010600030101010101" pitchFamily="2" charset="-122"/>
                <a:cs typeface="宋体" panose="02010600030101010101" pitchFamily="34" charset="-120"/>
              </a:rPr>
              <a:t> </a:t>
            </a:r>
            <a:r>
              <a:rPr lang="en-US" altLang="zh-CN" sz="2400" b="0" i="0" dirty="0">
                <a:solidFill>
                  <a:srgbClr val="000000"/>
                </a:solidFill>
                <a:latin typeface="Times New Roman" panose="02020603050405020304" pitchFamily="34" charset="0"/>
                <a:ea typeface="微软雅黑" panose="020B0503020204020204" pitchFamily="34" charset="-122"/>
                <a:cs typeface="Times New Roman" panose="02020603050405020304" pitchFamily="34" charset="-120"/>
              </a:rPr>
              <a:t>物体的速度越来越小，加速度越来越大</a:t>
            </a:r>
            <a:endParaRPr lang="en-US" altLang="zh-CN" sz="2400" dirty="0"/>
          </a:p>
          <a:p>
            <a:pPr latinLnBrk="1">
              <a:lnSpc>
                <a:spcPts val="4400"/>
              </a:lnSpc>
            </a:pPr>
            <a:r>
              <a:rPr lang="en-US" altLang="zh-CN" sz="2400" b="1" i="0">
                <a:solidFill>
                  <a:srgbClr val="000000"/>
                </a:solidFill>
                <a:latin typeface="Times New Roman" panose="02020603050405020304" pitchFamily="34" charset="0"/>
                <a:ea typeface="微软雅黑" panose="020B0503020204020204" pitchFamily="34" charset="-122"/>
                <a:cs typeface="Times New Roman" panose="02020603050405020304" pitchFamily="34" charset="-120"/>
              </a:rPr>
              <a:t>C</a:t>
            </a:r>
            <a:r>
              <a:rPr lang="en-US" altLang="zh-CN" sz="2400" b="1" i="0" dirty="0">
                <a:solidFill>
                  <a:srgbClr val="000000"/>
                </a:solidFill>
                <a:latin typeface="Times New Roman" panose="02020603050405020304" pitchFamily="34" charset="0"/>
                <a:ea typeface="微软雅黑" panose="020B0503020204020204" pitchFamily="34" charset="-122"/>
                <a:cs typeface="Times New Roman" panose="02020603050405020304" pitchFamily="34" charset="-120"/>
              </a:rPr>
              <a:t>.</a:t>
            </a:r>
            <a:r>
              <a:rPr lang="en-US" altLang="zh-CN" sz="2400" b="1" i="0" dirty="0">
                <a:solidFill>
                  <a:srgbClr val="000000"/>
                </a:solidFill>
                <a:latin typeface="宋体" panose="02010600030101010101" pitchFamily="2" charset="-122"/>
                <a:ea typeface="宋体" panose="02010600030101010101" pitchFamily="2" charset="-122"/>
                <a:cs typeface="宋体" panose="02010600030101010101" pitchFamily="34" charset="-120"/>
              </a:rPr>
              <a:t> </a:t>
            </a:r>
            <a:r>
              <a:rPr lang="en-US" altLang="zh-CN" sz="2400" b="0" i="0" dirty="0">
                <a:solidFill>
                  <a:srgbClr val="000000"/>
                </a:solidFill>
                <a:latin typeface="Times New Roman" panose="02020603050405020304" pitchFamily="34" charset="0"/>
                <a:ea typeface="微软雅黑" panose="020B0503020204020204" pitchFamily="34" charset="-122"/>
                <a:cs typeface="Times New Roman" panose="02020603050405020304" pitchFamily="34" charset="-120"/>
              </a:rPr>
              <a:t>物体的加速度越来越小，速度越来越大</a:t>
            </a:r>
            <a:endParaRPr lang="en-US" altLang="zh-CN" sz="2400" dirty="0"/>
          </a:p>
          <a:p>
            <a:pPr latinLnBrk="1">
              <a:lnSpc>
                <a:spcPts val="4200"/>
              </a:lnSpc>
            </a:pPr>
            <a:r>
              <a:rPr lang="en-US" altLang="zh-CN" sz="2400" b="1" i="0">
                <a:solidFill>
                  <a:srgbClr val="000000"/>
                </a:solidFill>
                <a:latin typeface="Times New Roman" panose="02020603050405020304" pitchFamily="34" charset="0"/>
                <a:ea typeface="微软雅黑" panose="020B0503020204020204" pitchFamily="34" charset="-122"/>
                <a:cs typeface="Times New Roman" panose="02020603050405020304" pitchFamily="34" charset="-120"/>
              </a:rPr>
              <a:t>D</a:t>
            </a:r>
            <a:r>
              <a:rPr lang="en-US" altLang="zh-CN" sz="2400" b="1" i="0" dirty="0">
                <a:solidFill>
                  <a:srgbClr val="000000"/>
                </a:solidFill>
                <a:latin typeface="Times New Roman" panose="02020603050405020304" pitchFamily="34" charset="0"/>
                <a:ea typeface="微软雅黑" panose="020B0503020204020204" pitchFamily="34" charset="-122"/>
                <a:cs typeface="Times New Roman" panose="02020603050405020304" pitchFamily="34" charset="-120"/>
              </a:rPr>
              <a:t>.</a:t>
            </a:r>
            <a:r>
              <a:rPr lang="en-US" altLang="zh-CN" sz="2400" b="1" i="0" dirty="0">
                <a:solidFill>
                  <a:srgbClr val="000000"/>
                </a:solidFill>
                <a:latin typeface="宋体" panose="02010600030101010101" pitchFamily="2" charset="-122"/>
                <a:ea typeface="宋体" panose="02010600030101010101" pitchFamily="2" charset="-122"/>
                <a:cs typeface="宋体" panose="02010600030101010101" pitchFamily="34" charset="-120"/>
              </a:rPr>
              <a:t> </a:t>
            </a:r>
            <a:r>
              <a:rPr lang="en-US" altLang="zh-CN" sz="2400" b="0" i="0" dirty="0">
                <a:solidFill>
                  <a:srgbClr val="000000"/>
                </a:solidFill>
                <a:latin typeface="Times New Roman" panose="02020603050405020304" pitchFamily="34" charset="0"/>
                <a:ea typeface="微软雅黑" panose="020B0503020204020204" pitchFamily="34" charset="-122"/>
                <a:cs typeface="Times New Roman" panose="02020603050405020304" pitchFamily="34" charset="-120"/>
              </a:rPr>
              <a:t>物体的加速度不变（不为零），速度也保持不变</a:t>
            </a:r>
            <a:endParaRPr lang="en-US" altLang="zh-CN" sz="2400" dirty="0"/>
          </a:p>
        </p:txBody>
      </p:sp>
      <p:sp>
        <p:nvSpPr>
          <p:cNvPr id="5" name="QC_6_AS.63_1#da94fba59?pid=01c183184&amp;color=0,0,0&amp;vtp=1&amp;bbb=1&amp;hb=1"/>
          <p:cNvSpPr/>
          <p:nvPr/>
        </p:nvSpPr>
        <p:spPr>
          <a:xfrm>
            <a:off x="612648" y="3226532"/>
            <a:ext cx="10963656" cy="2713800"/>
          </a:xfrm>
          <a:prstGeom prst="rect">
            <a:avLst/>
          </a:prstGeom>
          <a:noFill/>
        </p:spPr>
        <p:txBody>
          <a:bodyPr wrap="none" lIns="0" tIns="0" rIns="0" bIns="0" rtlCol="0" anchor="t"/>
          <a:lstStyle/>
          <a:p>
            <a:pPr algn="just" latinLnBrk="1">
              <a:lnSpc>
                <a:spcPts val="4400"/>
              </a:lnSpc>
            </a:pPr>
            <a:r>
              <a:rPr lang="en-US" altLang="zh-CN" sz="2400" b="1" i="0" dirty="0">
                <a:solidFill>
                  <a:srgbClr val="FF0000"/>
                </a:solidFill>
                <a:latin typeface="Times New Roman" panose="02020603050405020304" pitchFamily="34" charset="0"/>
                <a:ea typeface="微软雅黑" panose="020B0503020204020204" pitchFamily="34" charset="-122"/>
                <a:cs typeface="Times New Roman" panose="02020603050405020304" pitchFamily="34" charset="-120"/>
              </a:rPr>
              <a:t>[解析]</a:t>
            </a:r>
            <a:r>
              <a:rPr lang="en-US" altLang="zh-CN" sz="2400" b="1" i="0" dirty="0">
                <a:solidFill>
                  <a:srgbClr val="FF0000"/>
                </a:solidFill>
                <a:latin typeface="宋体" panose="02010600030101010101" pitchFamily="2" charset="-122"/>
                <a:ea typeface="宋体" panose="02010600030101010101" pitchFamily="2" charset="-122"/>
                <a:cs typeface="宋体" panose="02010600030101010101" pitchFamily="34" charset="-120"/>
              </a:rPr>
              <a:t> </a:t>
            </a:r>
            <a:r>
              <a:rPr lang="en-US" altLang="zh-CN" sz="2400" b="0" i="0" dirty="0">
                <a:solidFill>
                  <a:srgbClr val="FF0000"/>
                </a:solidFill>
                <a:latin typeface="Times New Roman" panose="02020603050405020304" pitchFamily="34" charset="0"/>
                <a:ea typeface="微软雅黑" panose="020B0503020204020204" pitchFamily="34" charset="-122"/>
                <a:cs typeface="Times New Roman" panose="02020603050405020304" pitchFamily="34" charset="-120"/>
              </a:rPr>
              <a:t>物体的速率不变，但加速度不为零是可能的，例如匀速圆周运动，故A</a:t>
            </a:r>
            <a:r>
              <a:rPr lang="en-US" altLang="zh-CN" sz="2400" b="0" i="0">
                <a:solidFill>
                  <a:srgbClr val="FF0000"/>
                </a:solidFill>
                <a:latin typeface="Times New Roman" panose="02020603050405020304" pitchFamily="34" charset="0"/>
                <a:ea typeface="微软雅黑" panose="020B0503020204020204" pitchFamily="34" charset="-122"/>
                <a:cs typeface="Times New Roman" panose="02020603050405020304" pitchFamily="34" charset="-120"/>
              </a:rPr>
              <a:t>可能，</a:t>
            </a:r>
            <a:endParaRPr lang="en-US" altLang="zh-CN" sz="2400" b="0" i="0">
              <a:solidFill>
                <a:srgbClr val="FF0000"/>
              </a:solidFill>
              <a:latin typeface="Times New Roman" panose="02020603050405020304" pitchFamily="34" charset="0"/>
              <a:ea typeface="微软雅黑" panose="020B0503020204020204" pitchFamily="34" charset="-122"/>
              <a:cs typeface="Times New Roman" panose="02020603050405020304" pitchFamily="34" charset="-120"/>
            </a:endParaRPr>
          </a:p>
          <a:p>
            <a:pPr algn="just" latinLnBrk="1">
              <a:lnSpc>
                <a:spcPts val="4400"/>
              </a:lnSpc>
            </a:pPr>
            <a:r>
              <a:rPr lang="en-US" altLang="zh-CN" sz="2400" b="0" i="0">
                <a:solidFill>
                  <a:srgbClr val="FF0000"/>
                </a:solidFill>
                <a:latin typeface="Times New Roman" panose="02020603050405020304" pitchFamily="34" charset="0"/>
                <a:ea typeface="微软雅黑" panose="020B0503020204020204" pitchFamily="34" charset="-122"/>
                <a:cs typeface="Times New Roman" panose="02020603050405020304" pitchFamily="34" charset="-120"/>
              </a:rPr>
              <a:t>不符合题意</a:t>
            </a:r>
            <a:r>
              <a:rPr lang="en-US" altLang="zh-CN" sz="2400" b="0" i="0" dirty="0">
                <a:solidFill>
                  <a:srgbClr val="FF0000"/>
                </a:solidFill>
                <a:latin typeface="Times New Roman" panose="02020603050405020304" pitchFamily="34" charset="0"/>
                <a:ea typeface="微软雅黑" panose="020B0503020204020204" pitchFamily="34" charset="-122"/>
                <a:cs typeface="Times New Roman" panose="02020603050405020304" pitchFamily="34" charset="-120"/>
              </a:rPr>
              <a:t>；若加速度与速度反向，物体做减速运动，则加速度越来越大</a:t>
            </a:r>
            <a:r>
              <a:rPr lang="en-US" altLang="zh-CN" sz="2400" b="0" i="0">
                <a:solidFill>
                  <a:srgbClr val="FF0000"/>
                </a:solidFill>
                <a:latin typeface="Times New Roman" panose="02020603050405020304" pitchFamily="34" charset="0"/>
                <a:ea typeface="微软雅黑" panose="020B0503020204020204" pitchFamily="34" charset="-122"/>
                <a:cs typeface="Times New Roman" panose="02020603050405020304" pitchFamily="34" charset="-120"/>
              </a:rPr>
              <a:t>，速度越</a:t>
            </a:r>
            <a:endParaRPr lang="en-US" altLang="zh-CN" sz="2400" b="0" i="0">
              <a:solidFill>
                <a:srgbClr val="FF0000"/>
              </a:solidFill>
              <a:latin typeface="Times New Roman" panose="02020603050405020304" pitchFamily="34" charset="0"/>
              <a:ea typeface="微软雅黑" panose="020B0503020204020204" pitchFamily="34" charset="-122"/>
              <a:cs typeface="Times New Roman" panose="02020603050405020304" pitchFamily="34" charset="-120"/>
            </a:endParaRPr>
          </a:p>
          <a:p>
            <a:pPr algn="just" latinLnBrk="1">
              <a:lnSpc>
                <a:spcPts val="4400"/>
              </a:lnSpc>
            </a:pPr>
            <a:r>
              <a:rPr lang="en-US" altLang="zh-CN" sz="2400" b="0" i="0">
                <a:solidFill>
                  <a:srgbClr val="FF0000"/>
                </a:solidFill>
                <a:latin typeface="Times New Roman" panose="02020603050405020304" pitchFamily="34" charset="0"/>
                <a:ea typeface="微软雅黑" panose="020B0503020204020204" pitchFamily="34" charset="-122"/>
                <a:cs typeface="Times New Roman" panose="02020603050405020304" pitchFamily="34" charset="-120"/>
              </a:rPr>
              <a:t>来越小</a:t>
            </a:r>
            <a:r>
              <a:rPr lang="en-US" altLang="zh-CN" sz="2400" b="0" i="0" dirty="0">
                <a:solidFill>
                  <a:srgbClr val="FF0000"/>
                </a:solidFill>
                <a:latin typeface="Times New Roman" panose="02020603050405020304" pitchFamily="34" charset="0"/>
                <a:ea typeface="微软雅黑" panose="020B0503020204020204" pitchFamily="34" charset="-122"/>
                <a:cs typeface="Times New Roman" panose="02020603050405020304" pitchFamily="34" charset="-120"/>
              </a:rPr>
              <a:t>，故B可能，不符合题意；若加速度与速度同向，物体做加速运动</a:t>
            </a:r>
            <a:r>
              <a:rPr lang="en-US" altLang="zh-CN" sz="2400" b="0" i="0">
                <a:solidFill>
                  <a:srgbClr val="FF0000"/>
                </a:solidFill>
                <a:latin typeface="Times New Roman" panose="02020603050405020304" pitchFamily="34" charset="0"/>
                <a:ea typeface="微软雅黑" panose="020B0503020204020204" pitchFamily="34" charset="-122"/>
                <a:cs typeface="Times New Roman" panose="02020603050405020304" pitchFamily="34" charset="-120"/>
              </a:rPr>
              <a:t>，则加速</a:t>
            </a:r>
            <a:endParaRPr lang="en-US" altLang="zh-CN" sz="2400" b="0" i="0">
              <a:solidFill>
                <a:srgbClr val="FF0000"/>
              </a:solidFill>
              <a:latin typeface="Times New Roman" panose="02020603050405020304" pitchFamily="34" charset="0"/>
              <a:ea typeface="微软雅黑" panose="020B0503020204020204" pitchFamily="34" charset="-122"/>
              <a:cs typeface="Times New Roman" panose="02020603050405020304" pitchFamily="34" charset="-120"/>
            </a:endParaRPr>
          </a:p>
          <a:p>
            <a:pPr algn="just" latinLnBrk="1">
              <a:lnSpc>
                <a:spcPts val="4400"/>
              </a:lnSpc>
            </a:pPr>
            <a:r>
              <a:rPr lang="en-US" altLang="zh-CN" sz="2400" b="0" i="0">
                <a:solidFill>
                  <a:srgbClr val="FF0000"/>
                </a:solidFill>
                <a:latin typeface="Times New Roman" panose="02020603050405020304" pitchFamily="34" charset="0"/>
                <a:ea typeface="微软雅黑" panose="020B0503020204020204" pitchFamily="34" charset="-122"/>
                <a:cs typeface="Times New Roman" panose="02020603050405020304" pitchFamily="34" charset="-120"/>
              </a:rPr>
              <a:t>度变小</a:t>
            </a:r>
            <a:r>
              <a:rPr lang="en-US" altLang="zh-CN" sz="2400" b="0" i="0" dirty="0">
                <a:solidFill>
                  <a:srgbClr val="FF0000"/>
                </a:solidFill>
                <a:latin typeface="Times New Roman" panose="02020603050405020304" pitchFamily="34" charset="0"/>
                <a:ea typeface="微软雅黑" panose="020B0503020204020204" pitchFamily="34" charset="-122"/>
                <a:cs typeface="Times New Roman" panose="02020603050405020304" pitchFamily="34" charset="-120"/>
              </a:rPr>
              <a:t>，速度越来越大，故C可能，不符合题意；若加速度不为零</a:t>
            </a:r>
            <a:r>
              <a:rPr lang="en-US" altLang="zh-CN" sz="2400" b="0" i="0">
                <a:solidFill>
                  <a:srgbClr val="FF0000"/>
                </a:solidFill>
                <a:latin typeface="Times New Roman" panose="02020603050405020304" pitchFamily="34" charset="0"/>
                <a:ea typeface="微软雅黑" panose="020B0503020204020204" pitchFamily="34" charset="-122"/>
                <a:cs typeface="Times New Roman" panose="02020603050405020304" pitchFamily="34" charset="-120"/>
              </a:rPr>
              <a:t>，则速度一定发</a:t>
            </a:r>
            <a:endParaRPr lang="en-US" altLang="zh-CN" sz="2400" b="0" i="0">
              <a:solidFill>
                <a:srgbClr val="FF0000"/>
              </a:solidFill>
              <a:latin typeface="Times New Roman" panose="02020603050405020304" pitchFamily="34" charset="0"/>
              <a:ea typeface="微软雅黑" panose="020B0503020204020204" pitchFamily="34" charset="-122"/>
              <a:cs typeface="Times New Roman" panose="02020603050405020304" pitchFamily="34" charset="-120"/>
            </a:endParaRPr>
          </a:p>
          <a:p>
            <a:pPr algn="just" latinLnBrk="1">
              <a:lnSpc>
                <a:spcPts val="4400"/>
              </a:lnSpc>
            </a:pPr>
            <a:r>
              <a:rPr lang="en-US" altLang="zh-CN" sz="2400" b="0" i="0">
                <a:solidFill>
                  <a:srgbClr val="FF0000"/>
                </a:solidFill>
                <a:latin typeface="Times New Roman" panose="02020603050405020304" pitchFamily="34" charset="0"/>
                <a:ea typeface="微软雅黑" panose="020B0503020204020204" pitchFamily="34" charset="-122"/>
                <a:cs typeface="Times New Roman" panose="02020603050405020304" pitchFamily="34" charset="-120"/>
              </a:rPr>
              <a:t>生变化</a:t>
            </a:r>
            <a:r>
              <a:rPr lang="en-US" altLang="zh-CN" sz="2400" b="0" i="0" dirty="0">
                <a:solidFill>
                  <a:srgbClr val="FF0000"/>
                </a:solidFill>
                <a:latin typeface="Times New Roman" panose="02020603050405020304" pitchFamily="34" charset="0"/>
                <a:ea typeface="微软雅黑" panose="020B0503020204020204" pitchFamily="34" charset="-122"/>
                <a:cs typeface="Times New Roman" panose="02020603050405020304" pitchFamily="34" charset="-120"/>
              </a:rPr>
              <a:t>，故D不可能，符合题意。</a:t>
            </a:r>
            <a:endParaRPr lang="en-US" altLang="zh-CN" sz="2400" dirty="0"/>
          </a:p>
        </p:txBody>
      </p:sp>
    </p:spTree>
  </p:cSld>
  <p:clrMapOvr>
    <a:masterClrMapping/>
  </p:clrMapOvr>
  <p:transition>
    <p:split dir="in"/>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
                                            <p:bg/>
                                          </p:spTgt>
                                        </p:tgtEl>
                                        <p:attrNameLst>
                                          <p:attrName>style.visibility</p:attrName>
                                        </p:attrNameLst>
                                      </p:cBhvr>
                                      <p:to>
                                        <p:strVal val="visible"/>
                                      </p:to>
                                    </p:set>
                                    <p:animEffect transition="in" filter="wipe(left)">
                                      <p:cBhvr>
                                        <p:cTn id="7" dur="500"/>
                                        <p:tgtEl>
                                          <p:spTgt spid="3">
                                            <p:bg/>
                                          </p:spTgt>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3">
                                            <p:txEl>
                                              <p:pRg st="0" end="0"/>
                                            </p:txEl>
                                          </p:spTgt>
                                        </p:tgtEl>
                                        <p:attrNameLst>
                                          <p:attrName>style.visibility</p:attrName>
                                        </p:attrNameLst>
                                      </p:cBhvr>
                                      <p:to>
                                        <p:strVal val="visible"/>
                                      </p:to>
                                    </p:set>
                                    <p:animEffect transition="in" filter="wipe(left)">
                                      <p:cBhvr>
                                        <p:cTn id="10" dur="500"/>
                                        <p:tgtEl>
                                          <p:spTgt spid="3">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8" fill="hold" grpId="0" nodeType="clickEffect">
                                  <p:stCondLst>
                                    <p:cond delay="0"/>
                                  </p:stCondLst>
                                  <p:childTnLst>
                                    <p:set>
                                      <p:cBhvr>
                                        <p:cTn id="14" dur="1" fill="hold">
                                          <p:stCondLst>
                                            <p:cond delay="0"/>
                                          </p:stCondLst>
                                        </p:cTn>
                                        <p:tgtEl>
                                          <p:spTgt spid="5">
                                            <p:bg/>
                                          </p:spTgt>
                                        </p:tgtEl>
                                        <p:attrNameLst>
                                          <p:attrName>style.visibility</p:attrName>
                                        </p:attrNameLst>
                                      </p:cBhvr>
                                      <p:to>
                                        <p:strVal val="visible"/>
                                      </p:to>
                                    </p:set>
                                    <p:animEffect transition="in" filter="wipe(left)">
                                      <p:cBhvr>
                                        <p:cTn id="15" dur="500"/>
                                        <p:tgtEl>
                                          <p:spTgt spid="5">
                                            <p:bg/>
                                          </p:spTgt>
                                        </p:tgtEl>
                                      </p:cBhvr>
                                    </p:animEffect>
                                  </p:childTnLst>
                                </p:cTn>
                              </p:par>
                              <p:par>
                                <p:cTn id="16" presetID="22" presetClass="entr" presetSubtype="8" fill="hold" grpId="0" nodeType="withEffect">
                                  <p:stCondLst>
                                    <p:cond delay="0"/>
                                  </p:stCondLst>
                                  <p:childTnLst>
                                    <p:set>
                                      <p:cBhvr>
                                        <p:cTn id="17" dur="1" fill="hold">
                                          <p:stCondLst>
                                            <p:cond delay="0"/>
                                          </p:stCondLst>
                                        </p:cTn>
                                        <p:tgtEl>
                                          <p:spTgt spid="5">
                                            <p:txEl>
                                              <p:pRg st="0" end="0"/>
                                            </p:txEl>
                                          </p:spTgt>
                                        </p:tgtEl>
                                        <p:attrNameLst>
                                          <p:attrName>style.visibility</p:attrName>
                                        </p:attrNameLst>
                                      </p:cBhvr>
                                      <p:to>
                                        <p:strVal val="visible"/>
                                      </p:to>
                                    </p:set>
                                    <p:animEffect transition="in" filter="wipe(left)">
                                      <p:cBhvr>
                                        <p:cTn id="18" dur="500"/>
                                        <p:tgtEl>
                                          <p:spTgt spid="5">
                                            <p:txEl>
                                              <p:pRg st="0" end="0"/>
                                            </p:txEl>
                                          </p:spTgt>
                                        </p:tgtEl>
                                      </p:cBhvr>
                                    </p:animEffect>
                                  </p:childTnLst>
                                </p:cTn>
                              </p:par>
                              <p:par>
                                <p:cTn id="19" presetID="22" presetClass="entr" presetSubtype="8" fill="hold" grpId="0" nodeType="withEffect">
                                  <p:stCondLst>
                                    <p:cond delay="0"/>
                                  </p:stCondLst>
                                  <p:childTnLst>
                                    <p:set>
                                      <p:cBhvr>
                                        <p:cTn id="20" dur="1" fill="hold">
                                          <p:stCondLst>
                                            <p:cond delay="0"/>
                                          </p:stCondLst>
                                        </p:cTn>
                                        <p:tgtEl>
                                          <p:spTgt spid="5">
                                            <p:txEl>
                                              <p:pRg st="1" end="1"/>
                                            </p:txEl>
                                          </p:spTgt>
                                        </p:tgtEl>
                                        <p:attrNameLst>
                                          <p:attrName>style.visibility</p:attrName>
                                        </p:attrNameLst>
                                      </p:cBhvr>
                                      <p:to>
                                        <p:strVal val="visible"/>
                                      </p:to>
                                    </p:set>
                                    <p:animEffect transition="in" filter="wipe(left)">
                                      <p:cBhvr>
                                        <p:cTn id="21" dur="500"/>
                                        <p:tgtEl>
                                          <p:spTgt spid="5">
                                            <p:txEl>
                                              <p:pRg st="1" end="1"/>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22" presetClass="entr" presetSubtype="8" fill="hold" grpId="0" nodeType="clickEffect">
                                  <p:stCondLst>
                                    <p:cond delay="0"/>
                                  </p:stCondLst>
                                  <p:childTnLst>
                                    <p:set>
                                      <p:cBhvr>
                                        <p:cTn id="25" dur="1" fill="hold">
                                          <p:stCondLst>
                                            <p:cond delay="0"/>
                                          </p:stCondLst>
                                        </p:cTn>
                                        <p:tgtEl>
                                          <p:spTgt spid="5">
                                            <p:txEl>
                                              <p:pRg st="2" end="2"/>
                                            </p:txEl>
                                          </p:spTgt>
                                        </p:tgtEl>
                                        <p:attrNameLst>
                                          <p:attrName>style.visibility</p:attrName>
                                        </p:attrNameLst>
                                      </p:cBhvr>
                                      <p:to>
                                        <p:strVal val="visible"/>
                                      </p:to>
                                    </p:set>
                                    <p:animEffect transition="in" filter="wipe(left)">
                                      <p:cBhvr>
                                        <p:cTn id="26" dur="500"/>
                                        <p:tgtEl>
                                          <p:spTgt spid="5">
                                            <p:txEl>
                                              <p:pRg st="2" end="2"/>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22" presetClass="entr" presetSubtype="8" fill="hold" grpId="0" nodeType="clickEffect">
                                  <p:stCondLst>
                                    <p:cond delay="0"/>
                                  </p:stCondLst>
                                  <p:childTnLst>
                                    <p:set>
                                      <p:cBhvr>
                                        <p:cTn id="30" dur="1" fill="hold">
                                          <p:stCondLst>
                                            <p:cond delay="0"/>
                                          </p:stCondLst>
                                        </p:cTn>
                                        <p:tgtEl>
                                          <p:spTgt spid="5">
                                            <p:txEl>
                                              <p:pRg st="3" end="3"/>
                                            </p:txEl>
                                          </p:spTgt>
                                        </p:tgtEl>
                                        <p:attrNameLst>
                                          <p:attrName>style.visibility</p:attrName>
                                        </p:attrNameLst>
                                      </p:cBhvr>
                                      <p:to>
                                        <p:strVal val="visible"/>
                                      </p:to>
                                    </p:set>
                                    <p:animEffect transition="in" filter="wipe(left)">
                                      <p:cBhvr>
                                        <p:cTn id="31" dur="500"/>
                                        <p:tgtEl>
                                          <p:spTgt spid="5">
                                            <p:txEl>
                                              <p:pRg st="3" end="3"/>
                                            </p:txEl>
                                          </p:spTgt>
                                        </p:tgtEl>
                                      </p:cBhvr>
                                    </p:animEffect>
                                  </p:childTnLst>
                                </p:cTn>
                              </p:par>
                            </p:childTnLst>
                          </p:cTn>
                        </p:par>
                      </p:childTnLst>
                    </p:cTn>
                  </p:par>
                  <p:par>
                    <p:cTn id="32" fill="hold">
                      <p:stCondLst>
                        <p:cond delay="indefinite"/>
                      </p:stCondLst>
                      <p:childTnLst>
                        <p:par>
                          <p:cTn id="33" fill="hold">
                            <p:stCondLst>
                              <p:cond delay="0"/>
                            </p:stCondLst>
                            <p:childTnLst>
                              <p:par>
                                <p:cTn id="34" presetID="22" presetClass="entr" presetSubtype="8" fill="hold" grpId="0" nodeType="clickEffect">
                                  <p:stCondLst>
                                    <p:cond delay="0"/>
                                  </p:stCondLst>
                                  <p:childTnLst>
                                    <p:set>
                                      <p:cBhvr>
                                        <p:cTn id="35" dur="1" fill="hold">
                                          <p:stCondLst>
                                            <p:cond delay="0"/>
                                          </p:stCondLst>
                                        </p:cTn>
                                        <p:tgtEl>
                                          <p:spTgt spid="5">
                                            <p:txEl>
                                              <p:pRg st="4" end="4"/>
                                            </p:txEl>
                                          </p:spTgt>
                                        </p:tgtEl>
                                        <p:attrNameLst>
                                          <p:attrName>style.visibility</p:attrName>
                                        </p:attrNameLst>
                                      </p:cBhvr>
                                      <p:to>
                                        <p:strVal val="visible"/>
                                      </p:to>
                                    </p:set>
                                    <p:animEffect transition="in" filter="wipe(left)">
                                      <p:cBhvr>
                                        <p:cTn id="36" dur="500"/>
                                        <p:tgtEl>
                                          <p:spTgt spid="5">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build="p"/>
      <p:bldP spid="5" grpId="0" animBg="1" build="p"/>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_5_BD#7c6a93a9f?sp=1&amp;pid=d684d880e&amp;color=0,0,0&amp;vtp=1&amp;bt=1&amp;bbb=1"/>
          <p:cNvSpPr/>
          <p:nvPr/>
        </p:nvSpPr>
        <p:spPr>
          <a:xfrm>
            <a:off x="612648" y="486000"/>
            <a:ext cx="10963656" cy="995680"/>
          </a:xfrm>
          <a:prstGeom prst="rect">
            <a:avLst/>
          </a:prstGeom>
          <a:noFill/>
        </p:spPr>
        <p:txBody>
          <a:bodyPr wrap="none" lIns="0" tIns="0" rIns="0" bIns="0" rtlCol="0" anchor="t"/>
          <a:lstStyle/>
          <a:p>
            <a:pPr algn="l" latinLnBrk="1">
              <a:lnSpc>
                <a:spcPts val="4900"/>
              </a:lnSpc>
            </a:pPr>
            <a:r>
              <a:rPr lang="en-US" altLang="zh-CN" sz="2800" b="1" i="0" dirty="0">
                <a:solidFill>
                  <a:srgbClr val="000000"/>
                </a:solidFill>
                <a:latin typeface="Times New Roman" panose="02020603050405020304" pitchFamily="34" charset="0"/>
                <a:ea typeface="微软雅黑" panose="020B0503020204020204" pitchFamily="34" charset="-122"/>
                <a:cs typeface="Times New Roman" panose="02020603050405020304" pitchFamily="34" charset="-120"/>
              </a:rPr>
              <a:t>考向2</a:t>
            </a:r>
            <a:r>
              <a:rPr lang="en-US" altLang="zh-CN" sz="2800" b="1" i="0" dirty="0">
                <a:solidFill>
                  <a:srgbClr val="000000"/>
                </a:solidFill>
                <a:latin typeface="宋体" panose="02010600030101010101" pitchFamily="2" charset="-122"/>
                <a:ea typeface="宋体" panose="02010600030101010101" pitchFamily="2" charset="-122"/>
                <a:cs typeface="宋体" panose="02010600030101010101" pitchFamily="34" charset="-120"/>
              </a:rPr>
              <a:t> </a:t>
            </a:r>
            <a:r>
              <a:rPr lang="en-US" altLang="zh-CN" sz="2800" b="1" i="0" dirty="0">
                <a:solidFill>
                  <a:srgbClr val="000000"/>
                </a:solidFill>
                <a:latin typeface="Times New Roman" panose="02020603050405020304" pitchFamily="34" charset="0"/>
                <a:ea typeface="微软雅黑" panose="020B0503020204020204" pitchFamily="34" charset="-122"/>
                <a:cs typeface="Times New Roman" panose="02020603050405020304" pitchFamily="34" charset="-120"/>
              </a:rPr>
              <a:t>加速度的计算</a:t>
            </a:r>
            <a:endParaRPr lang="en-US" altLang="zh-CN" sz="2800" dirty="0"/>
          </a:p>
        </p:txBody>
      </p:sp>
      <mc:AlternateContent xmlns:mc="http://schemas.openxmlformats.org/markup-compatibility/2006">
        <mc:Choice xmlns:a14="http://schemas.microsoft.com/office/drawing/2010/main" Requires="a14">
          <p:sp>
            <p:nvSpPr>
              <p:cNvPr id="3" name="QO_6_BD.64_1#0ef9a4e0c?sp=1&amp;pid=7c6a93a9f&amp;color=0,0,0&amp;vtp=1&amp;bbb=1&amp;hb=1"/>
              <p:cNvSpPr/>
              <p:nvPr/>
            </p:nvSpPr>
            <p:spPr>
              <a:xfrm>
                <a:off x="612648" y="1098931"/>
                <a:ext cx="10963656" cy="1037590"/>
              </a:xfrm>
              <a:prstGeom prst="rect">
                <a:avLst/>
              </a:prstGeom>
              <a:noFill/>
            </p:spPr>
            <p:txBody>
              <a:bodyPr wrap="none" lIns="0" tIns="0" rIns="0" bIns="0" rtlCol="0" anchor="t"/>
              <a:lstStyle/>
              <a:p>
                <a:pPr algn="l" latinLnBrk="1">
                  <a:lnSpc>
                    <a:spcPts val="4400"/>
                  </a:lnSpc>
                </a:pPr>
                <a:r>
                  <a:rPr lang="en-US" altLang="zh-CN" sz="2400" b="1" i="0" dirty="0">
                    <a:solidFill>
                      <a:srgbClr val="AE8CBB"/>
                    </a:solidFill>
                    <a:latin typeface="Times New Roman" panose="02020603050405020304" pitchFamily="34" charset="0"/>
                    <a:ea typeface="微软雅黑" panose="020B0503020204020204" pitchFamily="34" charset="-122"/>
                    <a:cs typeface="Times New Roman" panose="02020603050405020304" pitchFamily="34" charset="-120"/>
                  </a:rPr>
                  <a:t>例4</a:t>
                </a:r>
                <a:r>
                  <a:rPr lang="en-US" altLang="zh-CN" sz="2400" b="1" i="0" dirty="0">
                    <a:solidFill>
                      <a:srgbClr val="AE8CBB"/>
                    </a:solidFill>
                    <a:latin typeface="宋体" panose="02010600030101010101" pitchFamily="2" charset="-122"/>
                    <a:ea typeface="宋体" panose="02010600030101010101" pitchFamily="2" charset="-122"/>
                    <a:cs typeface="宋体" panose="02010600030101010101" pitchFamily="34" charset="-120"/>
                  </a:rPr>
                  <a:t> </a:t>
                </a:r>
                <a:r>
                  <a:rPr lang="en-US" altLang="zh-CN" sz="2400" b="0" i="0" dirty="0">
                    <a:solidFill>
                      <a:srgbClr val="000000"/>
                    </a:solidFill>
                    <a:latin typeface="Times New Roman" panose="02020603050405020304" pitchFamily="34" charset="0"/>
                    <a:ea typeface="微软雅黑" panose="020B0503020204020204" pitchFamily="34" charset="-122"/>
                    <a:cs typeface="Times New Roman" panose="02020603050405020304" pitchFamily="34" charset="-120"/>
                  </a:rPr>
                  <a:t>如图甲、乙所示，弹丸和足球的初速度均为</a:t>
                </a:r>
                <a14:m>
                  <m:oMath xmlns:m="http://schemas.openxmlformats.org/officeDocument/2006/math">
                    <m:r>
                      <a:rPr lang="en-US" altLang="zh-CN" sz="2400" b="0" i="0" dirty="0">
                        <a:solidFill>
                          <a:srgbClr val="000000"/>
                        </a:solidFill>
                        <a:latin typeface="Cambria Math" panose="02040503050406030204" pitchFamily="18" charset="0"/>
                        <a:ea typeface="微软雅黑" panose="020B0503020204020204" pitchFamily="34" charset="-122"/>
                        <a:cs typeface="Times New Roman" panose="02020603050405020304" pitchFamily="34" charset="-120"/>
                      </a:rPr>
                      <m:t>10</m:t>
                    </m:r>
                    <m:r>
                      <a:rPr lang="en-US" altLang="zh-CN" sz="2400" b="0" i="0" dirty="0">
                        <a:solidFill>
                          <a:srgbClr val="000000"/>
                        </a:solidFill>
                        <a:latin typeface="Cambria Math" panose="02040503050406030204" pitchFamily="18" charset="0"/>
                        <a:ea typeface="微软雅黑" panose="020B0503020204020204" pitchFamily="34" charset="-122"/>
                        <a:cs typeface="Times New Roman" panose="02020603050405020304" pitchFamily="34" charset="-120"/>
                      </a:rPr>
                      <m:t> </m:t>
                    </m:r>
                    <m:r>
                      <m:rPr>
                        <m:sty m:val="p"/>
                      </m:rPr>
                      <a:rPr lang="en-US" altLang="zh-CN" sz="2400" b="0" i="0" dirty="0">
                        <a:solidFill>
                          <a:srgbClr val="000000"/>
                        </a:solidFill>
                        <a:latin typeface="Cambria Math" panose="02040503050406030204" pitchFamily="18" charset="0"/>
                        <a:ea typeface="微软雅黑" panose="020B0503020204020204" pitchFamily="34" charset="-122"/>
                        <a:cs typeface="Times New Roman" panose="02020603050405020304" pitchFamily="34" charset="-120"/>
                      </a:rPr>
                      <m:t>m</m:t>
                    </m:r>
                    <m:r>
                      <a:rPr lang="en-US" altLang="zh-CN" sz="2400" b="0" i="0" dirty="0">
                        <a:solidFill>
                          <a:srgbClr val="000000"/>
                        </a:solidFill>
                        <a:latin typeface="Cambria Math" panose="02040503050406030204" pitchFamily="18" charset="0"/>
                        <a:ea typeface="微软雅黑" panose="020B0503020204020204" pitchFamily="34" charset="-122"/>
                        <a:cs typeface="Times New Roman" panose="02020603050405020304" pitchFamily="34" charset="-120"/>
                      </a:rPr>
                      <m:t>/</m:t>
                    </m:r>
                    <m:r>
                      <m:rPr>
                        <m:sty m:val="p"/>
                      </m:rPr>
                      <a:rPr lang="en-US" altLang="zh-CN" sz="2400" b="0" i="0" dirty="0">
                        <a:solidFill>
                          <a:srgbClr val="000000"/>
                        </a:solidFill>
                        <a:latin typeface="Cambria Math" panose="02040503050406030204" pitchFamily="18" charset="0"/>
                        <a:ea typeface="微软雅黑" panose="020B0503020204020204" pitchFamily="34" charset="-122"/>
                        <a:cs typeface="Times New Roman" panose="02020603050405020304" pitchFamily="34" charset="-120"/>
                      </a:rPr>
                      <m:t>s</m:t>
                    </m:r>
                  </m:oMath>
                </a14:m>
                <a:r>
                  <a:rPr lang="en-US" altLang="zh-CN" sz="100" b="0" i="0" kern="0" spc="-99900" dirty="0">
                    <a:solidFill>
                      <a:srgbClr val="FFFFFF"/>
                    </a:solidFill>
                    <a:latin typeface="Times New Roman" panose="02020603050405020304" pitchFamily="34" charset="0"/>
                    <a:ea typeface="微软雅黑" panose="020B0503020204020204" pitchFamily="34" charset="-122"/>
                    <a:cs typeface="Times New Roman" panose="02020603050405020304" pitchFamily="34" charset="-120"/>
                  </a:rPr>
                  <a:t> </a:t>
                </a:r>
                <a:r>
                  <a:rPr lang="en-US" altLang="zh-CN" sz="2400" b="0" i="0" dirty="0">
                    <a:solidFill>
                      <a:srgbClr val="000000"/>
                    </a:solidFill>
                    <a:latin typeface="Times New Roman" panose="02020603050405020304" pitchFamily="34" charset="0"/>
                    <a:ea typeface="微软雅黑" panose="020B0503020204020204" pitchFamily="34" charset="-122"/>
                    <a:cs typeface="Times New Roman" panose="02020603050405020304" pitchFamily="34" charset="-120"/>
                  </a:rPr>
                  <a:t>，方向水平向右</a:t>
                </a:r>
                <a:r>
                  <a:rPr lang="en-US" altLang="zh-CN" sz="2400" b="0" i="0">
                    <a:solidFill>
                      <a:srgbClr val="000000"/>
                    </a:solidFill>
                    <a:latin typeface="Times New Roman" panose="02020603050405020304" pitchFamily="34" charset="0"/>
                    <a:ea typeface="微软雅黑" panose="020B0503020204020204" pitchFamily="34" charset="-122"/>
                    <a:cs typeface="Times New Roman" panose="02020603050405020304" pitchFamily="34" charset="-120"/>
                  </a:rPr>
                  <a:t>。设它们</a:t>
                </a:r>
                <a:endParaRPr lang="en-US" altLang="zh-CN" sz="2400" b="0" i="0">
                  <a:solidFill>
                    <a:srgbClr val="000000"/>
                  </a:solidFill>
                  <a:latin typeface="Times New Roman" panose="02020603050405020304" pitchFamily="34" charset="0"/>
                  <a:ea typeface="微软雅黑" panose="020B0503020204020204" pitchFamily="34" charset="-122"/>
                  <a:cs typeface="Times New Roman" panose="02020603050405020304" pitchFamily="34" charset="-120"/>
                </a:endParaRPr>
              </a:p>
              <a:p>
                <a:pPr latinLnBrk="1">
                  <a:lnSpc>
                    <a:spcPts val="4200"/>
                  </a:lnSpc>
                </a:pPr>
                <a:r>
                  <a:rPr lang="en-US" altLang="zh-CN" sz="2400" b="0" i="0">
                    <a:solidFill>
                      <a:srgbClr val="000000"/>
                    </a:solidFill>
                    <a:latin typeface="Times New Roman" panose="02020603050405020304" pitchFamily="34" charset="0"/>
                    <a:ea typeface="微软雅黑" panose="020B0503020204020204" pitchFamily="34" charset="-122"/>
                    <a:cs typeface="Times New Roman" panose="02020603050405020304" pitchFamily="34" charset="-120"/>
                  </a:rPr>
                  <a:t>与木板作用的时间都是</a:t>
                </a:r>
                <a14:m>
                  <m:oMath xmlns:m="http://schemas.openxmlformats.org/officeDocument/2006/math">
                    <m:r>
                      <a:rPr lang="en-US" altLang="zh-CN" sz="2400" b="0" i="0" dirty="0">
                        <a:solidFill>
                          <a:srgbClr val="000000"/>
                        </a:solidFill>
                        <a:latin typeface="Cambria Math" panose="02040503050406030204" pitchFamily="18" charset="0"/>
                        <a:ea typeface="微软雅黑" panose="020B0503020204020204" pitchFamily="34" charset="-122"/>
                        <a:cs typeface="Times New Roman" panose="02020603050405020304" pitchFamily="34" charset="-120"/>
                      </a:rPr>
                      <m:t>0</m:t>
                    </m:r>
                    <m:r>
                      <a:rPr lang="en-US" altLang="zh-CN" sz="2400" b="0" i="0" dirty="0">
                        <a:solidFill>
                          <a:srgbClr val="000000"/>
                        </a:solidFill>
                        <a:latin typeface="Cambria Math" panose="02040503050406030204" pitchFamily="18" charset="0"/>
                        <a:ea typeface="微软雅黑" panose="020B0503020204020204" pitchFamily="34" charset="-122"/>
                        <a:cs typeface="Times New Roman" panose="02020603050405020304" pitchFamily="34" charset="-120"/>
                      </a:rPr>
                      <m:t>.</m:t>
                    </m:r>
                    <m:r>
                      <a:rPr lang="en-US" altLang="zh-CN" sz="2400" b="0" i="0" dirty="0">
                        <a:solidFill>
                          <a:srgbClr val="000000"/>
                        </a:solidFill>
                        <a:latin typeface="Cambria Math" panose="02040503050406030204" pitchFamily="18" charset="0"/>
                        <a:ea typeface="微软雅黑" panose="020B0503020204020204" pitchFamily="34" charset="-122"/>
                        <a:cs typeface="Times New Roman" panose="02020603050405020304" pitchFamily="34" charset="-120"/>
                      </a:rPr>
                      <m:t>1</m:t>
                    </m:r>
                    <m:r>
                      <a:rPr lang="en-US" altLang="zh-CN" sz="2400" b="0" i="0" dirty="0">
                        <a:solidFill>
                          <a:srgbClr val="000000"/>
                        </a:solidFill>
                        <a:latin typeface="Cambria Math" panose="02040503050406030204" pitchFamily="18" charset="0"/>
                        <a:ea typeface="微软雅黑" panose="020B0503020204020204" pitchFamily="34" charset="-122"/>
                        <a:cs typeface="Times New Roman" panose="02020603050405020304" pitchFamily="34" charset="-120"/>
                      </a:rPr>
                      <m:t> </m:t>
                    </m:r>
                    <m:r>
                      <m:rPr>
                        <m:sty m:val="p"/>
                      </m:rPr>
                      <a:rPr lang="en-US" altLang="zh-CN" sz="2400" b="0" i="0" dirty="0">
                        <a:solidFill>
                          <a:srgbClr val="000000"/>
                        </a:solidFill>
                        <a:latin typeface="Cambria Math" panose="02040503050406030204" pitchFamily="18" charset="0"/>
                        <a:ea typeface="微软雅黑" panose="020B0503020204020204" pitchFamily="34" charset="-122"/>
                        <a:cs typeface="Times New Roman" panose="02020603050405020304" pitchFamily="34" charset="-120"/>
                      </a:rPr>
                      <m:t>s</m:t>
                    </m:r>
                  </m:oMath>
                </a14:m>
                <a:r>
                  <a:rPr lang="en-US" altLang="zh-CN" sz="100" b="0" i="0" kern="0" spc="-99900" dirty="0">
                    <a:solidFill>
                      <a:srgbClr val="FFFFFF"/>
                    </a:solidFill>
                    <a:latin typeface="Times New Roman" panose="02020603050405020304" pitchFamily="34" charset="0"/>
                    <a:ea typeface="微软雅黑" panose="020B0503020204020204" pitchFamily="34" charset="-122"/>
                    <a:cs typeface="Times New Roman" panose="02020603050405020304" pitchFamily="34" charset="-120"/>
                  </a:rPr>
                  <a:t> </a:t>
                </a:r>
                <a:r>
                  <a:rPr lang="en-US" altLang="zh-CN" sz="2400" b="0" i="0" dirty="0">
                    <a:solidFill>
                      <a:srgbClr val="000000"/>
                    </a:solidFill>
                    <a:latin typeface="Times New Roman" panose="02020603050405020304" pitchFamily="34" charset="0"/>
                    <a:ea typeface="微软雅黑" panose="020B0503020204020204" pitchFamily="34" charset="-122"/>
                    <a:cs typeface="Times New Roman" panose="02020603050405020304" pitchFamily="34" charset="-120"/>
                  </a:rPr>
                  <a:t>，那么：</a:t>
                </a:r>
                <a:endParaRPr lang="en-US" altLang="zh-CN" sz="2400" dirty="0"/>
              </a:p>
            </p:txBody>
          </p:sp>
        </mc:Choice>
        <mc:Fallback>
          <p:sp>
            <p:nvSpPr>
              <p:cNvPr id="3" name="QO_6_BD.64_1#0ef9a4e0c?sp=1&amp;pid=7c6a93a9f&amp;color=0,0,0&amp;vtp=1&amp;bbb=1&amp;hb=1"/>
              <p:cNvSpPr>
                <a:spLocks noRot="1" noChangeAspect="1" noMove="1" noResize="1" noEditPoints="1" noAdjustHandles="1" noChangeArrowheads="1" noChangeShapeType="1" noTextEdit="1"/>
              </p:cNvSpPr>
              <p:nvPr/>
            </p:nvSpPr>
            <p:spPr>
              <a:xfrm>
                <a:off x="612648" y="1098931"/>
                <a:ext cx="10963656" cy="1037590"/>
              </a:xfrm>
              <a:prstGeom prst="rect">
                <a:avLst/>
              </a:prstGeom>
              <a:blipFill rotWithShape="1">
                <a:blip r:embed="rId1"/>
                <a:stretch>
                  <a:fillRect l="-5" t="-37" r="2" b="-5226"/>
                </a:stretch>
              </a:blipFill>
            </p:spPr>
            <p:txBody>
              <a:bodyPr/>
              <a:lstStyle/>
              <a:p>
                <a:r>
                  <a:rPr lang="zh-CN" altLang="en-US">
                    <a:noFill/>
                  </a:rPr>
                  <a:t> </a:t>
                </a:r>
              </a:p>
            </p:txBody>
          </p:sp>
        </mc:Fallback>
      </mc:AlternateContent>
      <p:pic>
        <p:nvPicPr>
          <p:cNvPr id="4" name="QO_6_BD.64_3#0ef9a4e0c?iti=5&amp;htil=1&amp;pid=7c6a93a9f&amp;color=0,0,0&amp;tib=255,255,255&amp;vtp=1" descr="preencoded.png"/>
          <p:cNvPicPr>
            <a:picLocks noChangeAspect="1"/>
          </p:cNvPicPr>
          <p:nvPr/>
        </p:nvPicPr>
        <p:blipFill>
          <a:blip r:embed="rId2">
            <a:clrChange>
              <a:clrFrom>
                <a:srgbClr val="FFFFFF"/>
              </a:clrFrom>
              <a:clrTo>
                <a:srgbClr val="FFFFFF">
                  <a:alpha val="0"/>
                </a:srgbClr>
              </a:clrTo>
            </a:clrChange>
          </a:blip>
          <a:stretch>
            <a:fillRect/>
          </a:stretch>
        </p:blipFill>
        <p:spPr>
          <a:xfrm>
            <a:off x="1929384" y="2271747"/>
            <a:ext cx="2862072" cy="1207008"/>
          </a:xfrm>
          <a:prstGeom prst="rect">
            <a:avLst/>
          </a:prstGeom>
          <a:noFill/>
          <a:extLst>
            <a:ext uri="{909E8E84-426E-40DD-AFC4-6F175D3DCCD1}">
              <a14:hiddenFill xmlns:a14="http://schemas.microsoft.com/office/drawing/2010/main">
                <a:solidFill>
                  <a:schemeClr val="accent1">
                    <a:alpha val="0"/>
                  </a:schemeClr>
                </a:solidFill>
              </a14:hiddenFill>
            </a:ext>
          </a:extLst>
        </p:spPr>
      </p:pic>
      <p:pic>
        <p:nvPicPr>
          <p:cNvPr id="5" name="QO_6_BD.64_4#0ef9a4e0c?iti=6&amp;htil=1&amp;pid=7c6a93a9f&amp;color=0,0,0&amp;tib=255,255,255&amp;vtp=1" descr="preencoded.png"/>
          <p:cNvPicPr>
            <a:picLocks noChangeAspect="1"/>
          </p:cNvPicPr>
          <p:nvPr/>
        </p:nvPicPr>
        <p:blipFill>
          <a:blip r:embed="rId3">
            <a:clrChange>
              <a:clrFrom>
                <a:srgbClr val="FFFFFF"/>
              </a:clrFrom>
              <a:clrTo>
                <a:srgbClr val="FFFFFF">
                  <a:alpha val="0"/>
                </a:srgbClr>
              </a:clrTo>
            </a:clrChange>
          </a:blip>
          <a:stretch>
            <a:fillRect/>
          </a:stretch>
        </p:blipFill>
        <p:spPr>
          <a:xfrm>
            <a:off x="7763256" y="2271747"/>
            <a:ext cx="2139696" cy="1207008"/>
          </a:xfrm>
          <a:prstGeom prst="rect">
            <a:avLst/>
          </a:prstGeom>
          <a:noFill/>
          <a:extLst>
            <a:ext uri="{909E8E84-426E-40DD-AFC4-6F175D3DCCD1}">
              <a14:hiddenFill xmlns:a14="http://schemas.microsoft.com/office/drawing/2010/main">
                <a:solidFill>
                  <a:schemeClr val="accent1">
                    <a:alpha val="0"/>
                  </a:schemeClr>
                </a:solidFill>
              </a14:hiddenFill>
            </a:ext>
          </a:extLst>
        </p:spPr>
      </p:pic>
      <p:sp>
        <p:nvSpPr>
          <p:cNvPr id="6" name="QO_6_BD.64_5#0ef9a4e0c?iti=5&amp;htil=1&amp;pid=7c6a93a9f&amp;color=0,0,0&amp;vtp=1"/>
          <p:cNvSpPr/>
          <p:nvPr/>
        </p:nvSpPr>
        <p:spPr>
          <a:xfrm>
            <a:off x="3173889" y="3605755"/>
            <a:ext cx="373062" cy="895096"/>
          </a:xfrm>
          <a:prstGeom prst="rect">
            <a:avLst/>
          </a:prstGeom>
          <a:noFill/>
        </p:spPr>
        <p:txBody>
          <a:bodyPr wrap="square" lIns="0" tIns="0" rIns="0" bIns="0" rtlCol="0" anchor="t"/>
          <a:lstStyle/>
          <a:p>
            <a:pPr algn="ctr" latinLnBrk="1">
              <a:lnSpc>
                <a:spcPct val="150000"/>
              </a:lnSpc>
            </a:pPr>
            <a:r>
              <a:rPr lang="en-US" altLang="zh-CN" sz="2400" b="0" i="0" dirty="0">
                <a:solidFill>
                  <a:srgbClr val="000000"/>
                </a:solidFill>
                <a:latin typeface="Times New Roman" panose="02020603050405020304" pitchFamily="34" charset="0"/>
                <a:ea typeface="微软雅黑" panose="020B0503020204020204" pitchFamily="34" charset="-122"/>
                <a:cs typeface="Times New Roman" panose="02020603050405020304" pitchFamily="34" charset="-120"/>
              </a:rPr>
              <a:t>甲</a:t>
            </a:r>
            <a:endParaRPr lang="en-US" altLang="zh-CN" sz="2400" dirty="0"/>
          </a:p>
        </p:txBody>
      </p:sp>
      <p:sp>
        <p:nvSpPr>
          <p:cNvPr id="7" name="QO_6_BD.64_6#0ef9a4e0c?iti=6&amp;htil=1&amp;pid=7c6a93a9f&amp;color=0,0,0&amp;vtp=1"/>
          <p:cNvSpPr/>
          <p:nvPr/>
        </p:nvSpPr>
        <p:spPr>
          <a:xfrm>
            <a:off x="8646573" y="3605755"/>
            <a:ext cx="373062" cy="895096"/>
          </a:xfrm>
          <a:prstGeom prst="rect">
            <a:avLst/>
          </a:prstGeom>
          <a:noFill/>
        </p:spPr>
        <p:txBody>
          <a:bodyPr wrap="square" lIns="0" tIns="0" rIns="0" bIns="0" rtlCol="0" anchor="t"/>
          <a:lstStyle/>
          <a:p>
            <a:pPr algn="ctr" latinLnBrk="1">
              <a:lnSpc>
                <a:spcPct val="150000"/>
              </a:lnSpc>
            </a:pPr>
            <a:r>
              <a:rPr lang="en-US" altLang="zh-CN" sz="2400" b="0" i="0" dirty="0">
                <a:solidFill>
                  <a:srgbClr val="000000"/>
                </a:solidFill>
                <a:latin typeface="Times New Roman" panose="02020603050405020304" pitchFamily="34" charset="0"/>
                <a:ea typeface="微软雅黑" panose="020B0503020204020204" pitchFamily="34" charset="-122"/>
                <a:cs typeface="Times New Roman" panose="02020603050405020304" pitchFamily="34" charset="-120"/>
              </a:rPr>
              <a:t>乙</a:t>
            </a:r>
            <a:endParaRPr lang="en-US" altLang="zh-CN" sz="2400" dirty="0"/>
          </a:p>
        </p:txBody>
      </p:sp>
    </p:spTree>
  </p:cSld>
  <p:clrMapOvr>
    <a:masterClrMapping/>
  </p:clrMapOvr>
  <p:transition>
    <p:split dir="in"/>
  </p:transition>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mc:Choice xmlns:a14="http://schemas.microsoft.com/office/drawing/2010/main" Requires="a14">
          <p:sp>
            <p:nvSpPr>
              <p:cNvPr id="2" name="QO_7_BD.65_1#935792d10?pid=0ef9a4e0c&amp;color=0,0,0&amp;vtp=1&amp;bt=1&amp;bbb=1&amp;hb=1"/>
              <p:cNvSpPr/>
              <p:nvPr/>
            </p:nvSpPr>
            <p:spPr>
              <a:xfrm>
                <a:off x="612648" y="486000"/>
                <a:ext cx="10963656" cy="1037590"/>
              </a:xfrm>
              <a:prstGeom prst="rect">
                <a:avLst/>
              </a:prstGeom>
              <a:noFill/>
            </p:spPr>
            <p:txBody>
              <a:bodyPr wrap="none" lIns="0" tIns="0" rIns="0" bIns="0" rtlCol="0" anchor="t"/>
              <a:lstStyle/>
              <a:p>
                <a:pPr algn="l" latinLnBrk="1">
                  <a:lnSpc>
                    <a:spcPts val="4400"/>
                  </a:lnSpc>
                </a:pPr>
                <a:r>
                  <a:rPr lang="en-US" altLang="zh-CN" sz="2400" b="0" i="0" dirty="0">
                    <a:solidFill>
                      <a:srgbClr val="AE8CBB"/>
                    </a:solidFill>
                    <a:latin typeface="Times New Roman" panose="02020603050405020304" pitchFamily="34" charset="0"/>
                    <a:ea typeface="微软雅黑" panose="020B0503020204020204" pitchFamily="34" charset="-122"/>
                    <a:cs typeface="Times New Roman" panose="02020603050405020304" pitchFamily="34" charset="-120"/>
                  </a:rPr>
                  <a:t>（1）</a:t>
                </a:r>
                <a:r>
                  <a:rPr lang="en-US" altLang="zh-CN" sz="2400" b="0" i="0" dirty="0">
                    <a:solidFill>
                      <a:srgbClr val="AE8CBB"/>
                    </a:solidFill>
                    <a:latin typeface="宋体" panose="02010600030101010101" pitchFamily="2" charset="-122"/>
                    <a:ea typeface="宋体" panose="02010600030101010101" pitchFamily="2" charset="-122"/>
                    <a:cs typeface="宋体" panose="02010600030101010101" pitchFamily="34" charset="-120"/>
                  </a:rPr>
                  <a:t> </a:t>
                </a:r>
                <a:r>
                  <a:rPr lang="en-US" altLang="zh-CN" sz="2400" b="0" i="0" dirty="0">
                    <a:solidFill>
                      <a:srgbClr val="000000"/>
                    </a:solidFill>
                    <a:latin typeface="Times New Roman" panose="02020603050405020304" pitchFamily="34" charset="0"/>
                    <a:ea typeface="微软雅黑" panose="020B0503020204020204" pitchFamily="34" charset="-122"/>
                    <a:cs typeface="Times New Roman" panose="02020603050405020304" pitchFamily="34" charset="-120"/>
                  </a:rPr>
                  <a:t>弹丸击穿木板后速度大小变为</a:t>
                </a:r>
                <a14:m>
                  <m:oMath xmlns:m="http://schemas.openxmlformats.org/officeDocument/2006/math">
                    <m:r>
                      <a:rPr lang="en-US" altLang="zh-CN" sz="2400" b="0" i="0" dirty="0">
                        <a:solidFill>
                          <a:srgbClr val="000000"/>
                        </a:solidFill>
                        <a:latin typeface="Cambria Math" panose="02040503050406030204" pitchFamily="18" charset="0"/>
                        <a:ea typeface="微软雅黑" panose="020B0503020204020204" pitchFamily="34" charset="-122"/>
                        <a:cs typeface="Times New Roman" panose="02020603050405020304" pitchFamily="34" charset="-120"/>
                      </a:rPr>
                      <m:t>7</m:t>
                    </m:r>
                    <m:r>
                      <a:rPr lang="en-US" altLang="zh-CN" sz="2400" b="0" i="0" dirty="0">
                        <a:solidFill>
                          <a:srgbClr val="000000"/>
                        </a:solidFill>
                        <a:latin typeface="Cambria Math" panose="02040503050406030204" pitchFamily="18" charset="0"/>
                        <a:ea typeface="微软雅黑" panose="020B0503020204020204" pitchFamily="34" charset="-122"/>
                        <a:cs typeface="Times New Roman" panose="02020603050405020304" pitchFamily="34" charset="-120"/>
                      </a:rPr>
                      <m:t> </m:t>
                    </m:r>
                    <m:r>
                      <m:rPr>
                        <m:sty m:val="p"/>
                      </m:rPr>
                      <a:rPr lang="en-US" altLang="zh-CN" sz="2400" b="0" i="0" dirty="0">
                        <a:solidFill>
                          <a:srgbClr val="000000"/>
                        </a:solidFill>
                        <a:latin typeface="Cambria Math" panose="02040503050406030204" pitchFamily="18" charset="0"/>
                        <a:ea typeface="微软雅黑" panose="020B0503020204020204" pitchFamily="34" charset="-122"/>
                        <a:cs typeface="Times New Roman" panose="02020603050405020304" pitchFamily="34" charset="-120"/>
                      </a:rPr>
                      <m:t>m</m:t>
                    </m:r>
                    <m:r>
                      <a:rPr lang="en-US" altLang="zh-CN" sz="2400" b="0" i="0" dirty="0">
                        <a:solidFill>
                          <a:srgbClr val="000000"/>
                        </a:solidFill>
                        <a:latin typeface="Cambria Math" panose="02040503050406030204" pitchFamily="18" charset="0"/>
                        <a:ea typeface="微软雅黑" panose="020B0503020204020204" pitchFamily="34" charset="-122"/>
                        <a:cs typeface="Times New Roman" panose="02020603050405020304" pitchFamily="34" charset="-120"/>
                      </a:rPr>
                      <m:t>/</m:t>
                    </m:r>
                    <m:r>
                      <m:rPr>
                        <m:sty m:val="p"/>
                      </m:rPr>
                      <a:rPr lang="en-US" altLang="zh-CN" sz="2400" b="0" i="0" dirty="0">
                        <a:solidFill>
                          <a:srgbClr val="000000"/>
                        </a:solidFill>
                        <a:latin typeface="Cambria Math" panose="02040503050406030204" pitchFamily="18" charset="0"/>
                        <a:ea typeface="微软雅黑" panose="020B0503020204020204" pitchFamily="34" charset="-122"/>
                        <a:cs typeface="Times New Roman" panose="02020603050405020304" pitchFamily="34" charset="-120"/>
                      </a:rPr>
                      <m:t>s</m:t>
                    </m:r>
                  </m:oMath>
                </a14:m>
                <a:r>
                  <a:rPr lang="en-US" altLang="zh-CN" sz="100" b="0" i="0" kern="0" spc="-99900" dirty="0">
                    <a:solidFill>
                      <a:srgbClr val="FFFFFF"/>
                    </a:solidFill>
                    <a:latin typeface="Times New Roman" panose="02020603050405020304" pitchFamily="34" charset="0"/>
                    <a:ea typeface="微软雅黑" panose="020B0503020204020204" pitchFamily="34" charset="-122"/>
                    <a:cs typeface="Times New Roman" panose="02020603050405020304" pitchFamily="34" charset="-120"/>
                  </a:rPr>
                  <a:t> </a:t>
                </a:r>
                <a:r>
                  <a:rPr lang="en-US" altLang="zh-CN" sz="2400" b="0" i="0" dirty="0">
                    <a:solidFill>
                      <a:srgbClr val="000000"/>
                    </a:solidFill>
                    <a:latin typeface="Times New Roman" panose="02020603050405020304" pitchFamily="34" charset="0"/>
                    <a:ea typeface="微软雅黑" panose="020B0503020204020204" pitchFamily="34" charset="-122"/>
                    <a:cs typeface="Times New Roman" panose="02020603050405020304" pitchFamily="34" charset="-120"/>
                  </a:rPr>
                  <a:t>，方向不变</a:t>
                </a:r>
                <a:r>
                  <a:rPr lang="en-US" altLang="zh-CN" sz="2400" b="0" i="0">
                    <a:solidFill>
                      <a:srgbClr val="000000"/>
                    </a:solidFill>
                    <a:latin typeface="Times New Roman" panose="02020603050405020304" pitchFamily="34" charset="0"/>
                    <a:ea typeface="微软雅黑" panose="020B0503020204020204" pitchFamily="34" charset="-122"/>
                    <a:cs typeface="Times New Roman" panose="02020603050405020304" pitchFamily="34" charset="-120"/>
                  </a:rPr>
                  <a:t>，求弹丸击穿木板时的加速</a:t>
                </a:r>
                <a:endParaRPr lang="en-US" altLang="zh-CN" sz="2400" b="0" i="0">
                  <a:solidFill>
                    <a:srgbClr val="000000"/>
                  </a:solidFill>
                  <a:latin typeface="Times New Roman" panose="02020603050405020304" pitchFamily="34" charset="0"/>
                  <a:ea typeface="微软雅黑" panose="020B0503020204020204" pitchFamily="34" charset="-122"/>
                  <a:cs typeface="Times New Roman" panose="02020603050405020304" pitchFamily="34" charset="-120"/>
                </a:endParaRPr>
              </a:p>
              <a:p>
                <a:pPr latinLnBrk="1">
                  <a:lnSpc>
                    <a:spcPts val="4200"/>
                  </a:lnSpc>
                </a:pPr>
                <a:r>
                  <a:rPr lang="en-US" altLang="zh-CN" sz="2400" b="0" i="0">
                    <a:solidFill>
                      <a:srgbClr val="000000"/>
                    </a:solidFill>
                    <a:latin typeface="Times New Roman" panose="02020603050405020304" pitchFamily="34" charset="0"/>
                    <a:ea typeface="微软雅黑" panose="020B0503020204020204" pitchFamily="34" charset="-122"/>
                    <a:cs typeface="Times New Roman" panose="02020603050405020304" pitchFamily="34" charset="-120"/>
                  </a:rPr>
                  <a:t>度大小及方向</a:t>
                </a:r>
                <a:r>
                  <a:rPr lang="en-US" altLang="zh-CN" sz="2400" b="0" i="0" dirty="0">
                    <a:solidFill>
                      <a:srgbClr val="000000"/>
                    </a:solidFill>
                    <a:latin typeface="Times New Roman" panose="02020603050405020304" pitchFamily="34" charset="0"/>
                    <a:ea typeface="微软雅黑" panose="020B0503020204020204" pitchFamily="34" charset="-122"/>
                    <a:cs typeface="Times New Roman" panose="02020603050405020304" pitchFamily="34" charset="-120"/>
                  </a:rPr>
                  <a:t>；</a:t>
                </a:r>
                <a:endParaRPr lang="en-US" altLang="zh-CN" sz="2400" dirty="0"/>
              </a:p>
            </p:txBody>
          </p:sp>
        </mc:Choice>
        <mc:Fallback>
          <p:sp>
            <p:nvSpPr>
              <p:cNvPr id="2" name="QO_7_BD.65_1#935792d10?pid=0ef9a4e0c&amp;color=0,0,0&amp;vtp=1&amp;bt=1&amp;bbb=1&amp;hb=1"/>
              <p:cNvSpPr>
                <a:spLocks noRot="1" noChangeAspect="1" noMove="1" noResize="1" noEditPoints="1" noAdjustHandles="1" noChangeArrowheads="1" noChangeShapeType="1" noTextEdit="1"/>
              </p:cNvSpPr>
              <p:nvPr/>
            </p:nvSpPr>
            <p:spPr>
              <a:xfrm>
                <a:off x="612648" y="486000"/>
                <a:ext cx="10963656" cy="1037590"/>
              </a:xfrm>
              <a:prstGeom prst="rect">
                <a:avLst/>
              </a:prstGeom>
              <a:blipFill rotWithShape="1">
                <a:blip r:embed="rId1"/>
                <a:stretch>
                  <a:fillRect l="-5" t="-22" r="2" b="-5241"/>
                </a:stretch>
              </a:blipFill>
            </p:spPr>
            <p:txBody>
              <a:bodyPr/>
              <a:lstStyle/>
              <a:p>
                <a:r>
                  <a:rPr lang="zh-CN" altLang="en-US">
                    <a:noFill/>
                  </a:rPr>
                  <a:t> </a:t>
                </a:r>
              </a:p>
            </p:txBody>
          </p:sp>
        </mc:Fallback>
      </mc:AlternateContent>
      <mc:AlternateContent xmlns:mc="http://schemas.openxmlformats.org/markup-compatibility/2006">
        <mc:Choice xmlns:a14="http://schemas.microsoft.com/office/drawing/2010/main" Requires="a14">
          <p:sp>
            <p:nvSpPr>
              <p:cNvPr id="3" name="QO_7_AN.66_1#935792d10?pid=0ef9a4e0c&amp;color=0,0,0&amp;vtp=1&amp;bbb=1"/>
              <p:cNvSpPr/>
              <p:nvPr/>
            </p:nvSpPr>
            <p:spPr>
              <a:xfrm>
                <a:off x="612648" y="1589185"/>
                <a:ext cx="10963656" cy="474599"/>
              </a:xfrm>
              <a:prstGeom prst="rect">
                <a:avLst/>
              </a:prstGeom>
              <a:noFill/>
            </p:spPr>
            <p:txBody>
              <a:bodyPr wrap="none" lIns="0" tIns="0" rIns="0" bIns="0" rtlCol="0" anchor="t"/>
              <a:lstStyle/>
              <a:p>
                <a:pPr algn="l" latinLnBrk="1">
                  <a:lnSpc>
                    <a:spcPts val="4200"/>
                  </a:lnSpc>
                </a:pPr>
                <a:r>
                  <a:rPr lang="en-US" altLang="zh-CN" sz="2400" b="1" i="0" dirty="0">
                    <a:solidFill>
                      <a:srgbClr val="FF0000"/>
                    </a:solidFill>
                    <a:latin typeface="Times New Roman" panose="02020603050405020304" pitchFamily="34" charset="0"/>
                    <a:ea typeface="微软雅黑" panose="020B0503020204020204" pitchFamily="34" charset="-122"/>
                    <a:cs typeface="Times New Roman" panose="02020603050405020304" pitchFamily="34" charset="-120"/>
                  </a:rPr>
                  <a:t>[答案]</a:t>
                </a:r>
                <a:r>
                  <a:rPr lang="en-US" altLang="zh-CN" sz="2400" b="1" i="0" dirty="0">
                    <a:solidFill>
                      <a:srgbClr val="FF0000"/>
                    </a:solidFill>
                    <a:latin typeface="宋体" panose="02010600030101010101" pitchFamily="2" charset="-122"/>
                    <a:ea typeface="宋体" panose="02010600030101010101" pitchFamily="2" charset="-122"/>
                    <a:cs typeface="宋体" panose="02010600030101010101" pitchFamily="34" charset="-120"/>
                  </a:rPr>
                  <a:t> </a:t>
                </a:r>
                <a14:m>
                  <m:oMath xmlns:m="http://schemas.openxmlformats.org/officeDocument/2006/math">
                    <m:r>
                      <a:rPr lang="en-US" altLang="zh-CN" sz="2400" b="0" i="0" dirty="0">
                        <a:solidFill>
                          <a:srgbClr val="FF0000"/>
                        </a:solidFill>
                        <a:latin typeface="Cambria Math" panose="02040503050406030204" pitchFamily="18" charset="0"/>
                        <a:ea typeface="微软雅黑" panose="020B0503020204020204" pitchFamily="34" charset="-122"/>
                        <a:cs typeface="Times New Roman" panose="02020603050405020304" pitchFamily="34" charset="-120"/>
                      </a:rPr>
                      <m:t>30</m:t>
                    </m:r>
                    <m:r>
                      <a:rPr lang="en-US" altLang="zh-CN" sz="2400" b="0" i="0" dirty="0">
                        <a:solidFill>
                          <a:srgbClr val="FF0000"/>
                        </a:solidFill>
                        <a:latin typeface="Cambria Math" panose="02040503050406030204" pitchFamily="18" charset="0"/>
                        <a:ea typeface="微软雅黑" panose="020B0503020204020204" pitchFamily="34" charset="-122"/>
                        <a:cs typeface="Times New Roman" panose="02020603050405020304" pitchFamily="34" charset="-120"/>
                      </a:rPr>
                      <m:t> </m:t>
                    </m:r>
                    <m:r>
                      <m:rPr>
                        <m:sty m:val="p"/>
                      </m:rPr>
                      <a:rPr lang="en-US" altLang="zh-CN" sz="2400" b="0" i="0" dirty="0">
                        <a:solidFill>
                          <a:srgbClr val="FF0000"/>
                        </a:solidFill>
                        <a:latin typeface="Cambria Math" panose="02040503050406030204" pitchFamily="18" charset="0"/>
                        <a:ea typeface="微软雅黑" panose="020B0503020204020204" pitchFamily="34" charset="-122"/>
                        <a:cs typeface="Times New Roman" panose="02020603050405020304" pitchFamily="34" charset="-120"/>
                      </a:rPr>
                      <m:t>m</m:t>
                    </m:r>
                    <m:r>
                      <a:rPr lang="en-US" altLang="zh-CN" sz="2400" b="0" i="0" dirty="0">
                        <a:solidFill>
                          <a:srgbClr val="FF0000"/>
                        </a:solidFill>
                        <a:latin typeface="Cambria Math" panose="02040503050406030204" pitchFamily="18" charset="0"/>
                        <a:ea typeface="微软雅黑" panose="020B0503020204020204" pitchFamily="34" charset="-122"/>
                        <a:cs typeface="Times New Roman" panose="02020603050405020304" pitchFamily="34" charset="-120"/>
                      </a:rPr>
                      <m:t>/</m:t>
                    </m:r>
                    <m:sSup>
                      <m:sSupPr>
                        <m:ctrlPr>
                          <a:rPr lang="en-US" altLang="zh-CN" sz="2400" b="0" i="1" dirty="0">
                            <a:solidFill>
                              <a:srgbClr val="FF0000"/>
                            </a:solidFill>
                            <a:latin typeface="Cambria Math" panose="02040503050406030204" pitchFamily="18" charset="0"/>
                            <a:ea typeface="微软雅黑" panose="020B0503020204020204" pitchFamily="34" charset="-122"/>
                            <a:cs typeface="Times New Roman" panose="02020603050405020304" pitchFamily="34" charset="-120"/>
                          </a:rPr>
                        </m:ctrlPr>
                      </m:sSupPr>
                      <m:e>
                        <m:r>
                          <m:rPr>
                            <m:sty m:val="p"/>
                          </m:rPr>
                          <a:rPr lang="en-US" altLang="zh-CN" sz="2400" b="0" i="0" dirty="0">
                            <a:solidFill>
                              <a:srgbClr val="FF0000"/>
                            </a:solidFill>
                            <a:latin typeface="Cambria Math" panose="02040503050406030204" pitchFamily="18" charset="0"/>
                            <a:ea typeface="微软雅黑" panose="020B0503020204020204" pitchFamily="34" charset="-122"/>
                            <a:cs typeface="Times New Roman" panose="02020603050405020304" pitchFamily="34" charset="-120"/>
                          </a:rPr>
                          <m:t>s</m:t>
                        </m:r>
                      </m:e>
                      <m:sup>
                        <m:r>
                          <a:rPr lang="en-US" altLang="zh-CN" sz="2400" b="0" i="0" dirty="0">
                            <a:solidFill>
                              <a:srgbClr val="FF0000"/>
                            </a:solidFill>
                            <a:latin typeface="Cambria Math" panose="02040503050406030204" pitchFamily="18" charset="0"/>
                            <a:ea typeface="微软雅黑" panose="020B0503020204020204" pitchFamily="34" charset="-122"/>
                            <a:cs typeface="Times New Roman" panose="02020603050405020304" pitchFamily="34" charset="-120"/>
                          </a:rPr>
                          <m:t>2</m:t>
                        </m:r>
                      </m:sup>
                    </m:sSup>
                  </m:oMath>
                </a14:m>
                <a:r>
                  <a:rPr lang="en-US" altLang="zh-CN" sz="100" b="0" i="0" kern="0" spc="-99900" dirty="0">
                    <a:solidFill>
                      <a:srgbClr val="FFFFFF"/>
                    </a:solidFill>
                    <a:latin typeface="Times New Roman" panose="02020603050405020304" pitchFamily="34" charset="0"/>
                    <a:ea typeface="微软雅黑" panose="020B0503020204020204" pitchFamily="34" charset="-122"/>
                    <a:cs typeface="Times New Roman" panose="02020603050405020304" pitchFamily="34" charset="-120"/>
                  </a:rPr>
                  <a:t> </a:t>
                </a:r>
                <a:r>
                  <a:rPr lang="en-US" altLang="zh-CN" sz="2400" b="0" i="0" dirty="0">
                    <a:solidFill>
                      <a:srgbClr val="FF0000"/>
                    </a:solidFill>
                    <a:latin typeface="Times New Roman" panose="02020603050405020304" pitchFamily="34" charset="0"/>
                    <a:ea typeface="微软雅黑" panose="020B0503020204020204" pitchFamily="34" charset="-122"/>
                    <a:cs typeface="Times New Roman" panose="02020603050405020304" pitchFamily="34" charset="-120"/>
                  </a:rPr>
                  <a:t>;</a:t>
                </a:r>
                <a:r>
                  <a:rPr lang="en-US" altLang="zh-CN" sz="2400" b="0" i="0" dirty="0">
                    <a:solidFill>
                      <a:srgbClr val="FF0000"/>
                    </a:solidFill>
                    <a:latin typeface="宋体" panose="02010600030101010101" pitchFamily="2" charset="-122"/>
                    <a:ea typeface="宋体" panose="02010600030101010101" pitchFamily="2" charset="-122"/>
                    <a:cs typeface="宋体" panose="02010600030101010101" pitchFamily="34" charset="-120"/>
                  </a:rPr>
                  <a:t> </a:t>
                </a:r>
                <a:r>
                  <a:rPr lang="en-US" altLang="zh-CN" sz="2400" b="0" i="0" dirty="0">
                    <a:solidFill>
                      <a:srgbClr val="FF0000"/>
                    </a:solidFill>
                    <a:latin typeface="Times New Roman" panose="02020603050405020304" pitchFamily="34" charset="0"/>
                    <a:ea typeface="微软雅黑" panose="020B0503020204020204" pitchFamily="34" charset="-122"/>
                    <a:cs typeface="Times New Roman" panose="02020603050405020304" pitchFamily="34" charset="-120"/>
                  </a:rPr>
                  <a:t>方向与初速度的方向相反</a:t>
                </a:r>
                <a:endParaRPr lang="en-US" altLang="zh-CN" sz="2400" dirty="0"/>
              </a:p>
            </p:txBody>
          </p:sp>
        </mc:Choice>
        <mc:Fallback>
          <p:sp>
            <p:nvSpPr>
              <p:cNvPr id="3" name="QO_7_AN.66_1#935792d10?pid=0ef9a4e0c&amp;color=0,0,0&amp;vtp=1&amp;bbb=1"/>
              <p:cNvSpPr>
                <a:spLocks noRot="1" noChangeAspect="1" noMove="1" noResize="1" noEditPoints="1" noAdjustHandles="1" noChangeArrowheads="1" noChangeShapeType="1" noTextEdit="1"/>
              </p:cNvSpPr>
              <p:nvPr/>
            </p:nvSpPr>
            <p:spPr>
              <a:xfrm>
                <a:off x="612648" y="1589185"/>
                <a:ext cx="10963656" cy="474599"/>
              </a:xfrm>
              <a:prstGeom prst="rect">
                <a:avLst/>
              </a:prstGeom>
              <a:blipFill rotWithShape="1">
                <a:blip r:embed="rId2"/>
                <a:stretch>
                  <a:fillRect l="-5" t="-87" r="2" b="-12302"/>
                </a:stretch>
              </a:blipFill>
            </p:spPr>
            <p:txBody>
              <a:bodyPr/>
              <a:lstStyle/>
              <a:p>
                <a:r>
                  <a:rPr lang="zh-CN" altLang="en-US">
                    <a:noFill/>
                  </a:rPr>
                  <a:t> </a:t>
                </a:r>
              </a:p>
            </p:txBody>
          </p:sp>
        </mc:Fallback>
      </mc:AlternateContent>
      <mc:AlternateContent xmlns:mc="http://schemas.openxmlformats.org/markup-compatibility/2006">
        <mc:Choice xmlns:a14="http://schemas.microsoft.com/office/drawing/2010/main" Requires="a14">
          <p:sp>
            <p:nvSpPr>
              <p:cNvPr id="4" name="QO_7_AS.67_1#935792d10?pid=0ef9a4e0c&amp;color=0,0,0&amp;vtp=1&amp;bbb=1&amp;hb=1"/>
              <p:cNvSpPr/>
              <p:nvPr/>
            </p:nvSpPr>
            <p:spPr>
              <a:xfrm>
                <a:off x="612648" y="2067912"/>
                <a:ext cx="10963656" cy="1676400"/>
              </a:xfrm>
              <a:prstGeom prst="rect">
                <a:avLst/>
              </a:prstGeom>
              <a:noFill/>
            </p:spPr>
            <p:txBody>
              <a:bodyPr wrap="none" lIns="0" tIns="0" rIns="0" bIns="0" rtlCol="0" anchor="t"/>
              <a:lstStyle/>
              <a:p>
                <a:pPr algn="l" latinLnBrk="1">
                  <a:lnSpc>
                    <a:spcPts val="4400"/>
                  </a:lnSpc>
                </a:pPr>
                <a:r>
                  <a:rPr lang="en-US" altLang="zh-CN" sz="2400" b="1" i="0" dirty="0">
                    <a:solidFill>
                      <a:srgbClr val="FF0000"/>
                    </a:solidFill>
                    <a:latin typeface="Times New Roman" panose="02020603050405020304" pitchFamily="34" charset="0"/>
                    <a:ea typeface="微软雅黑" panose="020B0503020204020204" pitchFamily="34" charset="-122"/>
                    <a:cs typeface="Times New Roman" panose="02020603050405020304" pitchFamily="34" charset="-120"/>
                  </a:rPr>
                  <a:t>[解析]</a:t>
                </a:r>
                <a:r>
                  <a:rPr lang="en-US" altLang="zh-CN" sz="2400" b="1" i="0" dirty="0">
                    <a:solidFill>
                      <a:srgbClr val="FF0000"/>
                    </a:solidFill>
                    <a:latin typeface="宋体" panose="02010600030101010101" pitchFamily="2" charset="-122"/>
                    <a:ea typeface="宋体" panose="02010600030101010101" pitchFamily="2" charset="-122"/>
                    <a:cs typeface="宋体" panose="02010600030101010101" pitchFamily="34" charset="-120"/>
                  </a:rPr>
                  <a:t> </a:t>
                </a:r>
                <a:r>
                  <a:rPr lang="en-US" altLang="zh-CN" sz="2400" b="0" i="0" dirty="0">
                    <a:solidFill>
                      <a:srgbClr val="FF0000"/>
                    </a:solidFill>
                    <a:latin typeface="Times New Roman" panose="02020603050405020304" pitchFamily="34" charset="0"/>
                    <a:ea typeface="微软雅黑" panose="020B0503020204020204" pitchFamily="34" charset="-122"/>
                    <a:cs typeface="Times New Roman" panose="02020603050405020304" pitchFamily="34" charset="-120"/>
                  </a:rPr>
                  <a:t>设弹丸初速度方向为正方向，则知弹丸的初速度为</a:t>
                </a:r>
                <a14:m>
                  <m:oMath xmlns:m="http://schemas.openxmlformats.org/officeDocument/2006/math">
                    <m:sSub>
                      <m:sSubPr>
                        <m:ctrlPr>
                          <a:rPr lang="en-US" altLang="zh-CN" sz="2400" b="0" i="1" dirty="0">
                            <a:solidFill>
                              <a:srgbClr val="FF0000"/>
                            </a:solidFill>
                            <a:latin typeface="Cambria Math" panose="02040503050406030204" pitchFamily="18" charset="0"/>
                            <a:ea typeface="微软雅黑" panose="020B0503020204020204" pitchFamily="34" charset="-122"/>
                            <a:cs typeface="Times New Roman" panose="02020603050405020304" pitchFamily="34" charset="-120"/>
                          </a:rPr>
                        </m:ctrlPr>
                      </m:sSubPr>
                      <m:e>
                        <m:r>
                          <a:rPr lang="en-US" altLang="zh-CN" sz="2400" b="0" i="0" dirty="0">
                            <a:solidFill>
                              <a:srgbClr val="FF0000"/>
                            </a:solidFill>
                            <a:latin typeface="Cambria Math" panose="02040503050406030204" pitchFamily="18" charset="0"/>
                            <a:ea typeface="微软雅黑" panose="020B0503020204020204" pitchFamily="34" charset="-122"/>
                            <a:cs typeface="Times New Roman" panose="02020603050405020304" pitchFamily="34" charset="-120"/>
                          </a:rPr>
                          <m:t>𝑣</m:t>
                        </m:r>
                      </m:e>
                      <m:sub>
                        <m:r>
                          <a:rPr lang="en-US" altLang="zh-CN" sz="2400" b="0" i="0" dirty="0">
                            <a:solidFill>
                              <a:srgbClr val="FF0000"/>
                            </a:solidFill>
                            <a:latin typeface="Cambria Math" panose="02040503050406030204" pitchFamily="18" charset="0"/>
                            <a:ea typeface="微软雅黑" panose="020B0503020204020204" pitchFamily="34" charset="-122"/>
                            <a:cs typeface="Times New Roman" panose="02020603050405020304" pitchFamily="34" charset="-120"/>
                          </a:rPr>
                          <m:t>1</m:t>
                        </m:r>
                      </m:sub>
                    </m:sSub>
                    <m:r>
                      <a:rPr lang="en-US" altLang="zh-CN" sz="2400" b="0" i="0" dirty="0">
                        <a:solidFill>
                          <a:srgbClr val="FF0000"/>
                        </a:solidFill>
                        <a:latin typeface="Cambria Math" panose="02040503050406030204" pitchFamily="18" charset="0"/>
                        <a:ea typeface="微软雅黑" panose="020B0503020204020204" pitchFamily="34" charset="-122"/>
                        <a:cs typeface="Times New Roman" panose="02020603050405020304" pitchFamily="34" charset="-120"/>
                      </a:rPr>
                      <m:t>=</m:t>
                    </m:r>
                    <m:r>
                      <a:rPr lang="en-US" altLang="zh-CN" sz="2400" b="0" i="0" dirty="0">
                        <a:solidFill>
                          <a:srgbClr val="FF0000"/>
                        </a:solidFill>
                        <a:latin typeface="Cambria Math" panose="02040503050406030204" pitchFamily="18" charset="0"/>
                        <a:ea typeface="微软雅黑" panose="020B0503020204020204" pitchFamily="34" charset="-122"/>
                        <a:cs typeface="Times New Roman" panose="02020603050405020304" pitchFamily="34" charset="-120"/>
                      </a:rPr>
                      <m:t>10</m:t>
                    </m:r>
                    <m:r>
                      <a:rPr lang="en-US" altLang="zh-CN" sz="2400" b="0" i="0" dirty="0">
                        <a:solidFill>
                          <a:srgbClr val="FF0000"/>
                        </a:solidFill>
                        <a:latin typeface="Cambria Math" panose="02040503050406030204" pitchFamily="18" charset="0"/>
                        <a:ea typeface="微软雅黑" panose="020B0503020204020204" pitchFamily="34" charset="-122"/>
                        <a:cs typeface="Times New Roman" panose="02020603050405020304" pitchFamily="34" charset="-120"/>
                      </a:rPr>
                      <m:t> </m:t>
                    </m:r>
                    <m:r>
                      <m:rPr>
                        <m:sty m:val="p"/>
                      </m:rPr>
                      <a:rPr lang="en-US" altLang="zh-CN" sz="2400" b="0" i="0" dirty="0">
                        <a:solidFill>
                          <a:srgbClr val="FF0000"/>
                        </a:solidFill>
                        <a:latin typeface="Cambria Math" panose="02040503050406030204" pitchFamily="18" charset="0"/>
                        <a:ea typeface="微软雅黑" panose="020B0503020204020204" pitchFamily="34" charset="-122"/>
                        <a:cs typeface="Times New Roman" panose="02020603050405020304" pitchFamily="34" charset="-120"/>
                      </a:rPr>
                      <m:t>m</m:t>
                    </m:r>
                    <m:r>
                      <a:rPr lang="en-US" altLang="zh-CN" sz="2400" b="0" i="0" dirty="0">
                        <a:solidFill>
                          <a:srgbClr val="FF0000"/>
                        </a:solidFill>
                        <a:latin typeface="Cambria Math" panose="02040503050406030204" pitchFamily="18" charset="0"/>
                        <a:ea typeface="微软雅黑" panose="020B0503020204020204" pitchFamily="34" charset="-122"/>
                        <a:cs typeface="Times New Roman" panose="02020603050405020304" pitchFamily="34" charset="-120"/>
                      </a:rPr>
                      <m:t>/</m:t>
                    </m:r>
                    <m:r>
                      <m:rPr>
                        <m:sty m:val="p"/>
                      </m:rPr>
                      <a:rPr lang="en-US" altLang="zh-CN" sz="2400" b="0" i="0" dirty="0">
                        <a:solidFill>
                          <a:srgbClr val="FF0000"/>
                        </a:solidFill>
                        <a:latin typeface="Cambria Math" panose="02040503050406030204" pitchFamily="18" charset="0"/>
                        <a:ea typeface="微软雅黑" panose="020B0503020204020204" pitchFamily="34" charset="-122"/>
                        <a:cs typeface="Times New Roman" panose="02020603050405020304" pitchFamily="34" charset="-120"/>
                      </a:rPr>
                      <m:t>s</m:t>
                    </m:r>
                  </m:oMath>
                </a14:m>
                <a:r>
                  <a:rPr lang="en-US" altLang="zh-CN" sz="100" b="0" i="0" kern="0" spc="-99900" dirty="0">
                    <a:solidFill>
                      <a:srgbClr val="FFFFFF"/>
                    </a:solidFill>
                    <a:latin typeface="Times New Roman" panose="02020603050405020304" pitchFamily="34" charset="0"/>
                    <a:ea typeface="微软雅黑" panose="020B0503020204020204" pitchFamily="34" charset="-122"/>
                    <a:cs typeface="Times New Roman" panose="02020603050405020304" pitchFamily="34" charset="-120"/>
                  </a:rPr>
                  <a:t> </a:t>
                </a:r>
                <a:r>
                  <a:rPr lang="en-US" altLang="zh-CN" sz="2400" b="0" i="0">
                    <a:solidFill>
                      <a:srgbClr val="FF0000"/>
                    </a:solidFill>
                    <a:latin typeface="Times New Roman" panose="02020603050405020304" pitchFamily="34" charset="0"/>
                    <a:ea typeface="微软雅黑" panose="020B0503020204020204" pitchFamily="34" charset="-122"/>
                    <a:cs typeface="Times New Roman" panose="02020603050405020304" pitchFamily="34" charset="-120"/>
                  </a:rPr>
                  <a:t>，末速度为</a:t>
                </a:r>
                <a:endParaRPr lang="en-US" altLang="zh-CN" sz="2400" b="0" i="0">
                  <a:solidFill>
                    <a:srgbClr val="FF0000"/>
                  </a:solidFill>
                  <a:latin typeface="Times New Roman" panose="02020603050405020304" pitchFamily="34" charset="0"/>
                  <a:ea typeface="微软雅黑" panose="020B0503020204020204" pitchFamily="34" charset="-122"/>
                  <a:cs typeface="Times New Roman" panose="02020603050405020304" pitchFamily="34" charset="-120"/>
                </a:endParaRPr>
              </a:p>
              <a:p>
                <a:pPr latinLnBrk="1">
                  <a:lnSpc>
                    <a:spcPts val="4400"/>
                  </a:lnSpc>
                </a:pPr>
                <a14:m>
                  <m:oMath xmlns:m="http://schemas.openxmlformats.org/officeDocument/2006/math">
                    <m:sSub>
                      <m:sSubPr>
                        <m:ctrlPr>
                          <a:rPr lang="en-US" altLang="zh-CN" sz="2400" b="0" i="1" dirty="0">
                            <a:solidFill>
                              <a:srgbClr val="FF0000"/>
                            </a:solidFill>
                            <a:latin typeface="Cambria Math" panose="02040503050406030204" pitchFamily="18" charset="0"/>
                            <a:ea typeface="微软雅黑" panose="020B0503020204020204" pitchFamily="34" charset="-122"/>
                            <a:cs typeface="Times New Roman" panose="02020603050405020304" pitchFamily="34" charset="-120"/>
                          </a:rPr>
                        </m:ctrlPr>
                      </m:sSubPr>
                      <m:e>
                        <m:r>
                          <a:rPr lang="en-US" altLang="zh-CN" sz="2400" b="0" i="0" dirty="0">
                            <a:solidFill>
                              <a:srgbClr val="FF0000"/>
                            </a:solidFill>
                            <a:latin typeface="Cambria Math" panose="02040503050406030204" pitchFamily="18" charset="0"/>
                            <a:ea typeface="微软雅黑" panose="020B0503020204020204" pitchFamily="34" charset="-122"/>
                            <a:cs typeface="Times New Roman" panose="02020603050405020304" pitchFamily="34" charset="-120"/>
                          </a:rPr>
                          <m:t>𝑣</m:t>
                        </m:r>
                      </m:e>
                      <m:sub>
                        <m:r>
                          <a:rPr lang="en-US" altLang="zh-CN" sz="2400" b="0" i="0" dirty="0">
                            <a:solidFill>
                              <a:srgbClr val="FF0000"/>
                            </a:solidFill>
                            <a:latin typeface="Cambria Math" panose="02040503050406030204" pitchFamily="18" charset="0"/>
                            <a:ea typeface="微软雅黑" panose="020B0503020204020204" pitchFamily="34" charset="-122"/>
                            <a:cs typeface="Times New Roman" panose="02020603050405020304" pitchFamily="34" charset="-120"/>
                          </a:rPr>
                          <m:t>2</m:t>
                        </m:r>
                      </m:sub>
                    </m:sSub>
                    <m:r>
                      <a:rPr lang="en-US" altLang="zh-CN" sz="2400" b="0" i="0" dirty="0">
                        <a:solidFill>
                          <a:srgbClr val="FF0000"/>
                        </a:solidFill>
                        <a:latin typeface="Cambria Math" panose="02040503050406030204" pitchFamily="18" charset="0"/>
                        <a:ea typeface="微软雅黑" panose="020B0503020204020204" pitchFamily="34" charset="-122"/>
                        <a:cs typeface="Times New Roman" panose="02020603050405020304" pitchFamily="34" charset="-120"/>
                      </a:rPr>
                      <m:t>=</m:t>
                    </m:r>
                    <m:r>
                      <a:rPr lang="en-US" altLang="zh-CN" sz="2400" b="0" i="0" dirty="0">
                        <a:solidFill>
                          <a:srgbClr val="FF0000"/>
                        </a:solidFill>
                        <a:latin typeface="Cambria Math" panose="02040503050406030204" pitchFamily="18" charset="0"/>
                        <a:ea typeface="微软雅黑" panose="020B0503020204020204" pitchFamily="34" charset="-122"/>
                        <a:cs typeface="Times New Roman" panose="02020603050405020304" pitchFamily="34" charset="-120"/>
                      </a:rPr>
                      <m:t>7</m:t>
                    </m:r>
                    <m:r>
                      <a:rPr lang="en-US" altLang="zh-CN" sz="2400" b="0" i="0" dirty="0">
                        <a:solidFill>
                          <a:srgbClr val="FF0000"/>
                        </a:solidFill>
                        <a:latin typeface="Cambria Math" panose="02040503050406030204" pitchFamily="18" charset="0"/>
                        <a:ea typeface="微软雅黑" panose="020B0503020204020204" pitchFamily="34" charset="-122"/>
                        <a:cs typeface="Times New Roman" panose="02020603050405020304" pitchFamily="34" charset="-120"/>
                      </a:rPr>
                      <m:t> </m:t>
                    </m:r>
                    <m:r>
                      <m:rPr>
                        <m:sty m:val="p"/>
                      </m:rPr>
                      <a:rPr lang="en-US" altLang="zh-CN" sz="2400" b="0" i="0" dirty="0">
                        <a:solidFill>
                          <a:srgbClr val="FF0000"/>
                        </a:solidFill>
                        <a:latin typeface="Cambria Math" panose="02040503050406030204" pitchFamily="18" charset="0"/>
                        <a:ea typeface="微软雅黑" panose="020B0503020204020204" pitchFamily="34" charset="-122"/>
                        <a:cs typeface="Times New Roman" panose="02020603050405020304" pitchFamily="34" charset="-120"/>
                      </a:rPr>
                      <m:t>m</m:t>
                    </m:r>
                    <m:r>
                      <a:rPr lang="en-US" altLang="zh-CN" sz="2400" b="0" i="0" dirty="0">
                        <a:solidFill>
                          <a:srgbClr val="FF0000"/>
                        </a:solidFill>
                        <a:latin typeface="Cambria Math" panose="02040503050406030204" pitchFamily="18" charset="0"/>
                        <a:ea typeface="微软雅黑" panose="020B0503020204020204" pitchFamily="34" charset="-122"/>
                        <a:cs typeface="Times New Roman" panose="02020603050405020304" pitchFamily="34" charset="-120"/>
                      </a:rPr>
                      <m:t>/</m:t>
                    </m:r>
                    <m:r>
                      <m:rPr>
                        <m:sty m:val="p"/>
                      </m:rPr>
                      <a:rPr lang="en-US" altLang="zh-CN" sz="2400" b="0" i="0" dirty="0">
                        <a:solidFill>
                          <a:srgbClr val="FF0000"/>
                        </a:solidFill>
                        <a:latin typeface="Cambria Math" panose="02040503050406030204" pitchFamily="18" charset="0"/>
                        <a:ea typeface="微软雅黑" panose="020B0503020204020204" pitchFamily="34" charset="-122"/>
                        <a:cs typeface="Times New Roman" panose="02020603050405020304" pitchFamily="34" charset="-120"/>
                      </a:rPr>
                      <m:t>s</m:t>
                    </m:r>
                  </m:oMath>
                </a14:m>
                <a:r>
                  <a:rPr lang="en-US" altLang="zh-CN" sz="100" b="0" i="0" kern="0" spc="-99900" dirty="0">
                    <a:solidFill>
                      <a:srgbClr val="FFFFFF"/>
                    </a:solidFill>
                    <a:latin typeface="Times New Roman" panose="02020603050405020304" pitchFamily="34" charset="0"/>
                    <a:ea typeface="微软雅黑" panose="020B0503020204020204" pitchFamily="34" charset="-122"/>
                    <a:cs typeface="Times New Roman" panose="02020603050405020304" pitchFamily="34" charset="-120"/>
                  </a:rPr>
                  <a:t> </a:t>
                </a:r>
                <a:r>
                  <a:rPr lang="en-US" altLang="zh-CN" sz="2400" b="0" i="0" dirty="0">
                    <a:solidFill>
                      <a:srgbClr val="FF0000"/>
                    </a:solidFill>
                    <a:latin typeface="Times New Roman" panose="02020603050405020304" pitchFamily="34" charset="0"/>
                    <a:ea typeface="微软雅黑" panose="020B0503020204020204" pitchFamily="34" charset="-122"/>
                    <a:cs typeface="Times New Roman" panose="02020603050405020304" pitchFamily="34" charset="-120"/>
                  </a:rPr>
                  <a:t>，根据加速度的定义知</a:t>
                </a:r>
                <a:r>
                  <a:rPr lang="en-US" altLang="zh-CN" sz="2400" b="0" i="0">
                    <a:solidFill>
                      <a:srgbClr val="FF0000"/>
                    </a:solidFill>
                    <a:latin typeface="Times New Roman" panose="02020603050405020304" pitchFamily="34" charset="0"/>
                    <a:ea typeface="微软雅黑" panose="020B0503020204020204" pitchFamily="34" charset="-122"/>
                    <a:cs typeface="Times New Roman" panose="02020603050405020304" pitchFamily="34" charset="-120"/>
                  </a:rPr>
                  <a:t>，此过程中弹丸的加速度</a:t>
                </a:r>
                <a:endParaRPr lang="en-US" altLang="zh-CN" sz="2400" b="0" i="0">
                  <a:solidFill>
                    <a:srgbClr val="FF0000"/>
                  </a:solidFill>
                  <a:latin typeface="Times New Roman" panose="02020603050405020304" pitchFamily="34" charset="0"/>
                  <a:ea typeface="微软雅黑" panose="020B0503020204020204" pitchFamily="34" charset="-122"/>
                  <a:cs typeface="Times New Roman" panose="02020603050405020304" pitchFamily="34" charset="-120"/>
                </a:endParaRPr>
              </a:p>
              <a:p>
                <a:pPr latinLnBrk="1">
                  <a:lnSpc>
                    <a:spcPts val="4400"/>
                  </a:lnSpc>
                </a:pPr>
                <a14:m>
                  <m:oMath xmlns:m="http://schemas.openxmlformats.org/officeDocument/2006/math">
                    <m:sSub>
                      <m:sSubPr>
                        <m:ctrlPr>
                          <a:rPr lang="en-US" altLang="zh-CN" sz="2400" b="0" i="1" dirty="0">
                            <a:solidFill>
                              <a:srgbClr val="FF0000"/>
                            </a:solidFill>
                            <a:latin typeface="Cambria Math" panose="02040503050406030204" pitchFamily="18" charset="0"/>
                            <a:ea typeface="微软雅黑" panose="020B0503020204020204" pitchFamily="34" charset="-122"/>
                            <a:cs typeface="Times New Roman" panose="02020603050405020304" pitchFamily="34" charset="-120"/>
                          </a:rPr>
                        </m:ctrlPr>
                      </m:sSubPr>
                      <m:e>
                        <m:r>
                          <a:rPr lang="en-US" altLang="zh-CN" sz="2400" b="0" i="0" dirty="0">
                            <a:solidFill>
                              <a:srgbClr val="FF0000"/>
                            </a:solidFill>
                            <a:latin typeface="Cambria Math" panose="02040503050406030204" pitchFamily="18" charset="0"/>
                            <a:ea typeface="微软雅黑" panose="020B0503020204020204" pitchFamily="34" charset="-122"/>
                            <a:cs typeface="Times New Roman" panose="02020603050405020304" pitchFamily="34" charset="-120"/>
                          </a:rPr>
                          <m:t>𝑎</m:t>
                        </m:r>
                      </m:e>
                      <m:sub>
                        <m:r>
                          <a:rPr lang="en-US" altLang="zh-CN" sz="2400" b="0" i="0" dirty="0">
                            <a:solidFill>
                              <a:srgbClr val="FF0000"/>
                            </a:solidFill>
                            <a:latin typeface="Cambria Math" panose="02040503050406030204" pitchFamily="18" charset="0"/>
                            <a:ea typeface="微软雅黑" panose="020B0503020204020204" pitchFamily="34" charset="-122"/>
                            <a:cs typeface="Times New Roman" panose="02020603050405020304" pitchFamily="34" charset="-120"/>
                          </a:rPr>
                          <m:t>1</m:t>
                        </m:r>
                      </m:sub>
                    </m:sSub>
                    <m:r>
                      <a:rPr lang="en-US" altLang="zh-CN" sz="2400" b="0" i="0" dirty="0">
                        <a:solidFill>
                          <a:srgbClr val="FF0000"/>
                        </a:solidFill>
                        <a:latin typeface="Cambria Math" panose="02040503050406030204" pitchFamily="18" charset="0"/>
                        <a:ea typeface="微软雅黑" panose="020B0503020204020204" pitchFamily="34" charset="-122"/>
                        <a:cs typeface="Times New Roman" panose="02020603050405020304" pitchFamily="34" charset="-120"/>
                      </a:rPr>
                      <m:t>=</m:t>
                    </m:r>
                    <m:f>
                      <m:fPr>
                        <m:ctrlPr>
                          <a:rPr lang="en-US" altLang="zh-CN" sz="2400" b="0" i="1" dirty="0">
                            <a:solidFill>
                              <a:srgbClr val="FF0000"/>
                            </a:solidFill>
                            <a:latin typeface="Cambria Math" panose="02040503050406030204" pitchFamily="18" charset="0"/>
                            <a:ea typeface="微软雅黑" panose="020B0503020204020204" pitchFamily="34" charset="-122"/>
                            <a:cs typeface="Times New Roman" panose="02020603050405020304" pitchFamily="34" charset="-120"/>
                          </a:rPr>
                        </m:ctrlPr>
                      </m:fPr>
                      <m:num>
                        <m:r>
                          <m:rPr>
                            <m:sty m:val="p"/>
                          </m:rPr>
                          <a:rPr lang="en-US" altLang="zh-CN" sz="2400" b="0" i="0" dirty="0">
                            <a:solidFill>
                              <a:srgbClr val="FF0000"/>
                            </a:solidFill>
                            <a:latin typeface="Cambria Math" panose="02040503050406030204" pitchFamily="18" charset="0"/>
                            <a:ea typeface="微软雅黑" panose="020B0503020204020204" pitchFamily="34" charset="-122"/>
                            <a:cs typeface="Times New Roman" panose="02020603050405020304" pitchFamily="34" charset="-120"/>
                          </a:rPr>
                          <m:t>Δ</m:t>
                        </m:r>
                        <m:r>
                          <a:rPr lang="en-US" altLang="zh-CN" sz="2400" b="0" i="0" dirty="0">
                            <a:solidFill>
                              <a:srgbClr val="FF0000"/>
                            </a:solidFill>
                            <a:latin typeface="Cambria Math" panose="02040503050406030204" pitchFamily="18" charset="0"/>
                            <a:ea typeface="微软雅黑" panose="020B0503020204020204" pitchFamily="34" charset="-122"/>
                            <a:cs typeface="Times New Roman" panose="02020603050405020304" pitchFamily="34" charset="-120"/>
                          </a:rPr>
                          <m:t>𝑣</m:t>
                        </m:r>
                      </m:num>
                      <m:den>
                        <m:r>
                          <m:rPr>
                            <m:sty m:val="p"/>
                          </m:rPr>
                          <a:rPr lang="en-US" altLang="zh-CN" sz="2400" b="0" i="0" dirty="0">
                            <a:solidFill>
                              <a:srgbClr val="FF0000"/>
                            </a:solidFill>
                            <a:latin typeface="Cambria Math" panose="02040503050406030204" pitchFamily="18" charset="0"/>
                            <a:ea typeface="微软雅黑" panose="020B0503020204020204" pitchFamily="34" charset="-122"/>
                            <a:cs typeface="Times New Roman" panose="02020603050405020304" pitchFamily="34" charset="-120"/>
                          </a:rPr>
                          <m:t>Δ</m:t>
                        </m:r>
                        <m:r>
                          <a:rPr lang="en-US" altLang="zh-CN" sz="2400" b="0" i="0" dirty="0">
                            <a:solidFill>
                              <a:srgbClr val="FF0000"/>
                            </a:solidFill>
                            <a:latin typeface="Cambria Math" panose="02040503050406030204" pitchFamily="18" charset="0"/>
                            <a:ea typeface="微软雅黑" panose="020B0503020204020204" pitchFamily="34" charset="-122"/>
                            <a:cs typeface="Times New Roman" panose="02020603050405020304" pitchFamily="34" charset="-120"/>
                          </a:rPr>
                          <m:t>𝑡</m:t>
                        </m:r>
                      </m:den>
                    </m:f>
                    <m:r>
                      <a:rPr lang="en-US" altLang="zh-CN" sz="2400" b="0" i="0" dirty="0">
                        <a:solidFill>
                          <a:srgbClr val="FF0000"/>
                        </a:solidFill>
                        <a:latin typeface="Cambria Math" panose="02040503050406030204" pitchFamily="18" charset="0"/>
                        <a:ea typeface="微软雅黑" panose="020B0503020204020204" pitchFamily="34" charset="-122"/>
                        <a:cs typeface="Times New Roman" panose="02020603050405020304" pitchFamily="34" charset="-120"/>
                      </a:rPr>
                      <m:t>=</m:t>
                    </m:r>
                    <m:f>
                      <m:fPr>
                        <m:ctrlPr>
                          <a:rPr lang="en-US" altLang="zh-CN" sz="2400" b="0" i="1" dirty="0">
                            <a:solidFill>
                              <a:srgbClr val="FF0000"/>
                            </a:solidFill>
                            <a:latin typeface="Cambria Math" panose="02040503050406030204" pitchFamily="18" charset="0"/>
                            <a:ea typeface="微软雅黑" panose="020B0503020204020204" pitchFamily="34" charset="-122"/>
                            <a:cs typeface="Times New Roman" panose="02020603050405020304" pitchFamily="34" charset="-120"/>
                          </a:rPr>
                        </m:ctrlPr>
                      </m:fPr>
                      <m:num>
                        <m:r>
                          <a:rPr lang="en-US" altLang="zh-CN" sz="2400" b="0" i="0" dirty="0">
                            <a:solidFill>
                              <a:srgbClr val="FF0000"/>
                            </a:solidFill>
                            <a:latin typeface="Cambria Math" panose="02040503050406030204" pitchFamily="18" charset="0"/>
                            <a:ea typeface="微软雅黑" panose="020B0503020204020204" pitchFamily="34" charset="-122"/>
                            <a:cs typeface="Times New Roman" panose="02020603050405020304" pitchFamily="34" charset="-120"/>
                          </a:rPr>
                          <m:t>7</m:t>
                        </m:r>
                        <m:r>
                          <a:rPr lang="en-US" altLang="zh-CN" sz="2400" b="0" i="0" dirty="0">
                            <a:solidFill>
                              <a:srgbClr val="FF0000"/>
                            </a:solidFill>
                            <a:latin typeface="Cambria Math" panose="02040503050406030204" pitchFamily="18" charset="0"/>
                            <a:ea typeface="微软雅黑" panose="020B0503020204020204" pitchFamily="34" charset="-122"/>
                            <a:cs typeface="Times New Roman" panose="02020603050405020304" pitchFamily="34" charset="-120"/>
                          </a:rPr>
                          <m:t>−</m:t>
                        </m:r>
                        <m:r>
                          <a:rPr lang="en-US" altLang="zh-CN" sz="2400" b="0" i="0" dirty="0">
                            <a:solidFill>
                              <a:srgbClr val="FF0000"/>
                            </a:solidFill>
                            <a:latin typeface="Cambria Math" panose="02040503050406030204" pitchFamily="18" charset="0"/>
                            <a:ea typeface="微软雅黑" panose="020B0503020204020204" pitchFamily="34" charset="-122"/>
                            <a:cs typeface="Times New Roman" panose="02020603050405020304" pitchFamily="34" charset="-120"/>
                          </a:rPr>
                          <m:t>10</m:t>
                        </m:r>
                      </m:num>
                      <m:den>
                        <m:r>
                          <a:rPr lang="en-US" altLang="zh-CN" sz="2400" b="0" i="0" dirty="0">
                            <a:solidFill>
                              <a:srgbClr val="FF0000"/>
                            </a:solidFill>
                            <a:latin typeface="Cambria Math" panose="02040503050406030204" pitchFamily="18" charset="0"/>
                            <a:ea typeface="微软雅黑" panose="020B0503020204020204" pitchFamily="34" charset="-122"/>
                            <a:cs typeface="Times New Roman" panose="02020603050405020304" pitchFamily="34" charset="-120"/>
                          </a:rPr>
                          <m:t>0</m:t>
                        </m:r>
                        <m:r>
                          <a:rPr lang="en-US" altLang="zh-CN" sz="2400" b="0" i="0" dirty="0">
                            <a:solidFill>
                              <a:srgbClr val="FF0000"/>
                            </a:solidFill>
                            <a:latin typeface="Cambria Math" panose="02040503050406030204" pitchFamily="18" charset="0"/>
                            <a:ea typeface="微软雅黑" panose="020B0503020204020204" pitchFamily="34" charset="-122"/>
                            <a:cs typeface="Times New Roman" panose="02020603050405020304" pitchFamily="34" charset="-120"/>
                          </a:rPr>
                          <m:t>.</m:t>
                        </m:r>
                        <m:r>
                          <a:rPr lang="en-US" altLang="zh-CN" sz="2400" b="0" i="0" dirty="0">
                            <a:solidFill>
                              <a:srgbClr val="FF0000"/>
                            </a:solidFill>
                            <a:latin typeface="Cambria Math" panose="02040503050406030204" pitchFamily="18" charset="0"/>
                            <a:ea typeface="微软雅黑" panose="020B0503020204020204" pitchFamily="34" charset="-122"/>
                            <a:cs typeface="Times New Roman" panose="02020603050405020304" pitchFamily="34" charset="-120"/>
                          </a:rPr>
                          <m:t>1</m:t>
                        </m:r>
                      </m:den>
                    </m:f>
                    <m:r>
                      <a:rPr lang="en-US" altLang="zh-CN" sz="2400" b="0" i="0" dirty="0">
                        <a:solidFill>
                          <a:srgbClr val="FF0000"/>
                        </a:solidFill>
                        <a:latin typeface="Cambria Math" panose="02040503050406030204" pitchFamily="18" charset="0"/>
                        <a:ea typeface="微软雅黑" panose="020B0503020204020204" pitchFamily="34" charset="-122"/>
                        <a:cs typeface="Times New Roman" panose="02020603050405020304" pitchFamily="34" charset="-120"/>
                      </a:rPr>
                      <m:t> </m:t>
                    </m:r>
                    <m:r>
                      <m:rPr>
                        <m:sty m:val="p"/>
                      </m:rPr>
                      <a:rPr lang="en-US" altLang="zh-CN" sz="2400" b="0" i="0" dirty="0">
                        <a:solidFill>
                          <a:srgbClr val="FF0000"/>
                        </a:solidFill>
                        <a:latin typeface="Cambria Math" panose="02040503050406030204" pitchFamily="18" charset="0"/>
                        <a:ea typeface="微软雅黑" panose="020B0503020204020204" pitchFamily="34" charset="-122"/>
                        <a:cs typeface="Times New Roman" panose="02020603050405020304" pitchFamily="34" charset="-120"/>
                      </a:rPr>
                      <m:t>m</m:t>
                    </m:r>
                    <m:r>
                      <a:rPr lang="en-US" altLang="zh-CN" sz="2400" b="0" i="0" dirty="0">
                        <a:solidFill>
                          <a:srgbClr val="FF0000"/>
                        </a:solidFill>
                        <a:latin typeface="Cambria Math" panose="02040503050406030204" pitchFamily="18" charset="0"/>
                        <a:ea typeface="微软雅黑" panose="020B0503020204020204" pitchFamily="34" charset="-122"/>
                        <a:cs typeface="Times New Roman" panose="02020603050405020304" pitchFamily="34" charset="-120"/>
                      </a:rPr>
                      <m:t>/</m:t>
                    </m:r>
                    <m:sSup>
                      <m:sSupPr>
                        <m:ctrlPr>
                          <a:rPr lang="en-US" altLang="zh-CN" sz="2400" b="0" i="1" dirty="0">
                            <a:solidFill>
                              <a:srgbClr val="FF0000"/>
                            </a:solidFill>
                            <a:latin typeface="Cambria Math" panose="02040503050406030204" pitchFamily="18" charset="0"/>
                            <a:ea typeface="微软雅黑" panose="020B0503020204020204" pitchFamily="34" charset="-122"/>
                            <a:cs typeface="Times New Roman" panose="02020603050405020304" pitchFamily="34" charset="-120"/>
                          </a:rPr>
                        </m:ctrlPr>
                      </m:sSupPr>
                      <m:e>
                        <m:r>
                          <m:rPr>
                            <m:sty m:val="p"/>
                          </m:rPr>
                          <a:rPr lang="en-US" altLang="zh-CN" sz="2400" b="0" i="0" dirty="0">
                            <a:solidFill>
                              <a:srgbClr val="FF0000"/>
                            </a:solidFill>
                            <a:latin typeface="Cambria Math" panose="02040503050406030204" pitchFamily="18" charset="0"/>
                            <a:ea typeface="微软雅黑" panose="020B0503020204020204" pitchFamily="34" charset="-122"/>
                            <a:cs typeface="Times New Roman" panose="02020603050405020304" pitchFamily="34" charset="-120"/>
                          </a:rPr>
                          <m:t>s</m:t>
                        </m:r>
                      </m:e>
                      <m:sup>
                        <m:r>
                          <a:rPr lang="en-US" altLang="zh-CN" sz="2400" b="0" i="0" dirty="0">
                            <a:solidFill>
                              <a:srgbClr val="FF0000"/>
                            </a:solidFill>
                            <a:latin typeface="Cambria Math" panose="02040503050406030204" pitchFamily="18" charset="0"/>
                            <a:ea typeface="微软雅黑" panose="020B0503020204020204" pitchFamily="34" charset="-122"/>
                            <a:cs typeface="Times New Roman" panose="02020603050405020304" pitchFamily="34" charset="-120"/>
                          </a:rPr>
                          <m:t>2</m:t>
                        </m:r>
                      </m:sup>
                    </m:sSup>
                    <m:r>
                      <a:rPr lang="en-US" altLang="zh-CN" sz="2400" b="0" i="0" dirty="0">
                        <a:solidFill>
                          <a:srgbClr val="FF0000"/>
                        </a:solidFill>
                        <a:latin typeface="Cambria Math" panose="02040503050406030204" pitchFamily="18" charset="0"/>
                        <a:ea typeface="微软雅黑" panose="020B0503020204020204" pitchFamily="34" charset="-122"/>
                        <a:cs typeface="Times New Roman" panose="02020603050405020304" pitchFamily="34" charset="-120"/>
                      </a:rPr>
                      <m:t>=−</m:t>
                    </m:r>
                    <m:r>
                      <a:rPr lang="en-US" altLang="zh-CN" sz="2400" b="0" i="0" dirty="0">
                        <a:solidFill>
                          <a:srgbClr val="FF0000"/>
                        </a:solidFill>
                        <a:latin typeface="Cambria Math" panose="02040503050406030204" pitchFamily="18" charset="0"/>
                        <a:ea typeface="微软雅黑" panose="020B0503020204020204" pitchFamily="34" charset="-122"/>
                        <a:cs typeface="Times New Roman" panose="02020603050405020304" pitchFamily="34" charset="-120"/>
                      </a:rPr>
                      <m:t>30</m:t>
                    </m:r>
                    <m:r>
                      <a:rPr lang="en-US" altLang="zh-CN" sz="2400" b="0" i="0" dirty="0">
                        <a:solidFill>
                          <a:srgbClr val="FF0000"/>
                        </a:solidFill>
                        <a:latin typeface="Cambria Math" panose="02040503050406030204" pitchFamily="18" charset="0"/>
                        <a:ea typeface="微软雅黑" panose="020B0503020204020204" pitchFamily="34" charset="-122"/>
                        <a:cs typeface="Times New Roman" panose="02020603050405020304" pitchFamily="34" charset="-120"/>
                      </a:rPr>
                      <m:t> </m:t>
                    </m:r>
                    <m:r>
                      <m:rPr>
                        <m:sty m:val="p"/>
                      </m:rPr>
                      <a:rPr lang="en-US" altLang="zh-CN" sz="2400" b="0" i="0" dirty="0">
                        <a:solidFill>
                          <a:srgbClr val="FF0000"/>
                        </a:solidFill>
                        <a:latin typeface="Cambria Math" panose="02040503050406030204" pitchFamily="18" charset="0"/>
                        <a:ea typeface="微软雅黑" panose="020B0503020204020204" pitchFamily="34" charset="-122"/>
                        <a:cs typeface="Times New Roman" panose="02020603050405020304" pitchFamily="34" charset="-120"/>
                      </a:rPr>
                      <m:t>m</m:t>
                    </m:r>
                    <m:r>
                      <a:rPr lang="en-US" altLang="zh-CN" sz="2400" b="0" i="0" dirty="0">
                        <a:solidFill>
                          <a:srgbClr val="FF0000"/>
                        </a:solidFill>
                        <a:latin typeface="Cambria Math" panose="02040503050406030204" pitchFamily="18" charset="0"/>
                        <a:ea typeface="微软雅黑" panose="020B0503020204020204" pitchFamily="34" charset="-122"/>
                        <a:cs typeface="Times New Roman" panose="02020603050405020304" pitchFamily="34" charset="-120"/>
                      </a:rPr>
                      <m:t>/</m:t>
                    </m:r>
                    <m:sSup>
                      <m:sSupPr>
                        <m:ctrlPr>
                          <a:rPr lang="en-US" altLang="zh-CN" sz="2400" b="0" i="1" dirty="0">
                            <a:solidFill>
                              <a:srgbClr val="FF0000"/>
                            </a:solidFill>
                            <a:latin typeface="Cambria Math" panose="02040503050406030204" pitchFamily="18" charset="0"/>
                            <a:ea typeface="微软雅黑" panose="020B0503020204020204" pitchFamily="34" charset="-122"/>
                            <a:cs typeface="Times New Roman" panose="02020603050405020304" pitchFamily="34" charset="-120"/>
                          </a:rPr>
                        </m:ctrlPr>
                      </m:sSupPr>
                      <m:e>
                        <m:r>
                          <m:rPr>
                            <m:sty m:val="p"/>
                          </m:rPr>
                          <a:rPr lang="en-US" altLang="zh-CN" sz="2400" b="0" i="0" dirty="0">
                            <a:solidFill>
                              <a:srgbClr val="FF0000"/>
                            </a:solidFill>
                            <a:latin typeface="Cambria Math" panose="02040503050406030204" pitchFamily="18" charset="0"/>
                            <a:ea typeface="微软雅黑" panose="020B0503020204020204" pitchFamily="34" charset="-122"/>
                            <a:cs typeface="Times New Roman" panose="02020603050405020304" pitchFamily="34" charset="-120"/>
                          </a:rPr>
                          <m:t>s</m:t>
                        </m:r>
                      </m:e>
                      <m:sup>
                        <m:r>
                          <a:rPr lang="en-US" altLang="zh-CN" sz="2400" b="0" i="0" dirty="0">
                            <a:solidFill>
                              <a:srgbClr val="FF0000"/>
                            </a:solidFill>
                            <a:latin typeface="Cambria Math" panose="02040503050406030204" pitchFamily="18" charset="0"/>
                            <a:ea typeface="微软雅黑" panose="020B0503020204020204" pitchFamily="34" charset="-122"/>
                            <a:cs typeface="Times New Roman" panose="02020603050405020304" pitchFamily="34" charset="-120"/>
                          </a:rPr>
                          <m:t>2</m:t>
                        </m:r>
                      </m:sup>
                    </m:sSup>
                  </m:oMath>
                </a14:m>
                <a:r>
                  <a:rPr lang="en-US" altLang="zh-CN" sz="100" b="0" i="0" kern="0" spc="-99900" dirty="0">
                    <a:solidFill>
                      <a:srgbClr val="FFFFFF"/>
                    </a:solidFill>
                    <a:latin typeface="Times New Roman" panose="02020603050405020304" pitchFamily="34" charset="0"/>
                    <a:ea typeface="微软雅黑" panose="020B0503020204020204" pitchFamily="34" charset="-122"/>
                    <a:cs typeface="Times New Roman" panose="02020603050405020304" pitchFamily="34" charset="-120"/>
                  </a:rPr>
                  <a:t> </a:t>
                </a:r>
                <a:r>
                  <a:rPr lang="en-US" altLang="zh-CN" sz="2400" b="0" i="0" dirty="0">
                    <a:solidFill>
                      <a:srgbClr val="FF0000"/>
                    </a:solidFill>
                    <a:latin typeface="Times New Roman" panose="02020603050405020304" pitchFamily="34" charset="0"/>
                    <a:ea typeface="微软雅黑" panose="020B0503020204020204" pitchFamily="34" charset="-122"/>
                    <a:cs typeface="Times New Roman" panose="02020603050405020304" pitchFamily="34" charset="-120"/>
                  </a:rPr>
                  <a:t>，负号表示加速度的方向与初速度方向相反。</a:t>
                </a:r>
                <a:endParaRPr lang="en-US" altLang="zh-CN" sz="2400" dirty="0"/>
              </a:p>
            </p:txBody>
          </p:sp>
        </mc:Choice>
        <mc:Fallback>
          <p:sp>
            <p:nvSpPr>
              <p:cNvPr id="4" name="QO_7_AS.67_1#935792d10?pid=0ef9a4e0c&amp;color=0,0,0&amp;vtp=1&amp;bbb=1&amp;hb=1"/>
              <p:cNvSpPr>
                <a:spLocks noRot="1" noChangeAspect="1" noMove="1" noResize="1" noEditPoints="1" noAdjustHandles="1" noChangeArrowheads="1" noChangeShapeType="1" noTextEdit="1"/>
              </p:cNvSpPr>
              <p:nvPr/>
            </p:nvSpPr>
            <p:spPr>
              <a:xfrm>
                <a:off x="612648" y="2067912"/>
                <a:ext cx="10963656" cy="1676400"/>
              </a:xfrm>
              <a:prstGeom prst="rect">
                <a:avLst/>
              </a:prstGeom>
              <a:blipFill rotWithShape="1">
                <a:blip r:embed="rId3"/>
                <a:stretch>
                  <a:fillRect l="-5" t="-21" r="2" b="21"/>
                </a:stretch>
              </a:blipFill>
            </p:spPr>
            <p:txBody>
              <a:bodyPr/>
              <a:lstStyle/>
              <a:p>
                <a:r>
                  <a:rPr lang="zh-CN" altLang="en-US">
                    <a:noFill/>
                  </a:rPr>
                  <a:t> </a:t>
                </a:r>
              </a:p>
            </p:txBody>
          </p:sp>
        </mc:Fallback>
      </mc:AlternateContent>
    </p:spTree>
  </p:cSld>
  <p:clrMapOvr>
    <a:masterClrMapping/>
  </p:clrMapOvr>
  <p:transition>
    <p:split dir="in"/>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
                                            <p:bg/>
                                          </p:spTgt>
                                        </p:tgtEl>
                                        <p:attrNameLst>
                                          <p:attrName>style.visibility</p:attrName>
                                        </p:attrNameLst>
                                      </p:cBhvr>
                                      <p:to>
                                        <p:strVal val="visible"/>
                                      </p:to>
                                    </p:set>
                                    <p:animEffect transition="in" filter="wipe(left)">
                                      <p:cBhvr>
                                        <p:cTn id="7" dur="500"/>
                                        <p:tgtEl>
                                          <p:spTgt spid="3">
                                            <p:bg/>
                                          </p:spTgt>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3">
                                            <p:txEl>
                                              <p:pRg st="0" end="0"/>
                                            </p:txEl>
                                          </p:spTgt>
                                        </p:tgtEl>
                                        <p:attrNameLst>
                                          <p:attrName>style.visibility</p:attrName>
                                        </p:attrNameLst>
                                      </p:cBhvr>
                                      <p:to>
                                        <p:strVal val="visible"/>
                                      </p:to>
                                    </p:set>
                                    <p:animEffect transition="in" filter="wipe(left)">
                                      <p:cBhvr>
                                        <p:cTn id="10" dur="500"/>
                                        <p:tgtEl>
                                          <p:spTgt spid="3">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8" fill="hold" grpId="0" nodeType="clickEffect">
                                  <p:stCondLst>
                                    <p:cond delay="0"/>
                                  </p:stCondLst>
                                  <p:childTnLst>
                                    <p:set>
                                      <p:cBhvr>
                                        <p:cTn id="14" dur="1" fill="hold">
                                          <p:stCondLst>
                                            <p:cond delay="0"/>
                                          </p:stCondLst>
                                        </p:cTn>
                                        <p:tgtEl>
                                          <p:spTgt spid="4">
                                            <p:bg/>
                                          </p:spTgt>
                                        </p:tgtEl>
                                        <p:attrNameLst>
                                          <p:attrName>style.visibility</p:attrName>
                                        </p:attrNameLst>
                                      </p:cBhvr>
                                      <p:to>
                                        <p:strVal val="visible"/>
                                      </p:to>
                                    </p:set>
                                    <p:animEffect transition="in" filter="wipe(left)">
                                      <p:cBhvr>
                                        <p:cTn id="15" dur="500"/>
                                        <p:tgtEl>
                                          <p:spTgt spid="4">
                                            <p:bg/>
                                          </p:spTgt>
                                        </p:tgtEl>
                                      </p:cBhvr>
                                    </p:animEffect>
                                  </p:childTnLst>
                                </p:cTn>
                              </p:par>
                              <p:par>
                                <p:cTn id="16" presetID="22" presetClass="entr" presetSubtype="8" fill="hold" grpId="0" nodeType="withEffect">
                                  <p:stCondLst>
                                    <p:cond delay="0"/>
                                  </p:stCondLst>
                                  <p:childTnLst>
                                    <p:set>
                                      <p:cBhvr>
                                        <p:cTn id="17" dur="1" fill="hold">
                                          <p:stCondLst>
                                            <p:cond delay="0"/>
                                          </p:stCondLst>
                                        </p:cTn>
                                        <p:tgtEl>
                                          <p:spTgt spid="4">
                                            <p:txEl>
                                              <p:pRg st="0" end="0"/>
                                            </p:txEl>
                                          </p:spTgt>
                                        </p:tgtEl>
                                        <p:attrNameLst>
                                          <p:attrName>style.visibility</p:attrName>
                                        </p:attrNameLst>
                                      </p:cBhvr>
                                      <p:to>
                                        <p:strVal val="visible"/>
                                      </p:to>
                                    </p:set>
                                    <p:animEffect transition="in" filter="wipe(left)">
                                      <p:cBhvr>
                                        <p:cTn id="18" dur="500"/>
                                        <p:tgtEl>
                                          <p:spTgt spid="4">
                                            <p:txEl>
                                              <p:pRg st="0" end="0"/>
                                            </p:txEl>
                                          </p:spTgt>
                                        </p:tgtEl>
                                      </p:cBhvr>
                                    </p:animEffect>
                                  </p:childTnLst>
                                </p:cTn>
                              </p:par>
                              <p:par>
                                <p:cTn id="19" presetID="22" presetClass="entr" presetSubtype="8" fill="hold" grpId="0" nodeType="withEffect">
                                  <p:stCondLst>
                                    <p:cond delay="0"/>
                                  </p:stCondLst>
                                  <p:childTnLst>
                                    <p:set>
                                      <p:cBhvr>
                                        <p:cTn id="20" dur="1" fill="hold">
                                          <p:stCondLst>
                                            <p:cond delay="0"/>
                                          </p:stCondLst>
                                        </p:cTn>
                                        <p:tgtEl>
                                          <p:spTgt spid="4">
                                            <p:txEl>
                                              <p:pRg st="1" end="1"/>
                                            </p:txEl>
                                          </p:spTgt>
                                        </p:tgtEl>
                                        <p:attrNameLst>
                                          <p:attrName>style.visibility</p:attrName>
                                        </p:attrNameLst>
                                      </p:cBhvr>
                                      <p:to>
                                        <p:strVal val="visible"/>
                                      </p:to>
                                    </p:set>
                                    <p:animEffect transition="in" filter="wipe(left)">
                                      <p:cBhvr>
                                        <p:cTn id="21" dur="500"/>
                                        <p:tgtEl>
                                          <p:spTgt spid="4">
                                            <p:txEl>
                                              <p:pRg st="1" end="1"/>
                                            </p:txEl>
                                          </p:spTgt>
                                        </p:tgtEl>
                                      </p:cBhvr>
                                    </p:animEffect>
                                  </p:childTnLst>
                                </p:cTn>
                              </p:par>
                              <p:par>
                                <p:cTn id="22" presetID="22" presetClass="entr" presetSubtype="8" fill="hold" grpId="0" nodeType="withEffect">
                                  <p:stCondLst>
                                    <p:cond delay="0"/>
                                  </p:stCondLst>
                                  <p:childTnLst>
                                    <p:set>
                                      <p:cBhvr>
                                        <p:cTn id="23" dur="1" fill="hold">
                                          <p:stCondLst>
                                            <p:cond delay="0"/>
                                          </p:stCondLst>
                                        </p:cTn>
                                        <p:tgtEl>
                                          <p:spTgt spid="4">
                                            <p:txEl>
                                              <p:pRg st="2" end="2"/>
                                            </p:txEl>
                                          </p:spTgt>
                                        </p:tgtEl>
                                        <p:attrNameLst>
                                          <p:attrName>style.visibility</p:attrName>
                                        </p:attrNameLst>
                                      </p:cBhvr>
                                      <p:to>
                                        <p:strVal val="visible"/>
                                      </p:to>
                                    </p:set>
                                    <p:animEffect transition="in" filter="wipe(left)">
                                      <p:cBhvr>
                                        <p:cTn id="24" dur="500"/>
                                        <p:tgtEl>
                                          <p:spTgt spid="4">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build="p"/>
      <p:bldP spid="4" grpId="0" animBg="1" build="p"/>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mc:Choice xmlns:a14="http://schemas.microsoft.com/office/drawing/2010/main" Requires="a14">
          <p:sp>
            <p:nvSpPr>
              <p:cNvPr id="2" name="QO_7_BD.68_1#d53999046?pid=0ef9a4e0c&amp;color=0,0,0&amp;vtp=1&amp;bt=1&amp;bbb=1&amp;hb=1"/>
              <p:cNvSpPr/>
              <p:nvPr/>
            </p:nvSpPr>
            <p:spPr>
              <a:xfrm>
                <a:off x="612648" y="486000"/>
                <a:ext cx="10963656" cy="1037590"/>
              </a:xfrm>
              <a:prstGeom prst="rect">
                <a:avLst/>
              </a:prstGeom>
              <a:noFill/>
            </p:spPr>
            <p:txBody>
              <a:bodyPr wrap="none" lIns="0" tIns="0" rIns="0" bIns="0" rtlCol="0" anchor="t"/>
              <a:lstStyle/>
              <a:p>
                <a:pPr algn="l" latinLnBrk="1">
                  <a:lnSpc>
                    <a:spcPts val="4400"/>
                  </a:lnSpc>
                </a:pPr>
                <a:r>
                  <a:rPr lang="en-US" altLang="zh-CN" sz="2400" b="0" i="0" dirty="0">
                    <a:solidFill>
                      <a:srgbClr val="AE8CBB"/>
                    </a:solidFill>
                    <a:latin typeface="Times New Roman" panose="02020603050405020304" pitchFamily="34" charset="0"/>
                    <a:ea typeface="微软雅黑" panose="020B0503020204020204" pitchFamily="34" charset="-122"/>
                    <a:cs typeface="Times New Roman" panose="02020603050405020304" pitchFamily="34" charset="-120"/>
                  </a:rPr>
                  <a:t>（2）</a:t>
                </a:r>
                <a:r>
                  <a:rPr lang="en-US" altLang="zh-CN" sz="2400" b="0" i="0" dirty="0">
                    <a:solidFill>
                      <a:srgbClr val="AE8CBB"/>
                    </a:solidFill>
                    <a:latin typeface="宋体" panose="02010600030101010101" pitchFamily="2" charset="-122"/>
                    <a:ea typeface="宋体" panose="02010600030101010101" pitchFamily="2" charset="-122"/>
                    <a:cs typeface="宋体" panose="02010600030101010101" pitchFamily="34" charset="-120"/>
                  </a:rPr>
                  <a:t> </a:t>
                </a:r>
                <a:r>
                  <a:rPr lang="en-US" altLang="zh-CN" sz="2400" b="0" i="0" dirty="0">
                    <a:solidFill>
                      <a:srgbClr val="000000"/>
                    </a:solidFill>
                    <a:latin typeface="Times New Roman" panose="02020603050405020304" pitchFamily="34" charset="0"/>
                    <a:ea typeface="微软雅黑" panose="020B0503020204020204" pitchFamily="34" charset="-122"/>
                    <a:cs typeface="Times New Roman" panose="02020603050405020304" pitchFamily="34" charset="-120"/>
                  </a:rPr>
                  <a:t>足球与木板作用后反向弹回的速度大小为</a:t>
                </a:r>
                <a14:m>
                  <m:oMath xmlns:m="http://schemas.openxmlformats.org/officeDocument/2006/math">
                    <m:r>
                      <a:rPr lang="en-US" altLang="zh-CN" sz="2400" b="0" i="0" dirty="0">
                        <a:solidFill>
                          <a:srgbClr val="000000"/>
                        </a:solidFill>
                        <a:latin typeface="Cambria Math" panose="02040503050406030204" pitchFamily="18" charset="0"/>
                        <a:ea typeface="微软雅黑" panose="020B0503020204020204" pitchFamily="34" charset="-122"/>
                        <a:cs typeface="Times New Roman" panose="02020603050405020304" pitchFamily="34" charset="-120"/>
                      </a:rPr>
                      <m:t>7</m:t>
                    </m:r>
                    <m:r>
                      <a:rPr lang="en-US" altLang="zh-CN" sz="2400" b="0" i="0" dirty="0">
                        <a:solidFill>
                          <a:srgbClr val="000000"/>
                        </a:solidFill>
                        <a:latin typeface="Cambria Math" panose="02040503050406030204" pitchFamily="18" charset="0"/>
                        <a:ea typeface="微软雅黑" panose="020B0503020204020204" pitchFamily="34" charset="-122"/>
                        <a:cs typeface="Times New Roman" panose="02020603050405020304" pitchFamily="34" charset="-120"/>
                      </a:rPr>
                      <m:t> </m:t>
                    </m:r>
                    <m:r>
                      <m:rPr>
                        <m:sty m:val="p"/>
                      </m:rPr>
                      <a:rPr lang="en-US" altLang="zh-CN" sz="2400" b="0" i="0" dirty="0">
                        <a:solidFill>
                          <a:srgbClr val="000000"/>
                        </a:solidFill>
                        <a:latin typeface="Cambria Math" panose="02040503050406030204" pitchFamily="18" charset="0"/>
                        <a:ea typeface="微软雅黑" panose="020B0503020204020204" pitchFamily="34" charset="-122"/>
                        <a:cs typeface="Times New Roman" panose="02020603050405020304" pitchFamily="34" charset="-120"/>
                      </a:rPr>
                      <m:t>m</m:t>
                    </m:r>
                    <m:r>
                      <a:rPr lang="en-US" altLang="zh-CN" sz="2400" b="0" i="0" dirty="0">
                        <a:solidFill>
                          <a:srgbClr val="000000"/>
                        </a:solidFill>
                        <a:latin typeface="Cambria Math" panose="02040503050406030204" pitchFamily="18" charset="0"/>
                        <a:ea typeface="微软雅黑" panose="020B0503020204020204" pitchFamily="34" charset="-122"/>
                        <a:cs typeface="Times New Roman" panose="02020603050405020304" pitchFamily="34" charset="-120"/>
                      </a:rPr>
                      <m:t>/</m:t>
                    </m:r>
                    <m:r>
                      <m:rPr>
                        <m:sty m:val="p"/>
                      </m:rPr>
                      <a:rPr lang="en-US" altLang="zh-CN" sz="2400" b="0" i="0" dirty="0">
                        <a:solidFill>
                          <a:srgbClr val="000000"/>
                        </a:solidFill>
                        <a:latin typeface="Cambria Math" panose="02040503050406030204" pitchFamily="18" charset="0"/>
                        <a:ea typeface="微软雅黑" panose="020B0503020204020204" pitchFamily="34" charset="-122"/>
                        <a:cs typeface="Times New Roman" panose="02020603050405020304" pitchFamily="34" charset="-120"/>
                      </a:rPr>
                      <m:t>s</m:t>
                    </m:r>
                  </m:oMath>
                </a14:m>
                <a:r>
                  <a:rPr lang="en-US" altLang="zh-CN" sz="100" b="0" i="0" kern="0" spc="-99900" dirty="0">
                    <a:solidFill>
                      <a:srgbClr val="FFFFFF"/>
                    </a:solidFill>
                    <a:latin typeface="Times New Roman" panose="02020603050405020304" pitchFamily="34" charset="0"/>
                    <a:ea typeface="微软雅黑" panose="020B0503020204020204" pitchFamily="34" charset="-122"/>
                    <a:cs typeface="Times New Roman" panose="02020603050405020304" pitchFamily="34" charset="-120"/>
                  </a:rPr>
                  <a:t> </a:t>
                </a:r>
                <a:r>
                  <a:rPr lang="en-US" altLang="zh-CN" sz="2400" b="0" i="0">
                    <a:solidFill>
                      <a:srgbClr val="000000"/>
                    </a:solidFill>
                    <a:latin typeface="Times New Roman" panose="02020603050405020304" pitchFamily="34" charset="0"/>
                    <a:ea typeface="微软雅黑" panose="020B0503020204020204" pitchFamily="34" charset="-122"/>
                    <a:cs typeface="Times New Roman" panose="02020603050405020304" pitchFamily="34" charset="-120"/>
                  </a:rPr>
                  <a:t>，求足球与木板碰撞反弹时</a:t>
                </a:r>
                <a:endParaRPr lang="en-US" altLang="zh-CN" sz="2400" b="0" i="0">
                  <a:solidFill>
                    <a:srgbClr val="000000"/>
                  </a:solidFill>
                  <a:latin typeface="Times New Roman" panose="02020603050405020304" pitchFamily="34" charset="0"/>
                  <a:ea typeface="微软雅黑" panose="020B0503020204020204" pitchFamily="34" charset="-122"/>
                  <a:cs typeface="Times New Roman" panose="02020603050405020304" pitchFamily="34" charset="-120"/>
                </a:endParaRPr>
              </a:p>
              <a:p>
                <a:pPr latinLnBrk="1">
                  <a:lnSpc>
                    <a:spcPts val="4200"/>
                  </a:lnSpc>
                </a:pPr>
                <a:r>
                  <a:rPr lang="en-US" altLang="zh-CN" sz="2400" b="0" i="0">
                    <a:solidFill>
                      <a:srgbClr val="000000"/>
                    </a:solidFill>
                    <a:latin typeface="Times New Roman" panose="02020603050405020304" pitchFamily="34" charset="0"/>
                    <a:ea typeface="微软雅黑" panose="020B0503020204020204" pitchFamily="34" charset="-122"/>
                    <a:cs typeface="Times New Roman" panose="02020603050405020304" pitchFamily="34" charset="-120"/>
                  </a:rPr>
                  <a:t>的加速度大小及方向</a:t>
                </a:r>
                <a:r>
                  <a:rPr lang="en-US" altLang="zh-CN" sz="2400" b="0" i="0" dirty="0">
                    <a:solidFill>
                      <a:srgbClr val="000000"/>
                    </a:solidFill>
                    <a:latin typeface="Times New Roman" panose="02020603050405020304" pitchFamily="34" charset="0"/>
                    <a:ea typeface="微软雅黑" panose="020B0503020204020204" pitchFamily="34" charset="-122"/>
                    <a:cs typeface="Times New Roman" panose="02020603050405020304" pitchFamily="34" charset="-120"/>
                  </a:rPr>
                  <a:t>。</a:t>
                </a:r>
                <a:endParaRPr lang="en-US" altLang="zh-CN" sz="2400" dirty="0"/>
              </a:p>
            </p:txBody>
          </p:sp>
        </mc:Choice>
        <mc:Fallback>
          <p:sp>
            <p:nvSpPr>
              <p:cNvPr id="2" name="QO_7_BD.68_1#d53999046?pid=0ef9a4e0c&amp;color=0,0,0&amp;vtp=1&amp;bt=1&amp;bbb=1&amp;hb=1"/>
              <p:cNvSpPr>
                <a:spLocks noRot="1" noChangeAspect="1" noMove="1" noResize="1" noEditPoints="1" noAdjustHandles="1" noChangeArrowheads="1" noChangeShapeType="1" noTextEdit="1"/>
              </p:cNvSpPr>
              <p:nvPr/>
            </p:nvSpPr>
            <p:spPr>
              <a:xfrm>
                <a:off x="612648" y="486000"/>
                <a:ext cx="10963656" cy="1037590"/>
              </a:xfrm>
              <a:prstGeom prst="rect">
                <a:avLst/>
              </a:prstGeom>
              <a:blipFill rotWithShape="1">
                <a:blip r:embed="rId1"/>
                <a:stretch>
                  <a:fillRect l="-5" t="-22" r="2" b="-5241"/>
                </a:stretch>
              </a:blipFill>
            </p:spPr>
            <p:txBody>
              <a:bodyPr/>
              <a:lstStyle/>
              <a:p>
                <a:r>
                  <a:rPr lang="zh-CN" altLang="en-US">
                    <a:noFill/>
                  </a:rPr>
                  <a:t> </a:t>
                </a:r>
              </a:p>
            </p:txBody>
          </p:sp>
        </mc:Fallback>
      </mc:AlternateContent>
      <mc:AlternateContent xmlns:mc="http://schemas.openxmlformats.org/markup-compatibility/2006">
        <mc:Choice xmlns:a14="http://schemas.microsoft.com/office/drawing/2010/main" Requires="a14">
          <p:sp>
            <p:nvSpPr>
              <p:cNvPr id="3" name="QO_7_AN.69_1#d53999046?pid=0ef9a4e0c&amp;color=0,0,0&amp;vtp=1&amp;bbb=1"/>
              <p:cNvSpPr/>
              <p:nvPr/>
            </p:nvSpPr>
            <p:spPr>
              <a:xfrm>
                <a:off x="612648" y="1589185"/>
                <a:ext cx="10963656" cy="474599"/>
              </a:xfrm>
              <a:prstGeom prst="rect">
                <a:avLst/>
              </a:prstGeom>
              <a:noFill/>
            </p:spPr>
            <p:txBody>
              <a:bodyPr wrap="none" lIns="0" tIns="0" rIns="0" bIns="0" rtlCol="0" anchor="t"/>
              <a:lstStyle/>
              <a:p>
                <a:pPr algn="l" latinLnBrk="1">
                  <a:lnSpc>
                    <a:spcPts val="4200"/>
                  </a:lnSpc>
                </a:pPr>
                <a:r>
                  <a:rPr lang="en-US" altLang="zh-CN" sz="2400" b="1" i="0" dirty="0">
                    <a:solidFill>
                      <a:srgbClr val="FF0000"/>
                    </a:solidFill>
                    <a:latin typeface="Times New Roman" panose="02020603050405020304" pitchFamily="34" charset="0"/>
                    <a:ea typeface="微软雅黑" panose="020B0503020204020204" pitchFamily="34" charset="-122"/>
                    <a:cs typeface="Times New Roman" panose="02020603050405020304" pitchFamily="34" charset="-120"/>
                  </a:rPr>
                  <a:t>[答案]</a:t>
                </a:r>
                <a:r>
                  <a:rPr lang="en-US" altLang="zh-CN" sz="2400" b="1" i="0" dirty="0">
                    <a:solidFill>
                      <a:srgbClr val="FF0000"/>
                    </a:solidFill>
                    <a:latin typeface="宋体" panose="02010600030101010101" pitchFamily="2" charset="-122"/>
                    <a:ea typeface="宋体" panose="02010600030101010101" pitchFamily="2" charset="-122"/>
                    <a:cs typeface="宋体" panose="02010600030101010101" pitchFamily="34" charset="-120"/>
                  </a:rPr>
                  <a:t> </a:t>
                </a:r>
                <a14:m>
                  <m:oMath xmlns:m="http://schemas.openxmlformats.org/officeDocument/2006/math">
                    <m:r>
                      <a:rPr lang="en-US" altLang="zh-CN" sz="2400" b="0" i="0" dirty="0">
                        <a:solidFill>
                          <a:srgbClr val="FF0000"/>
                        </a:solidFill>
                        <a:latin typeface="Cambria Math" panose="02040503050406030204" pitchFamily="18" charset="0"/>
                        <a:ea typeface="微软雅黑" panose="020B0503020204020204" pitchFamily="34" charset="-122"/>
                        <a:cs typeface="Times New Roman" panose="02020603050405020304" pitchFamily="34" charset="-120"/>
                      </a:rPr>
                      <m:t>170</m:t>
                    </m:r>
                    <m:r>
                      <a:rPr lang="en-US" altLang="zh-CN" sz="2400" b="0" i="0" dirty="0">
                        <a:solidFill>
                          <a:srgbClr val="FF0000"/>
                        </a:solidFill>
                        <a:latin typeface="Cambria Math" panose="02040503050406030204" pitchFamily="18" charset="0"/>
                        <a:ea typeface="微软雅黑" panose="020B0503020204020204" pitchFamily="34" charset="-122"/>
                        <a:cs typeface="Times New Roman" panose="02020603050405020304" pitchFamily="34" charset="-120"/>
                      </a:rPr>
                      <m:t> </m:t>
                    </m:r>
                    <m:r>
                      <m:rPr>
                        <m:sty m:val="p"/>
                      </m:rPr>
                      <a:rPr lang="en-US" altLang="zh-CN" sz="2400" b="0" i="0" dirty="0">
                        <a:solidFill>
                          <a:srgbClr val="FF0000"/>
                        </a:solidFill>
                        <a:latin typeface="Cambria Math" panose="02040503050406030204" pitchFamily="18" charset="0"/>
                        <a:ea typeface="微软雅黑" panose="020B0503020204020204" pitchFamily="34" charset="-122"/>
                        <a:cs typeface="Times New Roman" panose="02020603050405020304" pitchFamily="34" charset="-120"/>
                      </a:rPr>
                      <m:t>m</m:t>
                    </m:r>
                    <m:r>
                      <a:rPr lang="en-US" altLang="zh-CN" sz="2400" b="0" i="0" dirty="0">
                        <a:solidFill>
                          <a:srgbClr val="FF0000"/>
                        </a:solidFill>
                        <a:latin typeface="Cambria Math" panose="02040503050406030204" pitchFamily="18" charset="0"/>
                        <a:ea typeface="微软雅黑" panose="020B0503020204020204" pitchFamily="34" charset="-122"/>
                        <a:cs typeface="Times New Roman" panose="02020603050405020304" pitchFamily="34" charset="-120"/>
                      </a:rPr>
                      <m:t>/</m:t>
                    </m:r>
                    <m:sSup>
                      <m:sSupPr>
                        <m:ctrlPr>
                          <a:rPr lang="en-US" altLang="zh-CN" sz="2400" b="0" i="1" dirty="0">
                            <a:solidFill>
                              <a:srgbClr val="FF0000"/>
                            </a:solidFill>
                            <a:latin typeface="Cambria Math" panose="02040503050406030204" pitchFamily="18" charset="0"/>
                            <a:ea typeface="微软雅黑" panose="020B0503020204020204" pitchFamily="34" charset="-122"/>
                            <a:cs typeface="Times New Roman" panose="02020603050405020304" pitchFamily="34" charset="-120"/>
                          </a:rPr>
                        </m:ctrlPr>
                      </m:sSupPr>
                      <m:e>
                        <m:r>
                          <m:rPr>
                            <m:sty m:val="p"/>
                          </m:rPr>
                          <a:rPr lang="en-US" altLang="zh-CN" sz="2400" b="0" i="0" dirty="0">
                            <a:solidFill>
                              <a:srgbClr val="FF0000"/>
                            </a:solidFill>
                            <a:latin typeface="Cambria Math" panose="02040503050406030204" pitchFamily="18" charset="0"/>
                            <a:ea typeface="微软雅黑" panose="020B0503020204020204" pitchFamily="34" charset="-122"/>
                            <a:cs typeface="Times New Roman" panose="02020603050405020304" pitchFamily="34" charset="-120"/>
                          </a:rPr>
                          <m:t>s</m:t>
                        </m:r>
                      </m:e>
                      <m:sup>
                        <m:r>
                          <a:rPr lang="en-US" altLang="zh-CN" sz="2400" b="0" i="0" dirty="0">
                            <a:solidFill>
                              <a:srgbClr val="FF0000"/>
                            </a:solidFill>
                            <a:latin typeface="Cambria Math" panose="02040503050406030204" pitchFamily="18" charset="0"/>
                            <a:ea typeface="微软雅黑" panose="020B0503020204020204" pitchFamily="34" charset="-122"/>
                            <a:cs typeface="Times New Roman" panose="02020603050405020304" pitchFamily="34" charset="-120"/>
                          </a:rPr>
                          <m:t>2</m:t>
                        </m:r>
                      </m:sup>
                    </m:sSup>
                  </m:oMath>
                </a14:m>
                <a:r>
                  <a:rPr lang="en-US" altLang="zh-CN" sz="100" b="0" i="0" kern="0" spc="-99900" dirty="0">
                    <a:solidFill>
                      <a:srgbClr val="FFFFFF"/>
                    </a:solidFill>
                    <a:latin typeface="Times New Roman" panose="02020603050405020304" pitchFamily="34" charset="0"/>
                    <a:ea typeface="微软雅黑" panose="020B0503020204020204" pitchFamily="34" charset="-122"/>
                    <a:cs typeface="Times New Roman" panose="02020603050405020304" pitchFamily="34" charset="-120"/>
                  </a:rPr>
                  <a:t> </a:t>
                </a:r>
                <a:r>
                  <a:rPr lang="en-US" altLang="zh-CN" sz="2400" b="0" i="0" dirty="0">
                    <a:solidFill>
                      <a:srgbClr val="FF0000"/>
                    </a:solidFill>
                    <a:latin typeface="Times New Roman" panose="02020603050405020304" pitchFamily="34" charset="0"/>
                    <a:ea typeface="微软雅黑" panose="020B0503020204020204" pitchFamily="34" charset="-122"/>
                    <a:cs typeface="Times New Roman" panose="02020603050405020304" pitchFamily="34" charset="-120"/>
                  </a:rPr>
                  <a:t>;</a:t>
                </a:r>
                <a:r>
                  <a:rPr lang="en-US" altLang="zh-CN" sz="2400" b="0" i="0" dirty="0">
                    <a:solidFill>
                      <a:srgbClr val="FF0000"/>
                    </a:solidFill>
                    <a:latin typeface="宋体" panose="02010600030101010101" pitchFamily="2" charset="-122"/>
                    <a:ea typeface="宋体" panose="02010600030101010101" pitchFamily="2" charset="-122"/>
                    <a:cs typeface="宋体" panose="02010600030101010101" pitchFamily="34" charset="-120"/>
                  </a:rPr>
                  <a:t> </a:t>
                </a:r>
                <a:r>
                  <a:rPr lang="en-US" altLang="zh-CN" sz="2400" b="0" i="0" dirty="0">
                    <a:solidFill>
                      <a:srgbClr val="FF0000"/>
                    </a:solidFill>
                    <a:latin typeface="Times New Roman" panose="02020603050405020304" pitchFamily="34" charset="0"/>
                    <a:ea typeface="微软雅黑" panose="020B0503020204020204" pitchFamily="34" charset="-122"/>
                    <a:cs typeface="Times New Roman" panose="02020603050405020304" pitchFamily="34" charset="-120"/>
                  </a:rPr>
                  <a:t>方向与初速度的方向相反</a:t>
                </a:r>
                <a:endParaRPr lang="en-US" altLang="zh-CN" sz="2400" dirty="0"/>
              </a:p>
            </p:txBody>
          </p:sp>
        </mc:Choice>
        <mc:Fallback>
          <p:sp>
            <p:nvSpPr>
              <p:cNvPr id="3" name="QO_7_AN.69_1#d53999046?pid=0ef9a4e0c&amp;color=0,0,0&amp;vtp=1&amp;bbb=1"/>
              <p:cNvSpPr>
                <a:spLocks noRot="1" noChangeAspect="1" noMove="1" noResize="1" noEditPoints="1" noAdjustHandles="1" noChangeArrowheads="1" noChangeShapeType="1" noTextEdit="1"/>
              </p:cNvSpPr>
              <p:nvPr/>
            </p:nvSpPr>
            <p:spPr>
              <a:xfrm>
                <a:off x="612648" y="1589185"/>
                <a:ext cx="10963656" cy="474599"/>
              </a:xfrm>
              <a:prstGeom prst="rect">
                <a:avLst/>
              </a:prstGeom>
              <a:blipFill rotWithShape="1">
                <a:blip r:embed="rId2"/>
                <a:stretch>
                  <a:fillRect l="-5" t="-87" r="2" b="-12302"/>
                </a:stretch>
              </a:blipFill>
            </p:spPr>
            <p:txBody>
              <a:bodyPr/>
              <a:lstStyle/>
              <a:p>
                <a:r>
                  <a:rPr lang="zh-CN" altLang="en-US">
                    <a:noFill/>
                  </a:rPr>
                  <a:t> </a:t>
                </a:r>
              </a:p>
            </p:txBody>
          </p:sp>
        </mc:Fallback>
      </mc:AlternateContent>
      <mc:AlternateContent xmlns:mc="http://schemas.openxmlformats.org/markup-compatibility/2006">
        <mc:Choice xmlns:a14="http://schemas.microsoft.com/office/drawing/2010/main" Requires="a14">
          <p:sp>
            <p:nvSpPr>
              <p:cNvPr id="4" name="QO_7_AS.70_1#d53999046?pid=0ef9a4e0c&amp;color=0,0,0&amp;vtp=1&amp;bbb=1&amp;hb=1"/>
              <p:cNvSpPr/>
              <p:nvPr/>
            </p:nvSpPr>
            <p:spPr>
              <a:xfrm>
                <a:off x="612648" y="2067912"/>
                <a:ext cx="10963656" cy="1676400"/>
              </a:xfrm>
              <a:prstGeom prst="rect">
                <a:avLst/>
              </a:prstGeom>
              <a:noFill/>
            </p:spPr>
            <p:txBody>
              <a:bodyPr wrap="none" lIns="0" tIns="0" rIns="0" bIns="0" rtlCol="0" anchor="t"/>
              <a:lstStyle/>
              <a:p>
                <a:pPr algn="l" latinLnBrk="1">
                  <a:lnSpc>
                    <a:spcPts val="4400"/>
                  </a:lnSpc>
                </a:pPr>
                <a:r>
                  <a:rPr lang="en-US" altLang="zh-CN" sz="2400" b="1" i="0" dirty="0">
                    <a:solidFill>
                      <a:srgbClr val="FF0000"/>
                    </a:solidFill>
                    <a:latin typeface="Times New Roman" panose="02020603050405020304" pitchFamily="34" charset="0"/>
                    <a:ea typeface="微软雅黑" panose="020B0503020204020204" pitchFamily="34" charset="-122"/>
                    <a:cs typeface="Times New Roman" panose="02020603050405020304" pitchFamily="34" charset="-120"/>
                  </a:rPr>
                  <a:t>[解析]</a:t>
                </a:r>
                <a:r>
                  <a:rPr lang="en-US" altLang="zh-CN" sz="2400" b="1" i="0" dirty="0">
                    <a:solidFill>
                      <a:srgbClr val="FF0000"/>
                    </a:solidFill>
                    <a:latin typeface="宋体" panose="02010600030101010101" pitchFamily="2" charset="-122"/>
                    <a:ea typeface="宋体" panose="02010600030101010101" pitchFamily="2" charset="-122"/>
                    <a:cs typeface="宋体" panose="02010600030101010101" pitchFamily="34" charset="-120"/>
                  </a:rPr>
                  <a:t> </a:t>
                </a:r>
                <a:r>
                  <a:rPr lang="en-US" altLang="zh-CN" sz="2400" b="0" i="0" dirty="0">
                    <a:solidFill>
                      <a:srgbClr val="FF0000"/>
                    </a:solidFill>
                    <a:latin typeface="Times New Roman" panose="02020603050405020304" pitchFamily="34" charset="0"/>
                    <a:ea typeface="微软雅黑" panose="020B0503020204020204" pitchFamily="34" charset="-122"/>
                    <a:cs typeface="Times New Roman" panose="02020603050405020304" pitchFamily="34" charset="-120"/>
                  </a:rPr>
                  <a:t>设足球初速度方向为正方向，则足球的初速度为</a:t>
                </a:r>
                <a14:m>
                  <m:oMath xmlns:m="http://schemas.openxmlformats.org/officeDocument/2006/math">
                    <m:r>
                      <a:rPr lang="en-US" altLang="zh-CN" sz="2400" b="0" i="0" dirty="0">
                        <a:solidFill>
                          <a:srgbClr val="FF0000"/>
                        </a:solidFill>
                        <a:latin typeface="Cambria Math" panose="02040503050406030204" pitchFamily="18" charset="0"/>
                        <a:ea typeface="微软雅黑" panose="020B0503020204020204" pitchFamily="34" charset="-122"/>
                        <a:cs typeface="Times New Roman" panose="02020603050405020304" pitchFamily="34" charset="-120"/>
                      </a:rPr>
                      <m:t>𝑣</m:t>
                    </m:r>
                    <m:sSub>
                      <m:sSubPr>
                        <m:ctrlPr>
                          <a:rPr lang="en-US" altLang="zh-CN" sz="2400" b="0" i="1" dirty="0">
                            <a:solidFill>
                              <a:srgbClr val="FF0000"/>
                            </a:solidFill>
                            <a:latin typeface="Cambria Math" panose="02040503050406030204" pitchFamily="18" charset="0"/>
                            <a:ea typeface="微软雅黑" panose="020B0503020204020204" pitchFamily="34" charset="-122"/>
                            <a:cs typeface="Times New Roman" panose="02020603050405020304" pitchFamily="34" charset="-120"/>
                          </a:rPr>
                        </m:ctrlPr>
                      </m:sSubPr>
                      <m:e>
                        <m:r>
                          <a:rPr lang="en-US" altLang="zh-CN" sz="2400" b="0" i="0" dirty="0">
                            <a:solidFill>
                              <a:srgbClr val="FF0000"/>
                            </a:solidFill>
                            <a:latin typeface="Cambria Math" panose="02040503050406030204" pitchFamily="18" charset="0"/>
                            <a:ea typeface="微软雅黑" panose="020B0503020204020204" pitchFamily="34" charset="-122"/>
                            <a:cs typeface="Times New Roman" panose="02020603050405020304" pitchFamily="34" charset="-120"/>
                          </a:rPr>
                          <m:t>′</m:t>
                        </m:r>
                      </m:e>
                      <m:sub>
                        <m:r>
                          <a:rPr lang="en-US" altLang="zh-CN" sz="2400" b="0" i="0" dirty="0">
                            <a:solidFill>
                              <a:srgbClr val="FF0000"/>
                            </a:solidFill>
                            <a:latin typeface="Cambria Math" panose="02040503050406030204" pitchFamily="18" charset="0"/>
                            <a:ea typeface="微软雅黑" panose="020B0503020204020204" pitchFamily="34" charset="-122"/>
                            <a:cs typeface="Times New Roman" panose="02020603050405020304" pitchFamily="34" charset="-120"/>
                          </a:rPr>
                          <m:t>1</m:t>
                        </m:r>
                      </m:sub>
                    </m:sSub>
                    <m:r>
                      <a:rPr lang="en-US" altLang="zh-CN" sz="2400" b="0" i="0" dirty="0">
                        <a:solidFill>
                          <a:srgbClr val="FF0000"/>
                        </a:solidFill>
                        <a:latin typeface="Cambria Math" panose="02040503050406030204" pitchFamily="18" charset="0"/>
                        <a:ea typeface="微软雅黑" panose="020B0503020204020204" pitchFamily="34" charset="-122"/>
                        <a:cs typeface="Times New Roman" panose="02020603050405020304" pitchFamily="34" charset="-120"/>
                      </a:rPr>
                      <m:t>=</m:t>
                    </m:r>
                    <m:r>
                      <a:rPr lang="en-US" altLang="zh-CN" sz="2400" b="0" i="0" dirty="0">
                        <a:solidFill>
                          <a:srgbClr val="FF0000"/>
                        </a:solidFill>
                        <a:latin typeface="Cambria Math" panose="02040503050406030204" pitchFamily="18" charset="0"/>
                        <a:ea typeface="微软雅黑" panose="020B0503020204020204" pitchFamily="34" charset="-122"/>
                        <a:cs typeface="Times New Roman" panose="02020603050405020304" pitchFamily="34" charset="-120"/>
                      </a:rPr>
                      <m:t>10</m:t>
                    </m:r>
                    <m:r>
                      <a:rPr lang="en-US" altLang="zh-CN" sz="2400" b="0" i="0" dirty="0">
                        <a:solidFill>
                          <a:srgbClr val="FF0000"/>
                        </a:solidFill>
                        <a:latin typeface="Cambria Math" panose="02040503050406030204" pitchFamily="18" charset="0"/>
                        <a:ea typeface="微软雅黑" panose="020B0503020204020204" pitchFamily="34" charset="-122"/>
                        <a:cs typeface="Times New Roman" panose="02020603050405020304" pitchFamily="34" charset="-120"/>
                      </a:rPr>
                      <m:t> </m:t>
                    </m:r>
                    <m:r>
                      <m:rPr>
                        <m:sty m:val="p"/>
                      </m:rPr>
                      <a:rPr lang="en-US" altLang="zh-CN" sz="2400" b="0" i="0" dirty="0">
                        <a:solidFill>
                          <a:srgbClr val="FF0000"/>
                        </a:solidFill>
                        <a:latin typeface="Cambria Math" panose="02040503050406030204" pitchFamily="18" charset="0"/>
                        <a:ea typeface="微软雅黑" panose="020B0503020204020204" pitchFamily="34" charset="-122"/>
                        <a:cs typeface="Times New Roman" panose="02020603050405020304" pitchFamily="34" charset="-120"/>
                      </a:rPr>
                      <m:t>m</m:t>
                    </m:r>
                    <m:r>
                      <a:rPr lang="en-US" altLang="zh-CN" sz="2400" b="0" i="0" dirty="0">
                        <a:solidFill>
                          <a:srgbClr val="FF0000"/>
                        </a:solidFill>
                        <a:latin typeface="Cambria Math" panose="02040503050406030204" pitchFamily="18" charset="0"/>
                        <a:ea typeface="微软雅黑" panose="020B0503020204020204" pitchFamily="34" charset="-122"/>
                        <a:cs typeface="Times New Roman" panose="02020603050405020304" pitchFamily="34" charset="-120"/>
                      </a:rPr>
                      <m:t>/</m:t>
                    </m:r>
                    <m:r>
                      <m:rPr>
                        <m:sty m:val="p"/>
                      </m:rPr>
                      <a:rPr lang="en-US" altLang="zh-CN" sz="2400" b="0" i="0" dirty="0">
                        <a:solidFill>
                          <a:srgbClr val="FF0000"/>
                        </a:solidFill>
                        <a:latin typeface="Cambria Math" panose="02040503050406030204" pitchFamily="18" charset="0"/>
                        <a:ea typeface="微软雅黑" panose="020B0503020204020204" pitchFamily="34" charset="-122"/>
                        <a:cs typeface="Times New Roman" panose="02020603050405020304" pitchFamily="34" charset="-120"/>
                      </a:rPr>
                      <m:t>s</m:t>
                    </m:r>
                  </m:oMath>
                </a14:m>
                <a:r>
                  <a:rPr lang="en-US" altLang="zh-CN" sz="100" b="0" i="0" kern="0" spc="-99900" dirty="0">
                    <a:solidFill>
                      <a:srgbClr val="FFFFFF"/>
                    </a:solidFill>
                    <a:latin typeface="Times New Roman" panose="02020603050405020304" pitchFamily="34" charset="0"/>
                    <a:ea typeface="微软雅黑" panose="020B0503020204020204" pitchFamily="34" charset="-122"/>
                    <a:cs typeface="Times New Roman" panose="02020603050405020304" pitchFamily="34" charset="-120"/>
                  </a:rPr>
                  <a:t> </a:t>
                </a:r>
                <a:r>
                  <a:rPr lang="en-US" altLang="zh-CN" sz="2400" b="0" i="0">
                    <a:solidFill>
                      <a:srgbClr val="FF0000"/>
                    </a:solidFill>
                    <a:latin typeface="Times New Roman" panose="02020603050405020304" pitchFamily="34" charset="0"/>
                    <a:ea typeface="微软雅黑" panose="020B0503020204020204" pitchFamily="34" charset="-122"/>
                    <a:cs typeface="Times New Roman" panose="02020603050405020304" pitchFamily="34" charset="-120"/>
                  </a:rPr>
                  <a:t>，末速度为</a:t>
                </a:r>
                <a:endParaRPr lang="en-US" altLang="zh-CN" sz="2400" b="0" i="0">
                  <a:solidFill>
                    <a:srgbClr val="FF0000"/>
                  </a:solidFill>
                  <a:latin typeface="Times New Roman" panose="02020603050405020304" pitchFamily="34" charset="0"/>
                  <a:ea typeface="微软雅黑" panose="020B0503020204020204" pitchFamily="34" charset="-122"/>
                  <a:cs typeface="Times New Roman" panose="02020603050405020304" pitchFamily="34" charset="-120"/>
                </a:endParaRPr>
              </a:p>
              <a:p>
                <a:pPr latinLnBrk="1">
                  <a:lnSpc>
                    <a:spcPts val="4400"/>
                  </a:lnSpc>
                </a:pPr>
                <a14:m>
                  <m:oMath xmlns:m="http://schemas.openxmlformats.org/officeDocument/2006/math">
                    <m:r>
                      <a:rPr lang="en-US" altLang="zh-CN" sz="2400" b="0" i="0" dirty="0">
                        <a:solidFill>
                          <a:srgbClr val="FF0000"/>
                        </a:solidFill>
                        <a:latin typeface="Cambria Math" panose="02040503050406030204" pitchFamily="18" charset="0"/>
                        <a:ea typeface="微软雅黑" panose="020B0503020204020204" pitchFamily="34" charset="-122"/>
                        <a:cs typeface="Times New Roman" panose="02020603050405020304" pitchFamily="34" charset="-120"/>
                      </a:rPr>
                      <m:t>𝑣</m:t>
                    </m:r>
                    <m:sSub>
                      <m:sSubPr>
                        <m:ctrlPr>
                          <a:rPr lang="en-US" altLang="zh-CN" sz="2400" b="0" i="1" dirty="0">
                            <a:solidFill>
                              <a:srgbClr val="FF0000"/>
                            </a:solidFill>
                            <a:latin typeface="Cambria Math" panose="02040503050406030204" pitchFamily="18" charset="0"/>
                            <a:ea typeface="微软雅黑" panose="020B0503020204020204" pitchFamily="34" charset="-122"/>
                            <a:cs typeface="Times New Roman" panose="02020603050405020304" pitchFamily="34" charset="-120"/>
                          </a:rPr>
                        </m:ctrlPr>
                      </m:sSubPr>
                      <m:e>
                        <m:r>
                          <a:rPr lang="en-US" altLang="zh-CN" sz="2400" b="0" i="0" dirty="0">
                            <a:solidFill>
                              <a:srgbClr val="FF0000"/>
                            </a:solidFill>
                            <a:latin typeface="Cambria Math" panose="02040503050406030204" pitchFamily="18" charset="0"/>
                            <a:ea typeface="微软雅黑" panose="020B0503020204020204" pitchFamily="34" charset="-122"/>
                            <a:cs typeface="Times New Roman" panose="02020603050405020304" pitchFamily="34" charset="-120"/>
                          </a:rPr>
                          <m:t>′</m:t>
                        </m:r>
                      </m:e>
                      <m:sub>
                        <m:r>
                          <a:rPr lang="en-US" altLang="zh-CN" sz="2400" b="0" i="0" dirty="0">
                            <a:solidFill>
                              <a:srgbClr val="FF0000"/>
                            </a:solidFill>
                            <a:latin typeface="Cambria Math" panose="02040503050406030204" pitchFamily="18" charset="0"/>
                            <a:ea typeface="微软雅黑" panose="020B0503020204020204" pitchFamily="34" charset="-122"/>
                            <a:cs typeface="Times New Roman" panose="02020603050405020304" pitchFamily="34" charset="-120"/>
                          </a:rPr>
                          <m:t>2</m:t>
                        </m:r>
                      </m:sub>
                    </m:sSub>
                    <m:r>
                      <a:rPr lang="en-US" altLang="zh-CN" sz="2400" b="0" i="0" dirty="0">
                        <a:solidFill>
                          <a:srgbClr val="FF0000"/>
                        </a:solidFill>
                        <a:latin typeface="Cambria Math" panose="02040503050406030204" pitchFamily="18" charset="0"/>
                        <a:ea typeface="微软雅黑" panose="020B0503020204020204" pitchFamily="34" charset="-122"/>
                        <a:cs typeface="Times New Roman" panose="02020603050405020304" pitchFamily="34" charset="-120"/>
                      </a:rPr>
                      <m:t>=−</m:t>
                    </m:r>
                    <m:r>
                      <a:rPr lang="en-US" altLang="zh-CN" sz="2400" b="0" i="0" dirty="0">
                        <a:solidFill>
                          <a:srgbClr val="FF0000"/>
                        </a:solidFill>
                        <a:latin typeface="Cambria Math" panose="02040503050406030204" pitchFamily="18" charset="0"/>
                        <a:ea typeface="微软雅黑" panose="020B0503020204020204" pitchFamily="34" charset="-122"/>
                        <a:cs typeface="Times New Roman" panose="02020603050405020304" pitchFamily="34" charset="-120"/>
                      </a:rPr>
                      <m:t>7</m:t>
                    </m:r>
                    <m:r>
                      <a:rPr lang="en-US" altLang="zh-CN" sz="2400" b="0" i="0" dirty="0">
                        <a:solidFill>
                          <a:srgbClr val="FF0000"/>
                        </a:solidFill>
                        <a:latin typeface="Cambria Math" panose="02040503050406030204" pitchFamily="18" charset="0"/>
                        <a:ea typeface="微软雅黑" panose="020B0503020204020204" pitchFamily="34" charset="-122"/>
                        <a:cs typeface="Times New Roman" panose="02020603050405020304" pitchFamily="34" charset="-120"/>
                      </a:rPr>
                      <m:t> </m:t>
                    </m:r>
                    <m:r>
                      <m:rPr>
                        <m:sty m:val="p"/>
                      </m:rPr>
                      <a:rPr lang="en-US" altLang="zh-CN" sz="2400" b="0" i="0" dirty="0">
                        <a:solidFill>
                          <a:srgbClr val="FF0000"/>
                        </a:solidFill>
                        <a:latin typeface="Cambria Math" panose="02040503050406030204" pitchFamily="18" charset="0"/>
                        <a:ea typeface="微软雅黑" panose="020B0503020204020204" pitchFamily="34" charset="-122"/>
                        <a:cs typeface="Times New Roman" panose="02020603050405020304" pitchFamily="34" charset="-120"/>
                      </a:rPr>
                      <m:t>m</m:t>
                    </m:r>
                    <m:r>
                      <a:rPr lang="en-US" altLang="zh-CN" sz="2400" b="0" i="0" dirty="0">
                        <a:solidFill>
                          <a:srgbClr val="FF0000"/>
                        </a:solidFill>
                        <a:latin typeface="Cambria Math" panose="02040503050406030204" pitchFamily="18" charset="0"/>
                        <a:ea typeface="微软雅黑" panose="020B0503020204020204" pitchFamily="34" charset="-122"/>
                        <a:cs typeface="Times New Roman" panose="02020603050405020304" pitchFamily="34" charset="-120"/>
                      </a:rPr>
                      <m:t>/</m:t>
                    </m:r>
                    <m:r>
                      <m:rPr>
                        <m:sty m:val="p"/>
                      </m:rPr>
                      <a:rPr lang="en-US" altLang="zh-CN" sz="2400" b="0" i="0" dirty="0">
                        <a:solidFill>
                          <a:srgbClr val="FF0000"/>
                        </a:solidFill>
                        <a:latin typeface="Cambria Math" panose="02040503050406030204" pitchFamily="18" charset="0"/>
                        <a:ea typeface="微软雅黑" panose="020B0503020204020204" pitchFamily="34" charset="-122"/>
                        <a:cs typeface="Times New Roman" panose="02020603050405020304" pitchFamily="34" charset="-120"/>
                      </a:rPr>
                      <m:t>s</m:t>
                    </m:r>
                  </m:oMath>
                </a14:m>
                <a:r>
                  <a:rPr lang="en-US" altLang="zh-CN" sz="100" b="0" i="0" kern="0" spc="-99900" dirty="0">
                    <a:solidFill>
                      <a:srgbClr val="FFFFFF"/>
                    </a:solidFill>
                    <a:latin typeface="Times New Roman" panose="02020603050405020304" pitchFamily="34" charset="0"/>
                    <a:ea typeface="微软雅黑" panose="020B0503020204020204" pitchFamily="34" charset="-122"/>
                    <a:cs typeface="Times New Roman" panose="02020603050405020304" pitchFamily="34" charset="-120"/>
                  </a:rPr>
                  <a:t> </a:t>
                </a:r>
                <a:r>
                  <a:rPr lang="en-US" altLang="zh-CN" sz="2400" b="0" i="0" dirty="0">
                    <a:solidFill>
                      <a:srgbClr val="FF0000"/>
                    </a:solidFill>
                    <a:latin typeface="Times New Roman" panose="02020603050405020304" pitchFamily="34" charset="0"/>
                    <a:ea typeface="微软雅黑" panose="020B0503020204020204" pitchFamily="34" charset="-122"/>
                    <a:cs typeface="Times New Roman" panose="02020603050405020304" pitchFamily="34" charset="-120"/>
                  </a:rPr>
                  <a:t>，根据加速度的定义知</a:t>
                </a:r>
                <a:r>
                  <a:rPr lang="en-US" altLang="zh-CN" sz="2400" b="0" i="0">
                    <a:solidFill>
                      <a:srgbClr val="FF0000"/>
                    </a:solidFill>
                    <a:latin typeface="Times New Roman" panose="02020603050405020304" pitchFamily="34" charset="0"/>
                    <a:ea typeface="微软雅黑" panose="020B0503020204020204" pitchFamily="34" charset="-122"/>
                    <a:cs typeface="Times New Roman" panose="02020603050405020304" pitchFamily="34" charset="-120"/>
                  </a:rPr>
                  <a:t>，此过程中足球的加速度</a:t>
                </a:r>
                <a:endParaRPr lang="en-US" altLang="zh-CN" sz="2400" b="0" i="0">
                  <a:solidFill>
                    <a:srgbClr val="FF0000"/>
                  </a:solidFill>
                  <a:latin typeface="Times New Roman" panose="02020603050405020304" pitchFamily="34" charset="0"/>
                  <a:ea typeface="微软雅黑" panose="020B0503020204020204" pitchFamily="34" charset="-122"/>
                  <a:cs typeface="Times New Roman" panose="02020603050405020304" pitchFamily="34" charset="-120"/>
                </a:endParaRPr>
              </a:p>
              <a:p>
                <a:pPr latinLnBrk="1">
                  <a:lnSpc>
                    <a:spcPts val="4400"/>
                  </a:lnSpc>
                </a:pPr>
                <a14:m>
                  <m:oMath xmlns:m="http://schemas.openxmlformats.org/officeDocument/2006/math">
                    <m:sSub>
                      <m:sSubPr>
                        <m:ctrlPr>
                          <a:rPr lang="en-US" altLang="zh-CN" sz="2400" b="0" i="1" dirty="0">
                            <a:solidFill>
                              <a:srgbClr val="FF0000"/>
                            </a:solidFill>
                            <a:latin typeface="Cambria Math" panose="02040503050406030204" pitchFamily="18" charset="0"/>
                            <a:ea typeface="微软雅黑" panose="020B0503020204020204" pitchFamily="34" charset="-122"/>
                            <a:cs typeface="Times New Roman" panose="02020603050405020304" pitchFamily="34" charset="-120"/>
                          </a:rPr>
                        </m:ctrlPr>
                      </m:sSubPr>
                      <m:e>
                        <m:r>
                          <a:rPr lang="en-US" altLang="zh-CN" sz="2400" b="0" i="0" dirty="0">
                            <a:solidFill>
                              <a:srgbClr val="FF0000"/>
                            </a:solidFill>
                            <a:latin typeface="Cambria Math" panose="02040503050406030204" pitchFamily="18" charset="0"/>
                            <a:ea typeface="微软雅黑" panose="020B0503020204020204" pitchFamily="34" charset="-122"/>
                            <a:cs typeface="Times New Roman" panose="02020603050405020304" pitchFamily="34" charset="-120"/>
                          </a:rPr>
                          <m:t>𝑎</m:t>
                        </m:r>
                      </m:e>
                      <m:sub>
                        <m:r>
                          <a:rPr lang="en-US" altLang="zh-CN" sz="2400" b="0" i="0" dirty="0">
                            <a:solidFill>
                              <a:srgbClr val="FF0000"/>
                            </a:solidFill>
                            <a:latin typeface="Cambria Math" panose="02040503050406030204" pitchFamily="18" charset="0"/>
                            <a:ea typeface="微软雅黑" panose="020B0503020204020204" pitchFamily="34" charset="-122"/>
                            <a:cs typeface="Times New Roman" panose="02020603050405020304" pitchFamily="34" charset="-120"/>
                          </a:rPr>
                          <m:t>2</m:t>
                        </m:r>
                      </m:sub>
                    </m:sSub>
                    <m:r>
                      <a:rPr lang="en-US" altLang="zh-CN" sz="2400" b="0" i="0" dirty="0">
                        <a:solidFill>
                          <a:srgbClr val="FF0000"/>
                        </a:solidFill>
                        <a:latin typeface="Cambria Math" panose="02040503050406030204" pitchFamily="18" charset="0"/>
                        <a:ea typeface="微软雅黑" panose="020B0503020204020204" pitchFamily="34" charset="-122"/>
                        <a:cs typeface="Times New Roman" panose="02020603050405020304" pitchFamily="34" charset="-120"/>
                      </a:rPr>
                      <m:t>=</m:t>
                    </m:r>
                    <m:f>
                      <m:fPr>
                        <m:ctrlPr>
                          <a:rPr lang="en-US" altLang="zh-CN" sz="2400" b="0" i="1" dirty="0">
                            <a:solidFill>
                              <a:srgbClr val="FF0000"/>
                            </a:solidFill>
                            <a:latin typeface="Cambria Math" panose="02040503050406030204" pitchFamily="18" charset="0"/>
                            <a:ea typeface="微软雅黑" panose="020B0503020204020204" pitchFamily="34" charset="-122"/>
                            <a:cs typeface="Times New Roman" panose="02020603050405020304" pitchFamily="34" charset="-120"/>
                          </a:rPr>
                        </m:ctrlPr>
                      </m:fPr>
                      <m:num>
                        <m:r>
                          <m:rPr>
                            <m:sty m:val="p"/>
                          </m:rPr>
                          <a:rPr lang="en-US" altLang="zh-CN" sz="2400" b="0" i="0" dirty="0">
                            <a:solidFill>
                              <a:srgbClr val="FF0000"/>
                            </a:solidFill>
                            <a:latin typeface="Cambria Math" panose="02040503050406030204" pitchFamily="18" charset="0"/>
                            <a:ea typeface="微软雅黑" panose="020B0503020204020204" pitchFamily="34" charset="-122"/>
                            <a:cs typeface="Times New Roman" panose="02020603050405020304" pitchFamily="34" charset="-120"/>
                          </a:rPr>
                          <m:t>Δ</m:t>
                        </m:r>
                        <m:r>
                          <a:rPr lang="en-US" altLang="zh-CN" sz="2400" b="0" i="0" dirty="0">
                            <a:solidFill>
                              <a:srgbClr val="FF0000"/>
                            </a:solidFill>
                            <a:latin typeface="Cambria Math" panose="02040503050406030204" pitchFamily="18" charset="0"/>
                            <a:ea typeface="微软雅黑" panose="020B0503020204020204" pitchFamily="34" charset="-122"/>
                            <a:cs typeface="Times New Roman" panose="02020603050405020304" pitchFamily="34" charset="-120"/>
                          </a:rPr>
                          <m:t>𝑣</m:t>
                        </m:r>
                        <m:r>
                          <a:rPr lang="en-US" altLang="zh-CN" sz="2400" b="0" i="0" dirty="0">
                            <a:solidFill>
                              <a:srgbClr val="FF0000"/>
                            </a:solidFill>
                            <a:latin typeface="Cambria Math" panose="02040503050406030204" pitchFamily="18" charset="0"/>
                            <a:ea typeface="微软雅黑" panose="020B0503020204020204" pitchFamily="34" charset="-122"/>
                            <a:cs typeface="Times New Roman" panose="02020603050405020304" pitchFamily="34" charset="-120"/>
                          </a:rPr>
                          <m:t>′</m:t>
                        </m:r>
                      </m:num>
                      <m:den>
                        <m:r>
                          <m:rPr>
                            <m:sty m:val="p"/>
                          </m:rPr>
                          <a:rPr lang="en-US" altLang="zh-CN" sz="2400" b="0" i="0" dirty="0">
                            <a:solidFill>
                              <a:srgbClr val="FF0000"/>
                            </a:solidFill>
                            <a:latin typeface="Cambria Math" panose="02040503050406030204" pitchFamily="18" charset="0"/>
                            <a:ea typeface="微软雅黑" panose="020B0503020204020204" pitchFamily="34" charset="-122"/>
                            <a:cs typeface="Times New Roman" panose="02020603050405020304" pitchFamily="34" charset="-120"/>
                          </a:rPr>
                          <m:t>Δ</m:t>
                        </m:r>
                        <m:r>
                          <a:rPr lang="en-US" altLang="zh-CN" sz="2400" b="0" i="0" dirty="0">
                            <a:solidFill>
                              <a:srgbClr val="FF0000"/>
                            </a:solidFill>
                            <a:latin typeface="Cambria Math" panose="02040503050406030204" pitchFamily="18" charset="0"/>
                            <a:ea typeface="微软雅黑" panose="020B0503020204020204" pitchFamily="34" charset="-122"/>
                            <a:cs typeface="Times New Roman" panose="02020603050405020304" pitchFamily="34" charset="-120"/>
                          </a:rPr>
                          <m:t>𝑡</m:t>
                        </m:r>
                      </m:den>
                    </m:f>
                    <m:r>
                      <a:rPr lang="en-US" altLang="zh-CN" sz="2400" b="0" i="0" dirty="0">
                        <a:solidFill>
                          <a:srgbClr val="FF0000"/>
                        </a:solidFill>
                        <a:latin typeface="Cambria Math" panose="02040503050406030204" pitchFamily="18" charset="0"/>
                        <a:ea typeface="微软雅黑" panose="020B0503020204020204" pitchFamily="34" charset="-122"/>
                        <a:cs typeface="Times New Roman" panose="02020603050405020304" pitchFamily="34" charset="-120"/>
                      </a:rPr>
                      <m:t>=</m:t>
                    </m:r>
                    <m:f>
                      <m:fPr>
                        <m:ctrlPr>
                          <a:rPr lang="en-US" altLang="zh-CN" sz="2400" b="0" i="1" dirty="0">
                            <a:solidFill>
                              <a:srgbClr val="FF0000"/>
                            </a:solidFill>
                            <a:latin typeface="Cambria Math" panose="02040503050406030204" pitchFamily="18" charset="0"/>
                            <a:ea typeface="微软雅黑" panose="020B0503020204020204" pitchFamily="34" charset="-122"/>
                            <a:cs typeface="Times New Roman" panose="02020603050405020304" pitchFamily="34" charset="-120"/>
                          </a:rPr>
                        </m:ctrlPr>
                      </m:fPr>
                      <m:num>
                        <m:r>
                          <a:rPr lang="en-US" altLang="zh-CN" sz="2400" b="0" i="0" dirty="0">
                            <a:solidFill>
                              <a:srgbClr val="FF0000"/>
                            </a:solidFill>
                            <a:latin typeface="Cambria Math" panose="02040503050406030204" pitchFamily="18" charset="0"/>
                            <a:ea typeface="微软雅黑" panose="020B0503020204020204" pitchFamily="34" charset="-122"/>
                            <a:cs typeface="Times New Roman" panose="02020603050405020304" pitchFamily="34" charset="-120"/>
                          </a:rPr>
                          <m:t>−</m:t>
                        </m:r>
                        <m:r>
                          <a:rPr lang="en-US" altLang="zh-CN" sz="2400" b="0" i="0" dirty="0">
                            <a:solidFill>
                              <a:srgbClr val="FF0000"/>
                            </a:solidFill>
                            <a:latin typeface="Cambria Math" panose="02040503050406030204" pitchFamily="18" charset="0"/>
                            <a:ea typeface="微软雅黑" panose="020B0503020204020204" pitchFamily="34" charset="-122"/>
                            <a:cs typeface="Times New Roman" panose="02020603050405020304" pitchFamily="34" charset="-120"/>
                          </a:rPr>
                          <m:t>7</m:t>
                        </m:r>
                        <m:r>
                          <a:rPr lang="en-US" altLang="zh-CN" sz="2400" b="0" i="0" dirty="0">
                            <a:solidFill>
                              <a:srgbClr val="FF0000"/>
                            </a:solidFill>
                            <a:latin typeface="Cambria Math" panose="02040503050406030204" pitchFamily="18" charset="0"/>
                            <a:ea typeface="微软雅黑" panose="020B0503020204020204" pitchFamily="34" charset="-122"/>
                            <a:cs typeface="Times New Roman" panose="02020603050405020304" pitchFamily="34" charset="-120"/>
                          </a:rPr>
                          <m:t>−</m:t>
                        </m:r>
                        <m:r>
                          <a:rPr lang="en-US" altLang="zh-CN" sz="2400" b="0" i="0" dirty="0">
                            <a:solidFill>
                              <a:srgbClr val="FF0000"/>
                            </a:solidFill>
                            <a:latin typeface="Cambria Math" panose="02040503050406030204" pitchFamily="18" charset="0"/>
                            <a:ea typeface="微软雅黑" panose="020B0503020204020204" pitchFamily="34" charset="-122"/>
                            <a:cs typeface="Times New Roman" panose="02020603050405020304" pitchFamily="34" charset="-120"/>
                          </a:rPr>
                          <m:t>10</m:t>
                        </m:r>
                      </m:num>
                      <m:den>
                        <m:r>
                          <a:rPr lang="en-US" altLang="zh-CN" sz="2400" b="0" i="0" dirty="0">
                            <a:solidFill>
                              <a:srgbClr val="FF0000"/>
                            </a:solidFill>
                            <a:latin typeface="Cambria Math" panose="02040503050406030204" pitchFamily="18" charset="0"/>
                            <a:ea typeface="微软雅黑" panose="020B0503020204020204" pitchFamily="34" charset="-122"/>
                            <a:cs typeface="Times New Roman" panose="02020603050405020304" pitchFamily="34" charset="-120"/>
                          </a:rPr>
                          <m:t>0</m:t>
                        </m:r>
                        <m:r>
                          <a:rPr lang="en-US" altLang="zh-CN" sz="2400" b="0" i="0" dirty="0">
                            <a:solidFill>
                              <a:srgbClr val="FF0000"/>
                            </a:solidFill>
                            <a:latin typeface="Cambria Math" panose="02040503050406030204" pitchFamily="18" charset="0"/>
                            <a:ea typeface="微软雅黑" panose="020B0503020204020204" pitchFamily="34" charset="-122"/>
                            <a:cs typeface="Times New Roman" panose="02020603050405020304" pitchFamily="34" charset="-120"/>
                          </a:rPr>
                          <m:t>.</m:t>
                        </m:r>
                        <m:r>
                          <a:rPr lang="en-US" altLang="zh-CN" sz="2400" b="0" i="0" dirty="0">
                            <a:solidFill>
                              <a:srgbClr val="FF0000"/>
                            </a:solidFill>
                            <a:latin typeface="Cambria Math" panose="02040503050406030204" pitchFamily="18" charset="0"/>
                            <a:ea typeface="微软雅黑" panose="020B0503020204020204" pitchFamily="34" charset="-122"/>
                            <a:cs typeface="Times New Roman" panose="02020603050405020304" pitchFamily="34" charset="-120"/>
                          </a:rPr>
                          <m:t>1</m:t>
                        </m:r>
                      </m:den>
                    </m:f>
                    <m:r>
                      <a:rPr lang="en-US" altLang="zh-CN" sz="2400" b="0" i="0" dirty="0">
                        <a:solidFill>
                          <a:srgbClr val="FF0000"/>
                        </a:solidFill>
                        <a:latin typeface="Cambria Math" panose="02040503050406030204" pitchFamily="18" charset="0"/>
                        <a:ea typeface="微软雅黑" panose="020B0503020204020204" pitchFamily="34" charset="-122"/>
                        <a:cs typeface="Times New Roman" panose="02020603050405020304" pitchFamily="34" charset="-120"/>
                      </a:rPr>
                      <m:t> </m:t>
                    </m:r>
                    <m:r>
                      <m:rPr>
                        <m:sty m:val="p"/>
                      </m:rPr>
                      <a:rPr lang="en-US" altLang="zh-CN" sz="2400" b="0" i="0" dirty="0">
                        <a:solidFill>
                          <a:srgbClr val="FF0000"/>
                        </a:solidFill>
                        <a:latin typeface="Cambria Math" panose="02040503050406030204" pitchFamily="18" charset="0"/>
                        <a:ea typeface="微软雅黑" panose="020B0503020204020204" pitchFamily="34" charset="-122"/>
                        <a:cs typeface="Times New Roman" panose="02020603050405020304" pitchFamily="34" charset="-120"/>
                      </a:rPr>
                      <m:t>m</m:t>
                    </m:r>
                    <m:r>
                      <a:rPr lang="en-US" altLang="zh-CN" sz="2400" b="0" i="0" dirty="0">
                        <a:solidFill>
                          <a:srgbClr val="FF0000"/>
                        </a:solidFill>
                        <a:latin typeface="Cambria Math" panose="02040503050406030204" pitchFamily="18" charset="0"/>
                        <a:ea typeface="微软雅黑" panose="020B0503020204020204" pitchFamily="34" charset="-122"/>
                        <a:cs typeface="Times New Roman" panose="02020603050405020304" pitchFamily="34" charset="-120"/>
                      </a:rPr>
                      <m:t>/</m:t>
                    </m:r>
                    <m:sSup>
                      <m:sSupPr>
                        <m:ctrlPr>
                          <a:rPr lang="en-US" altLang="zh-CN" sz="2400" b="0" i="1" dirty="0">
                            <a:solidFill>
                              <a:srgbClr val="FF0000"/>
                            </a:solidFill>
                            <a:latin typeface="Cambria Math" panose="02040503050406030204" pitchFamily="18" charset="0"/>
                            <a:ea typeface="微软雅黑" panose="020B0503020204020204" pitchFamily="34" charset="-122"/>
                            <a:cs typeface="Times New Roman" panose="02020603050405020304" pitchFamily="34" charset="-120"/>
                          </a:rPr>
                        </m:ctrlPr>
                      </m:sSupPr>
                      <m:e>
                        <m:r>
                          <m:rPr>
                            <m:sty m:val="p"/>
                          </m:rPr>
                          <a:rPr lang="en-US" altLang="zh-CN" sz="2400" b="0" i="0" dirty="0">
                            <a:solidFill>
                              <a:srgbClr val="FF0000"/>
                            </a:solidFill>
                            <a:latin typeface="Cambria Math" panose="02040503050406030204" pitchFamily="18" charset="0"/>
                            <a:ea typeface="微软雅黑" panose="020B0503020204020204" pitchFamily="34" charset="-122"/>
                            <a:cs typeface="Times New Roman" panose="02020603050405020304" pitchFamily="34" charset="-120"/>
                          </a:rPr>
                          <m:t>s</m:t>
                        </m:r>
                      </m:e>
                      <m:sup>
                        <m:r>
                          <a:rPr lang="en-US" altLang="zh-CN" sz="2400" b="0" i="0" dirty="0">
                            <a:solidFill>
                              <a:srgbClr val="FF0000"/>
                            </a:solidFill>
                            <a:latin typeface="Cambria Math" panose="02040503050406030204" pitchFamily="18" charset="0"/>
                            <a:ea typeface="微软雅黑" panose="020B0503020204020204" pitchFamily="34" charset="-122"/>
                            <a:cs typeface="Times New Roman" panose="02020603050405020304" pitchFamily="34" charset="-120"/>
                          </a:rPr>
                          <m:t>2</m:t>
                        </m:r>
                      </m:sup>
                    </m:sSup>
                    <m:r>
                      <a:rPr lang="en-US" altLang="zh-CN" sz="2400" b="0" i="0" dirty="0">
                        <a:solidFill>
                          <a:srgbClr val="FF0000"/>
                        </a:solidFill>
                        <a:latin typeface="Cambria Math" panose="02040503050406030204" pitchFamily="18" charset="0"/>
                        <a:ea typeface="微软雅黑" panose="020B0503020204020204" pitchFamily="34" charset="-122"/>
                        <a:cs typeface="Times New Roman" panose="02020603050405020304" pitchFamily="34" charset="-120"/>
                      </a:rPr>
                      <m:t>=−</m:t>
                    </m:r>
                    <m:r>
                      <a:rPr lang="en-US" altLang="zh-CN" sz="2400" b="0" i="0" dirty="0">
                        <a:solidFill>
                          <a:srgbClr val="FF0000"/>
                        </a:solidFill>
                        <a:latin typeface="Cambria Math" panose="02040503050406030204" pitchFamily="18" charset="0"/>
                        <a:ea typeface="微软雅黑" panose="020B0503020204020204" pitchFamily="34" charset="-122"/>
                        <a:cs typeface="Times New Roman" panose="02020603050405020304" pitchFamily="34" charset="-120"/>
                      </a:rPr>
                      <m:t>170</m:t>
                    </m:r>
                    <m:r>
                      <a:rPr lang="en-US" altLang="zh-CN" sz="2400" b="0" i="0" dirty="0">
                        <a:solidFill>
                          <a:srgbClr val="FF0000"/>
                        </a:solidFill>
                        <a:latin typeface="Cambria Math" panose="02040503050406030204" pitchFamily="18" charset="0"/>
                        <a:ea typeface="微软雅黑" panose="020B0503020204020204" pitchFamily="34" charset="-122"/>
                        <a:cs typeface="Times New Roman" panose="02020603050405020304" pitchFamily="34" charset="-120"/>
                      </a:rPr>
                      <m:t> </m:t>
                    </m:r>
                    <m:r>
                      <m:rPr>
                        <m:sty m:val="p"/>
                      </m:rPr>
                      <a:rPr lang="en-US" altLang="zh-CN" sz="2400" b="0" i="0" dirty="0">
                        <a:solidFill>
                          <a:srgbClr val="FF0000"/>
                        </a:solidFill>
                        <a:latin typeface="Cambria Math" panose="02040503050406030204" pitchFamily="18" charset="0"/>
                        <a:ea typeface="微软雅黑" panose="020B0503020204020204" pitchFamily="34" charset="-122"/>
                        <a:cs typeface="Times New Roman" panose="02020603050405020304" pitchFamily="34" charset="-120"/>
                      </a:rPr>
                      <m:t>m</m:t>
                    </m:r>
                    <m:r>
                      <a:rPr lang="en-US" altLang="zh-CN" sz="2400" b="0" i="0" dirty="0">
                        <a:solidFill>
                          <a:srgbClr val="FF0000"/>
                        </a:solidFill>
                        <a:latin typeface="Cambria Math" panose="02040503050406030204" pitchFamily="18" charset="0"/>
                        <a:ea typeface="微软雅黑" panose="020B0503020204020204" pitchFamily="34" charset="-122"/>
                        <a:cs typeface="Times New Roman" panose="02020603050405020304" pitchFamily="34" charset="-120"/>
                      </a:rPr>
                      <m:t>/</m:t>
                    </m:r>
                    <m:sSup>
                      <m:sSupPr>
                        <m:ctrlPr>
                          <a:rPr lang="en-US" altLang="zh-CN" sz="2400" b="0" i="1" dirty="0">
                            <a:solidFill>
                              <a:srgbClr val="FF0000"/>
                            </a:solidFill>
                            <a:latin typeface="Cambria Math" panose="02040503050406030204" pitchFamily="18" charset="0"/>
                            <a:ea typeface="微软雅黑" panose="020B0503020204020204" pitchFamily="34" charset="-122"/>
                            <a:cs typeface="Times New Roman" panose="02020603050405020304" pitchFamily="34" charset="-120"/>
                          </a:rPr>
                        </m:ctrlPr>
                      </m:sSupPr>
                      <m:e>
                        <m:r>
                          <m:rPr>
                            <m:sty m:val="p"/>
                          </m:rPr>
                          <a:rPr lang="en-US" altLang="zh-CN" sz="2400" b="0" i="0" dirty="0">
                            <a:solidFill>
                              <a:srgbClr val="FF0000"/>
                            </a:solidFill>
                            <a:latin typeface="Cambria Math" panose="02040503050406030204" pitchFamily="18" charset="0"/>
                            <a:ea typeface="微软雅黑" panose="020B0503020204020204" pitchFamily="34" charset="-122"/>
                            <a:cs typeface="Times New Roman" panose="02020603050405020304" pitchFamily="34" charset="-120"/>
                          </a:rPr>
                          <m:t>s</m:t>
                        </m:r>
                      </m:e>
                      <m:sup>
                        <m:r>
                          <a:rPr lang="en-US" altLang="zh-CN" sz="2400" b="0" i="0" dirty="0">
                            <a:solidFill>
                              <a:srgbClr val="FF0000"/>
                            </a:solidFill>
                            <a:latin typeface="Cambria Math" panose="02040503050406030204" pitchFamily="18" charset="0"/>
                            <a:ea typeface="微软雅黑" panose="020B0503020204020204" pitchFamily="34" charset="-122"/>
                            <a:cs typeface="Times New Roman" panose="02020603050405020304" pitchFamily="34" charset="-120"/>
                          </a:rPr>
                          <m:t>2</m:t>
                        </m:r>
                      </m:sup>
                    </m:sSup>
                  </m:oMath>
                </a14:m>
                <a:r>
                  <a:rPr lang="en-US" altLang="zh-CN" sz="100" b="0" i="0" kern="0" spc="-99900" dirty="0">
                    <a:solidFill>
                      <a:srgbClr val="FFFFFF"/>
                    </a:solidFill>
                    <a:latin typeface="Times New Roman" panose="02020603050405020304" pitchFamily="34" charset="0"/>
                    <a:ea typeface="微软雅黑" panose="020B0503020204020204" pitchFamily="34" charset="-122"/>
                    <a:cs typeface="Times New Roman" panose="02020603050405020304" pitchFamily="34" charset="-120"/>
                  </a:rPr>
                  <a:t> </a:t>
                </a:r>
                <a:r>
                  <a:rPr lang="en-US" altLang="zh-CN" sz="2400" b="0" i="0" dirty="0">
                    <a:solidFill>
                      <a:srgbClr val="FF0000"/>
                    </a:solidFill>
                    <a:latin typeface="Times New Roman" panose="02020603050405020304" pitchFamily="34" charset="0"/>
                    <a:ea typeface="微软雅黑" panose="020B0503020204020204" pitchFamily="34" charset="-122"/>
                    <a:cs typeface="Times New Roman" panose="02020603050405020304" pitchFamily="34" charset="-120"/>
                  </a:rPr>
                  <a:t>，负号表示加速度的方向与初速度的方向相反。</a:t>
                </a:r>
                <a:endParaRPr lang="en-US" altLang="zh-CN" sz="2400" dirty="0"/>
              </a:p>
            </p:txBody>
          </p:sp>
        </mc:Choice>
        <mc:Fallback>
          <p:sp>
            <p:nvSpPr>
              <p:cNvPr id="4" name="QO_7_AS.70_1#d53999046?pid=0ef9a4e0c&amp;color=0,0,0&amp;vtp=1&amp;bbb=1&amp;hb=1"/>
              <p:cNvSpPr>
                <a:spLocks noRot="1" noChangeAspect="1" noMove="1" noResize="1" noEditPoints="1" noAdjustHandles="1" noChangeArrowheads="1" noChangeShapeType="1" noTextEdit="1"/>
              </p:cNvSpPr>
              <p:nvPr/>
            </p:nvSpPr>
            <p:spPr>
              <a:xfrm>
                <a:off x="612648" y="2067912"/>
                <a:ext cx="10963656" cy="1676400"/>
              </a:xfrm>
              <a:prstGeom prst="rect">
                <a:avLst/>
              </a:prstGeom>
              <a:blipFill rotWithShape="1">
                <a:blip r:embed="rId3"/>
                <a:stretch>
                  <a:fillRect l="-5" t="-21" r="-2511" b="21"/>
                </a:stretch>
              </a:blipFill>
            </p:spPr>
            <p:txBody>
              <a:bodyPr/>
              <a:lstStyle/>
              <a:p>
                <a:r>
                  <a:rPr lang="zh-CN" altLang="en-US">
                    <a:noFill/>
                  </a:rPr>
                  <a:t> </a:t>
                </a:r>
              </a:p>
            </p:txBody>
          </p:sp>
        </mc:Fallback>
      </mc:AlternateContent>
    </p:spTree>
  </p:cSld>
  <p:clrMapOvr>
    <a:masterClrMapping/>
  </p:clrMapOvr>
  <p:transition>
    <p:split dir="in"/>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
                                            <p:bg/>
                                          </p:spTgt>
                                        </p:tgtEl>
                                        <p:attrNameLst>
                                          <p:attrName>style.visibility</p:attrName>
                                        </p:attrNameLst>
                                      </p:cBhvr>
                                      <p:to>
                                        <p:strVal val="visible"/>
                                      </p:to>
                                    </p:set>
                                    <p:animEffect transition="in" filter="wipe(left)">
                                      <p:cBhvr>
                                        <p:cTn id="7" dur="500"/>
                                        <p:tgtEl>
                                          <p:spTgt spid="3">
                                            <p:bg/>
                                          </p:spTgt>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3">
                                            <p:txEl>
                                              <p:pRg st="0" end="0"/>
                                            </p:txEl>
                                          </p:spTgt>
                                        </p:tgtEl>
                                        <p:attrNameLst>
                                          <p:attrName>style.visibility</p:attrName>
                                        </p:attrNameLst>
                                      </p:cBhvr>
                                      <p:to>
                                        <p:strVal val="visible"/>
                                      </p:to>
                                    </p:set>
                                    <p:animEffect transition="in" filter="wipe(left)">
                                      <p:cBhvr>
                                        <p:cTn id="10" dur="500"/>
                                        <p:tgtEl>
                                          <p:spTgt spid="3">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8" fill="hold" grpId="0" nodeType="clickEffect">
                                  <p:stCondLst>
                                    <p:cond delay="0"/>
                                  </p:stCondLst>
                                  <p:childTnLst>
                                    <p:set>
                                      <p:cBhvr>
                                        <p:cTn id="14" dur="1" fill="hold">
                                          <p:stCondLst>
                                            <p:cond delay="0"/>
                                          </p:stCondLst>
                                        </p:cTn>
                                        <p:tgtEl>
                                          <p:spTgt spid="4">
                                            <p:bg/>
                                          </p:spTgt>
                                        </p:tgtEl>
                                        <p:attrNameLst>
                                          <p:attrName>style.visibility</p:attrName>
                                        </p:attrNameLst>
                                      </p:cBhvr>
                                      <p:to>
                                        <p:strVal val="visible"/>
                                      </p:to>
                                    </p:set>
                                    <p:animEffect transition="in" filter="wipe(left)">
                                      <p:cBhvr>
                                        <p:cTn id="15" dur="500"/>
                                        <p:tgtEl>
                                          <p:spTgt spid="4">
                                            <p:bg/>
                                          </p:spTgt>
                                        </p:tgtEl>
                                      </p:cBhvr>
                                    </p:animEffect>
                                  </p:childTnLst>
                                </p:cTn>
                              </p:par>
                              <p:par>
                                <p:cTn id="16" presetID="22" presetClass="entr" presetSubtype="8" fill="hold" grpId="0" nodeType="withEffect">
                                  <p:stCondLst>
                                    <p:cond delay="0"/>
                                  </p:stCondLst>
                                  <p:childTnLst>
                                    <p:set>
                                      <p:cBhvr>
                                        <p:cTn id="17" dur="1" fill="hold">
                                          <p:stCondLst>
                                            <p:cond delay="0"/>
                                          </p:stCondLst>
                                        </p:cTn>
                                        <p:tgtEl>
                                          <p:spTgt spid="4">
                                            <p:txEl>
                                              <p:pRg st="0" end="0"/>
                                            </p:txEl>
                                          </p:spTgt>
                                        </p:tgtEl>
                                        <p:attrNameLst>
                                          <p:attrName>style.visibility</p:attrName>
                                        </p:attrNameLst>
                                      </p:cBhvr>
                                      <p:to>
                                        <p:strVal val="visible"/>
                                      </p:to>
                                    </p:set>
                                    <p:animEffect transition="in" filter="wipe(left)">
                                      <p:cBhvr>
                                        <p:cTn id="18" dur="500"/>
                                        <p:tgtEl>
                                          <p:spTgt spid="4">
                                            <p:txEl>
                                              <p:pRg st="0" end="0"/>
                                            </p:txEl>
                                          </p:spTgt>
                                        </p:tgtEl>
                                      </p:cBhvr>
                                    </p:animEffect>
                                  </p:childTnLst>
                                </p:cTn>
                              </p:par>
                              <p:par>
                                <p:cTn id="19" presetID="22" presetClass="entr" presetSubtype="8" fill="hold" grpId="0" nodeType="withEffect">
                                  <p:stCondLst>
                                    <p:cond delay="0"/>
                                  </p:stCondLst>
                                  <p:childTnLst>
                                    <p:set>
                                      <p:cBhvr>
                                        <p:cTn id="20" dur="1" fill="hold">
                                          <p:stCondLst>
                                            <p:cond delay="0"/>
                                          </p:stCondLst>
                                        </p:cTn>
                                        <p:tgtEl>
                                          <p:spTgt spid="4">
                                            <p:txEl>
                                              <p:pRg st="1" end="1"/>
                                            </p:txEl>
                                          </p:spTgt>
                                        </p:tgtEl>
                                        <p:attrNameLst>
                                          <p:attrName>style.visibility</p:attrName>
                                        </p:attrNameLst>
                                      </p:cBhvr>
                                      <p:to>
                                        <p:strVal val="visible"/>
                                      </p:to>
                                    </p:set>
                                    <p:animEffect transition="in" filter="wipe(left)">
                                      <p:cBhvr>
                                        <p:cTn id="21" dur="500"/>
                                        <p:tgtEl>
                                          <p:spTgt spid="4">
                                            <p:txEl>
                                              <p:pRg st="1" end="1"/>
                                            </p:txEl>
                                          </p:spTgt>
                                        </p:tgtEl>
                                      </p:cBhvr>
                                    </p:animEffect>
                                  </p:childTnLst>
                                </p:cTn>
                              </p:par>
                              <p:par>
                                <p:cTn id="22" presetID="22" presetClass="entr" presetSubtype="8" fill="hold" grpId="0" nodeType="withEffect">
                                  <p:stCondLst>
                                    <p:cond delay="0"/>
                                  </p:stCondLst>
                                  <p:childTnLst>
                                    <p:set>
                                      <p:cBhvr>
                                        <p:cTn id="23" dur="1" fill="hold">
                                          <p:stCondLst>
                                            <p:cond delay="0"/>
                                          </p:stCondLst>
                                        </p:cTn>
                                        <p:tgtEl>
                                          <p:spTgt spid="4">
                                            <p:txEl>
                                              <p:pRg st="2" end="2"/>
                                            </p:txEl>
                                          </p:spTgt>
                                        </p:tgtEl>
                                        <p:attrNameLst>
                                          <p:attrName>style.visibility</p:attrName>
                                        </p:attrNameLst>
                                      </p:cBhvr>
                                      <p:to>
                                        <p:strVal val="visible"/>
                                      </p:to>
                                    </p:set>
                                    <p:animEffect transition="in" filter="wipe(left)">
                                      <p:cBhvr>
                                        <p:cTn id="24" dur="500"/>
                                        <p:tgtEl>
                                          <p:spTgt spid="4">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build="p"/>
      <p:bldP spid="4" grpId="0" animBg="1"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C_1#目录1:3dfc19c84?lid=38a597d89&amp;cid=38a597d89&amp;tib=255,255,255&amp;vtp=1" descr="preencoded.png">
            <a:hlinkClick r:id="rId1" action="ppaction://hlinksldjump"/>
          </p:cNvPr>
          <p:cNvPicPr>
            <a:picLocks noChangeAspect="1"/>
          </p:cNvPicPr>
          <p:nvPr/>
        </p:nvPicPr>
        <p:blipFill>
          <a:blip r:embed="rId2"/>
          <a:stretch>
            <a:fillRect/>
          </a:stretch>
        </p:blipFill>
        <p:spPr>
          <a:xfrm>
            <a:off x="4142232" y="2587752"/>
            <a:ext cx="393192" cy="393192"/>
          </a:xfrm>
          <a:prstGeom prst="rect">
            <a:avLst/>
          </a:prstGeom>
        </p:spPr>
      </p:pic>
      <p:sp>
        <p:nvSpPr>
          <p:cNvPr id="3" name="C_1#目录1:3dfc19c84?lid=38a597d89&amp;cid=38a597d89&amp;vtp=1&amp;bt=1&amp;bbb=1">
            <a:hlinkClick r:id="rId1" action="ppaction://hlinksldjump"/>
          </p:cNvPr>
          <p:cNvSpPr/>
          <p:nvPr/>
        </p:nvSpPr>
        <p:spPr>
          <a:xfrm>
            <a:off x="4709160" y="2313432"/>
            <a:ext cx="6839712" cy="932688"/>
          </a:xfrm>
          <a:prstGeom prst="rect">
            <a:avLst/>
          </a:prstGeom>
          <a:noFill/>
        </p:spPr>
        <p:txBody>
          <a:bodyPr wrap="none" lIns="0" tIns="0" rIns="0" bIns="0" rtlCol="0" anchor="ctr"/>
          <a:lstStyle/>
          <a:p>
            <a:pPr marL="179705" algn="l" latinLnBrk="1">
              <a:lnSpc>
                <a:spcPts val="3800"/>
              </a:lnSpc>
            </a:pPr>
            <a:r>
              <a:rPr lang="en-US" altLang="zh-CN" sz="3100" b="0" i="0" dirty="0">
                <a:solidFill>
                  <a:srgbClr val="000000"/>
                </a:solidFill>
                <a:latin typeface="微软雅黑" panose="020B0503020204020204" pitchFamily="34" charset="-122"/>
                <a:ea typeface="微软雅黑" panose="020B0503020204020204" pitchFamily="34" charset="-122"/>
                <a:cs typeface="微软雅黑" panose="020B0503020204020204" pitchFamily="34" charset="-120"/>
              </a:rPr>
              <a:t>必备知识·强基固本</a:t>
            </a:r>
            <a:endParaRPr lang="en-US" altLang="zh-CN" sz="3100" dirty="0"/>
          </a:p>
        </p:txBody>
      </p:sp>
      <p:pic>
        <p:nvPicPr>
          <p:cNvPr id="4" name="C_1#目录1:3dfc19c84?lid=e12dab16e&amp;cid=e12dab16e&amp;tib=255,255,255&amp;vtp=1" descr="preencoded.png">
            <a:hlinkClick r:id="rId3" action="ppaction://hlinksldjump"/>
          </p:cNvPr>
          <p:cNvPicPr>
            <a:picLocks noChangeAspect="1"/>
          </p:cNvPicPr>
          <p:nvPr/>
        </p:nvPicPr>
        <p:blipFill>
          <a:blip r:embed="rId2"/>
          <a:stretch>
            <a:fillRect/>
          </a:stretch>
        </p:blipFill>
        <p:spPr>
          <a:xfrm>
            <a:off x="4142232" y="3703320"/>
            <a:ext cx="393192" cy="393192"/>
          </a:xfrm>
          <a:prstGeom prst="rect">
            <a:avLst/>
          </a:prstGeom>
        </p:spPr>
      </p:pic>
      <p:sp>
        <p:nvSpPr>
          <p:cNvPr id="5" name="C_1#目录1:3dfc19c84?lid=e12dab16e&amp;cid=e12dab16e&amp;vtp=1&amp;bbb=1">
            <a:hlinkClick r:id="rId3" action="ppaction://hlinksldjump"/>
          </p:cNvPr>
          <p:cNvSpPr/>
          <p:nvPr/>
        </p:nvSpPr>
        <p:spPr>
          <a:xfrm>
            <a:off x="4709160" y="3429000"/>
            <a:ext cx="6839712" cy="932688"/>
          </a:xfrm>
          <a:prstGeom prst="rect">
            <a:avLst/>
          </a:prstGeom>
          <a:noFill/>
        </p:spPr>
        <p:txBody>
          <a:bodyPr wrap="none" lIns="0" tIns="0" rIns="0" bIns="0" rtlCol="0" anchor="ctr"/>
          <a:lstStyle/>
          <a:p>
            <a:pPr marL="179705" algn="l" latinLnBrk="1">
              <a:lnSpc>
                <a:spcPts val="3800"/>
              </a:lnSpc>
            </a:pPr>
            <a:r>
              <a:rPr lang="en-US" altLang="zh-CN" sz="3100" b="0" i="0" dirty="0">
                <a:solidFill>
                  <a:srgbClr val="000000"/>
                </a:solidFill>
                <a:latin typeface="微软雅黑" panose="020B0503020204020204" pitchFamily="34" charset="-122"/>
                <a:ea typeface="微软雅黑" panose="020B0503020204020204" pitchFamily="34" charset="-122"/>
                <a:cs typeface="微软雅黑" panose="020B0503020204020204" pitchFamily="34" charset="-120"/>
              </a:rPr>
              <a:t>关键能力·核心突破</a:t>
            </a:r>
            <a:endParaRPr lang="en-US" altLang="zh-CN" sz="3100" dirty="0"/>
          </a:p>
        </p:txBody>
      </p:sp>
    </p:spTree>
  </p:cSld>
  <p:clrMapOvr>
    <a:masterClrMapping/>
  </p:clrMapOvr>
  <p:transition>
    <p:split dir="in"/>
  </p:transition>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mc:Choice xmlns:a14="http://schemas.microsoft.com/office/drawing/2010/main" Requires="a14">
          <p:sp>
            <p:nvSpPr>
              <p:cNvPr id="2" name="QC_6_BD.71_1#417fe83da?pid=7c6a93a9f&amp;color=0,0,0&amp;vtp=1&amp;bt=1&amp;bbb=1&amp;hb=1"/>
              <p:cNvSpPr/>
              <p:nvPr/>
            </p:nvSpPr>
            <p:spPr>
              <a:xfrm>
                <a:off x="612648" y="486000"/>
                <a:ext cx="10963656" cy="2103374"/>
              </a:xfrm>
              <a:prstGeom prst="rect">
                <a:avLst/>
              </a:prstGeom>
              <a:noFill/>
            </p:spPr>
            <p:txBody>
              <a:bodyPr wrap="none" lIns="0" tIns="0" rIns="0" bIns="0" rtlCol="0" anchor="t"/>
              <a:lstStyle/>
              <a:p>
                <a:pPr algn="l" latinLnBrk="1">
                  <a:lnSpc>
                    <a:spcPts val="4300"/>
                  </a:lnSpc>
                </a:pPr>
                <a:r>
                  <a:rPr lang="en-US" altLang="zh-CN" sz="2400" b="1" i="0" dirty="0">
                    <a:solidFill>
                      <a:srgbClr val="AE8CBB"/>
                    </a:solidFill>
                    <a:latin typeface="Times New Roman" panose="02020603050405020304" pitchFamily="34" charset="0"/>
                    <a:ea typeface="微软雅黑" panose="020B0503020204020204" pitchFamily="34" charset="-122"/>
                    <a:cs typeface="Times New Roman" panose="02020603050405020304" pitchFamily="34" charset="-120"/>
                  </a:rPr>
                  <a:t>迁移应用3</a:t>
                </a:r>
                <a:r>
                  <a:rPr lang="en-US" altLang="zh-CN" sz="2400" b="1" i="0" dirty="0">
                    <a:solidFill>
                      <a:srgbClr val="AE8CBB"/>
                    </a:solidFill>
                    <a:latin typeface="宋体" panose="02010600030101010101" pitchFamily="2" charset="-122"/>
                    <a:ea typeface="宋体" panose="02010600030101010101" pitchFamily="2" charset="-122"/>
                    <a:cs typeface="宋体" panose="02010600030101010101" pitchFamily="34" charset="-120"/>
                  </a:rPr>
                  <a:t> </a:t>
                </a:r>
                <a:r>
                  <a:rPr lang="en-US" altLang="zh-CN" sz="2400" b="1" i="0" dirty="0">
                    <a:solidFill>
                      <a:srgbClr val="000000"/>
                    </a:solidFill>
                    <a:latin typeface="Times New Roman" panose="02020603050405020304" pitchFamily="34" charset="0"/>
                    <a:ea typeface="微软雅黑" panose="020B0503020204020204" pitchFamily="34" charset="-122"/>
                    <a:cs typeface="Times New Roman" panose="02020603050405020304" pitchFamily="34" charset="-120"/>
                  </a:rPr>
                  <a:t>原创</a:t>
                </a:r>
                <a:r>
                  <a:rPr lang="en-US" altLang="zh-CN" sz="2400" b="0" i="0" dirty="0">
                    <a:solidFill>
                      <a:srgbClr val="000000"/>
                    </a:solidFill>
                    <a:latin typeface="Times New Roman" panose="02020603050405020304" pitchFamily="34" charset="0"/>
                    <a:ea typeface="微软雅黑" panose="020B0503020204020204" pitchFamily="34" charset="-122"/>
                    <a:cs typeface="Times New Roman" panose="02020603050405020304" pitchFamily="34" charset="-120"/>
                  </a:rPr>
                  <a:t>2024年8月4日，在巴黎奥运会乒乓球男单决赛中，中国选手以</a:t>
                </a:r>
                <a14:m>
                  <m:oMath xmlns:m="http://schemas.openxmlformats.org/officeDocument/2006/math">
                    <m:r>
                      <a:rPr lang="en-US" altLang="zh-CN" sz="2400" b="0" i="0" dirty="0">
                        <a:solidFill>
                          <a:srgbClr val="000000"/>
                        </a:solidFill>
                        <a:latin typeface="Cambria Math" panose="02040503050406030204" pitchFamily="18" charset="0"/>
                        <a:ea typeface="微软雅黑" panose="020B0503020204020204" pitchFamily="34" charset="-122"/>
                        <a:cs typeface="Times New Roman" panose="02020603050405020304" pitchFamily="34" charset="-120"/>
                      </a:rPr>
                      <m:t>4</m:t>
                    </m:r>
                    <m:r>
                      <a:rPr lang="en-US" altLang="zh-CN" sz="2400" b="0" i="0" dirty="0">
                        <a:solidFill>
                          <a:srgbClr val="000000"/>
                        </a:solidFill>
                        <a:latin typeface="Cambria Math" panose="02040503050406030204" pitchFamily="18" charset="0"/>
                        <a:ea typeface="微软雅黑" panose="020B0503020204020204" pitchFamily="34" charset="-122"/>
                        <a:cs typeface="Times New Roman" panose="02020603050405020304" pitchFamily="34" charset="-120"/>
                      </a:rPr>
                      <m:t>:</m:t>
                    </m:r>
                    <m:r>
                      <a:rPr lang="en-US" altLang="zh-CN" sz="2400" b="0" i="0" dirty="0">
                        <a:solidFill>
                          <a:srgbClr val="000000"/>
                        </a:solidFill>
                        <a:latin typeface="Cambria Math" panose="02040503050406030204" pitchFamily="18" charset="0"/>
                        <a:ea typeface="微软雅黑" panose="020B0503020204020204" pitchFamily="34" charset="-122"/>
                        <a:cs typeface="Times New Roman" panose="02020603050405020304" pitchFamily="34" charset="-120"/>
                      </a:rPr>
                      <m:t>1</m:t>
                    </m:r>
                  </m:oMath>
                </a14:m>
                <a:r>
                  <a:rPr lang="en-US" altLang="zh-CN" sz="100" b="0" i="0" kern="0" spc="-99900" dirty="0">
                    <a:solidFill>
                      <a:srgbClr val="FFFFFF"/>
                    </a:solidFill>
                    <a:latin typeface="Times New Roman" panose="02020603050405020304" pitchFamily="34" charset="0"/>
                    <a:ea typeface="微软雅黑" panose="020B0503020204020204" pitchFamily="34" charset="-122"/>
                    <a:cs typeface="Times New Roman" panose="02020603050405020304" pitchFamily="34" charset="-120"/>
                  </a:rPr>
                  <a:t> </a:t>
                </a:r>
                <a:endParaRPr lang="en-US" altLang="zh-CN" sz="100" b="0" i="0" kern="0" spc="-99900">
                  <a:solidFill>
                    <a:srgbClr val="FFFFFF"/>
                  </a:solidFill>
                  <a:latin typeface="Times New Roman" panose="02020603050405020304" pitchFamily="34" charset="0"/>
                  <a:ea typeface="微软雅黑" panose="020B0503020204020204" pitchFamily="34" charset="-122"/>
                  <a:cs typeface="Times New Roman" panose="02020603050405020304" pitchFamily="34" charset="-120"/>
                </a:endParaRPr>
              </a:p>
              <a:p>
                <a:pPr latinLnBrk="1">
                  <a:lnSpc>
                    <a:spcPts val="4300"/>
                  </a:lnSpc>
                </a:pPr>
                <a:r>
                  <a:rPr lang="en-US" altLang="zh-CN" sz="2400" b="0" i="0">
                    <a:solidFill>
                      <a:srgbClr val="000000"/>
                    </a:solidFill>
                    <a:latin typeface="Times New Roman" panose="02020603050405020304" pitchFamily="34" charset="0"/>
                    <a:ea typeface="微软雅黑" panose="020B0503020204020204" pitchFamily="34" charset="-122"/>
                    <a:cs typeface="Times New Roman" panose="02020603050405020304" pitchFamily="34" charset="-120"/>
                  </a:rPr>
                  <a:t>的比分击败瑞典选手摘得金牌</a:t>
                </a:r>
                <a:r>
                  <a:rPr lang="en-US" altLang="zh-CN" sz="2400" b="0" i="0" dirty="0">
                    <a:solidFill>
                      <a:srgbClr val="000000"/>
                    </a:solidFill>
                    <a:latin typeface="Times New Roman" panose="02020603050405020304" pitchFamily="34" charset="0"/>
                    <a:ea typeface="微软雅黑" panose="020B0503020204020204" pitchFamily="34" charset="-122"/>
                    <a:cs typeface="Times New Roman" panose="02020603050405020304" pitchFamily="34" charset="-120"/>
                  </a:rPr>
                  <a:t>。假设接触球拍前乒乓球的速度为</a:t>
                </a:r>
                <a14:m>
                  <m:oMath xmlns:m="http://schemas.openxmlformats.org/officeDocument/2006/math">
                    <m:r>
                      <a:rPr lang="en-US" altLang="zh-CN" sz="2400" b="0" i="0" dirty="0">
                        <a:solidFill>
                          <a:srgbClr val="000000"/>
                        </a:solidFill>
                        <a:latin typeface="Cambria Math" panose="02040503050406030204" pitchFamily="18" charset="0"/>
                        <a:ea typeface="微软雅黑" panose="020B0503020204020204" pitchFamily="34" charset="-122"/>
                        <a:cs typeface="Times New Roman" panose="02020603050405020304" pitchFamily="34" charset="-120"/>
                      </a:rPr>
                      <m:t>90</m:t>
                    </m:r>
                    <m:r>
                      <a:rPr lang="en-US" altLang="zh-CN" sz="2400" b="0" i="0" dirty="0">
                        <a:solidFill>
                          <a:srgbClr val="000000"/>
                        </a:solidFill>
                        <a:latin typeface="Cambria Math" panose="02040503050406030204" pitchFamily="18" charset="0"/>
                        <a:ea typeface="微软雅黑" panose="020B0503020204020204" pitchFamily="34" charset="-122"/>
                        <a:cs typeface="Times New Roman" panose="02020603050405020304" pitchFamily="34" charset="-120"/>
                      </a:rPr>
                      <m:t> </m:t>
                    </m:r>
                    <m:r>
                      <m:rPr>
                        <m:sty m:val="p"/>
                      </m:rPr>
                      <a:rPr lang="en-US" altLang="zh-CN" sz="2400" b="0" i="0" dirty="0">
                        <a:solidFill>
                          <a:srgbClr val="000000"/>
                        </a:solidFill>
                        <a:latin typeface="Cambria Math" panose="02040503050406030204" pitchFamily="18" charset="0"/>
                        <a:ea typeface="微软雅黑" panose="020B0503020204020204" pitchFamily="34" charset="-122"/>
                        <a:cs typeface="Times New Roman" panose="02020603050405020304" pitchFamily="34" charset="-120"/>
                      </a:rPr>
                      <m:t>km</m:t>
                    </m:r>
                    <m:r>
                      <a:rPr lang="en-US" altLang="zh-CN" sz="2400" b="0" i="0" dirty="0">
                        <a:solidFill>
                          <a:srgbClr val="000000"/>
                        </a:solidFill>
                        <a:latin typeface="Cambria Math" panose="02040503050406030204" pitchFamily="18" charset="0"/>
                        <a:ea typeface="微软雅黑" panose="020B0503020204020204" pitchFamily="34" charset="-122"/>
                        <a:cs typeface="Times New Roman" panose="02020603050405020304" pitchFamily="34" charset="-120"/>
                      </a:rPr>
                      <m:t>/</m:t>
                    </m:r>
                    <m:r>
                      <m:rPr>
                        <m:sty m:val="p"/>
                      </m:rPr>
                      <a:rPr lang="en-US" altLang="zh-CN" sz="2400" b="0" i="0" dirty="0">
                        <a:solidFill>
                          <a:srgbClr val="000000"/>
                        </a:solidFill>
                        <a:latin typeface="Cambria Math" panose="02040503050406030204" pitchFamily="18" charset="0"/>
                        <a:ea typeface="微软雅黑" panose="020B0503020204020204" pitchFamily="34" charset="-122"/>
                        <a:cs typeface="Times New Roman" panose="02020603050405020304" pitchFamily="34" charset="-120"/>
                      </a:rPr>
                      <m:t>h</m:t>
                    </m:r>
                  </m:oMath>
                </a14:m>
                <a:r>
                  <a:rPr lang="en-US" altLang="zh-CN" sz="100" b="0" i="0" kern="0" spc="-99900" dirty="0">
                    <a:solidFill>
                      <a:srgbClr val="FFFFFF"/>
                    </a:solidFill>
                    <a:latin typeface="Times New Roman" panose="02020603050405020304" pitchFamily="34" charset="0"/>
                    <a:ea typeface="微软雅黑" panose="020B0503020204020204" pitchFamily="34" charset="-122"/>
                    <a:cs typeface="Times New Roman" panose="02020603050405020304" pitchFamily="34" charset="-120"/>
                  </a:rPr>
                  <a:t> </a:t>
                </a:r>
                <a:r>
                  <a:rPr lang="en-US" altLang="zh-CN" sz="2400" b="0" i="0">
                    <a:solidFill>
                      <a:srgbClr val="000000"/>
                    </a:solidFill>
                    <a:latin typeface="Times New Roman" panose="02020603050405020304" pitchFamily="34" charset="0"/>
                    <a:ea typeface="微软雅黑" panose="020B0503020204020204" pitchFamily="34" charset="-122"/>
                    <a:cs typeface="Times New Roman" panose="02020603050405020304" pitchFamily="34" charset="-120"/>
                  </a:rPr>
                  <a:t>，中国选</a:t>
                </a:r>
                <a:endParaRPr lang="en-US" altLang="zh-CN" sz="2400" b="0" i="0">
                  <a:solidFill>
                    <a:srgbClr val="000000"/>
                  </a:solidFill>
                  <a:latin typeface="Times New Roman" panose="02020603050405020304" pitchFamily="34" charset="0"/>
                  <a:ea typeface="微软雅黑" panose="020B0503020204020204" pitchFamily="34" charset="-122"/>
                  <a:cs typeface="Times New Roman" panose="02020603050405020304" pitchFamily="34" charset="-120"/>
                </a:endParaRPr>
              </a:p>
              <a:p>
                <a:pPr latinLnBrk="1">
                  <a:lnSpc>
                    <a:spcPts val="4300"/>
                  </a:lnSpc>
                </a:pPr>
                <a:r>
                  <a:rPr lang="en-US" altLang="zh-CN" sz="2400" b="0" i="0">
                    <a:solidFill>
                      <a:srgbClr val="000000"/>
                    </a:solidFill>
                    <a:latin typeface="Times New Roman" panose="02020603050405020304" pitchFamily="34" charset="0"/>
                    <a:ea typeface="微软雅黑" panose="020B0503020204020204" pitchFamily="34" charset="-122"/>
                    <a:cs typeface="Times New Roman" panose="02020603050405020304" pitchFamily="34" charset="-120"/>
                  </a:rPr>
                  <a:t>手将乒乓球反方向击回后速度大小变为</a:t>
                </a:r>
                <a14:m>
                  <m:oMath xmlns:m="http://schemas.openxmlformats.org/officeDocument/2006/math">
                    <m:r>
                      <a:rPr lang="en-US" altLang="zh-CN" sz="2400" b="0" i="0" dirty="0">
                        <a:solidFill>
                          <a:srgbClr val="000000"/>
                        </a:solidFill>
                        <a:latin typeface="Cambria Math" panose="02040503050406030204" pitchFamily="18" charset="0"/>
                        <a:ea typeface="微软雅黑" panose="020B0503020204020204" pitchFamily="34" charset="-122"/>
                        <a:cs typeface="Times New Roman" panose="02020603050405020304" pitchFamily="34" charset="-120"/>
                      </a:rPr>
                      <m:t>126</m:t>
                    </m:r>
                    <m:r>
                      <a:rPr lang="en-US" altLang="zh-CN" sz="2400" b="0" i="0" dirty="0">
                        <a:solidFill>
                          <a:srgbClr val="000000"/>
                        </a:solidFill>
                        <a:latin typeface="Cambria Math" panose="02040503050406030204" pitchFamily="18" charset="0"/>
                        <a:ea typeface="微软雅黑" panose="020B0503020204020204" pitchFamily="34" charset="-122"/>
                        <a:cs typeface="Times New Roman" panose="02020603050405020304" pitchFamily="34" charset="-120"/>
                      </a:rPr>
                      <m:t> </m:t>
                    </m:r>
                    <m:r>
                      <m:rPr>
                        <m:sty m:val="p"/>
                      </m:rPr>
                      <a:rPr lang="en-US" altLang="zh-CN" sz="2400" b="0" i="0" dirty="0">
                        <a:solidFill>
                          <a:srgbClr val="000000"/>
                        </a:solidFill>
                        <a:latin typeface="Cambria Math" panose="02040503050406030204" pitchFamily="18" charset="0"/>
                        <a:ea typeface="微软雅黑" panose="020B0503020204020204" pitchFamily="34" charset="-122"/>
                        <a:cs typeface="Times New Roman" panose="02020603050405020304" pitchFamily="34" charset="-120"/>
                      </a:rPr>
                      <m:t>km</m:t>
                    </m:r>
                    <m:r>
                      <a:rPr lang="en-US" altLang="zh-CN" sz="2400" b="0" i="0" dirty="0">
                        <a:solidFill>
                          <a:srgbClr val="000000"/>
                        </a:solidFill>
                        <a:latin typeface="Cambria Math" panose="02040503050406030204" pitchFamily="18" charset="0"/>
                        <a:ea typeface="微软雅黑" panose="020B0503020204020204" pitchFamily="34" charset="-122"/>
                        <a:cs typeface="Times New Roman" panose="02020603050405020304" pitchFamily="34" charset="-120"/>
                      </a:rPr>
                      <m:t>/</m:t>
                    </m:r>
                    <m:r>
                      <m:rPr>
                        <m:sty m:val="p"/>
                      </m:rPr>
                      <a:rPr lang="en-US" altLang="zh-CN" sz="2400" b="0" i="0" dirty="0">
                        <a:solidFill>
                          <a:srgbClr val="000000"/>
                        </a:solidFill>
                        <a:latin typeface="Cambria Math" panose="02040503050406030204" pitchFamily="18" charset="0"/>
                        <a:ea typeface="微软雅黑" panose="020B0503020204020204" pitchFamily="34" charset="-122"/>
                        <a:cs typeface="Times New Roman" panose="02020603050405020304" pitchFamily="34" charset="-120"/>
                      </a:rPr>
                      <m:t>h</m:t>
                    </m:r>
                  </m:oMath>
                </a14:m>
                <a:r>
                  <a:rPr lang="en-US" altLang="zh-CN" sz="100" b="0" i="0" kern="0" spc="-99900" dirty="0">
                    <a:solidFill>
                      <a:srgbClr val="FFFFFF"/>
                    </a:solidFill>
                    <a:latin typeface="Times New Roman" panose="02020603050405020304" pitchFamily="34" charset="0"/>
                    <a:ea typeface="微软雅黑" panose="020B0503020204020204" pitchFamily="34" charset="-122"/>
                    <a:cs typeface="Times New Roman" panose="02020603050405020304" pitchFamily="34" charset="-120"/>
                  </a:rPr>
                  <a:t> </a:t>
                </a:r>
                <a:r>
                  <a:rPr lang="en-US" altLang="zh-CN" sz="2400" b="0" i="0">
                    <a:solidFill>
                      <a:srgbClr val="000000"/>
                    </a:solidFill>
                    <a:latin typeface="Times New Roman" panose="02020603050405020304" pitchFamily="34" charset="0"/>
                    <a:ea typeface="微软雅黑" panose="020B0503020204020204" pitchFamily="34" charset="-122"/>
                    <a:cs typeface="Times New Roman" panose="02020603050405020304" pitchFamily="34" charset="-120"/>
                  </a:rPr>
                  <a:t>，设乒乓球与球拍的作用时间为</a:t>
                </a:r>
                <a:endParaRPr lang="en-US" altLang="zh-CN" sz="2400" b="0" i="0">
                  <a:solidFill>
                    <a:srgbClr val="000000"/>
                  </a:solidFill>
                  <a:latin typeface="Times New Roman" panose="02020603050405020304" pitchFamily="34" charset="0"/>
                  <a:ea typeface="微软雅黑" panose="020B0503020204020204" pitchFamily="34" charset="-122"/>
                  <a:cs typeface="Times New Roman" panose="02020603050405020304" pitchFamily="34" charset="-120"/>
                </a:endParaRPr>
              </a:p>
              <a:p>
                <a:pPr latinLnBrk="1">
                  <a:lnSpc>
                    <a:spcPts val="4100"/>
                  </a:lnSpc>
                </a:pPr>
                <a14:m>
                  <m:oMath xmlns:m="http://schemas.openxmlformats.org/officeDocument/2006/math">
                    <m:r>
                      <a:rPr lang="en-US" altLang="zh-CN" sz="2400" b="0" i="0" dirty="0">
                        <a:solidFill>
                          <a:srgbClr val="000000"/>
                        </a:solidFill>
                        <a:latin typeface="Cambria Math" panose="02040503050406030204" pitchFamily="18" charset="0"/>
                        <a:ea typeface="微软雅黑" panose="020B0503020204020204" pitchFamily="34" charset="-122"/>
                        <a:cs typeface="Times New Roman" panose="02020603050405020304" pitchFamily="34" charset="-120"/>
                      </a:rPr>
                      <m:t>0</m:t>
                    </m:r>
                    <m:r>
                      <a:rPr lang="en-US" altLang="zh-CN" sz="2400" b="0" i="0" dirty="0">
                        <a:solidFill>
                          <a:srgbClr val="000000"/>
                        </a:solidFill>
                        <a:latin typeface="Cambria Math" panose="02040503050406030204" pitchFamily="18" charset="0"/>
                        <a:ea typeface="微软雅黑" panose="020B0503020204020204" pitchFamily="34" charset="-122"/>
                        <a:cs typeface="Times New Roman" panose="02020603050405020304" pitchFamily="34" charset="-120"/>
                      </a:rPr>
                      <m:t>.</m:t>
                    </m:r>
                    <m:r>
                      <a:rPr lang="en-US" altLang="zh-CN" sz="2400" b="0" i="0" dirty="0">
                        <a:solidFill>
                          <a:srgbClr val="000000"/>
                        </a:solidFill>
                        <a:latin typeface="Cambria Math" panose="02040503050406030204" pitchFamily="18" charset="0"/>
                        <a:ea typeface="微软雅黑" panose="020B0503020204020204" pitchFamily="34" charset="-122"/>
                        <a:cs typeface="Times New Roman" panose="02020603050405020304" pitchFamily="34" charset="-120"/>
                      </a:rPr>
                      <m:t>002</m:t>
                    </m:r>
                    <m:r>
                      <a:rPr lang="en-US" altLang="zh-CN" sz="2400" b="0" i="0" dirty="0">
                        <a:solidFill>
                          <a:srgbClr val="000000"/>
                        </a:solidFill>
                        <a:latin typeface="Cambria Math" panose="02040503050406030204" pitchFamily="18" charset="0"/>
                        <a:ea typeface="微软雅黑" panose="020B0503020204020204" pitchFamily="34" charset="-122"/>
                        <a:cs typeface="Times New Roman" panose="02020603050405020304" pitchFamily="34" charset="-120"/>
                      </a:rPr>
                      <m:t> </m:t>
                    </m:r>
                    <m:r>
                      <m:rPr>
                        <m:sty m:val="p"/>
                      </m:rPr>
                      <a:rPr lang="en-US" altLang="zh-CN" sz="2400" b="0" i="0" dirty="0">
                        <a:solidFill>
                          <a:srgbClr val="000000"/>
                        </a:solidFill>
                        <a:latin typeface="Cambria Math" panose="02040503050406030204" pitchFamily="18" charset="0"/>
                        <a:ea typeface="微软雅黑" panose="020B0503020204020204" pitchFamily="34" charset="-122"/>
                        <a:cs typeface="Times New Roman" panose="02020603050405020304" pitchFamily="34" charset="-120"/>
                      </a:rPr>
                      <m:t>s</m:t>
                    </m:r>
                  </m:oMath>
                </a14:m>
                <a:r>
                  <a:rPr lang="en-US" altLang="zh-CN" sz="100" b="0" i="0" kern="0" spc="-99900" dirty="0">
                    <a:solidFill>
                      <a:srgbClr val="FFFFFF"/>
                    </a:solidFill>
                    <a:latin typeface="Times New Roman" panose="02020603050405020304" pitchFamily="34" charset="0"/>
                    <a:ea typeface="微软雅黑" panose="020B0503020204020204" pitchFamily="34" charset="-122"/>
                    <a:cs typeface="Times New Roman" panose="02020603050405020304" pitchFamily="34" charset="-120"/>
                  </a:rPr>
                  <a:t> </a:t>
                </a:r>
                <a:r>
                  <a:rPr lang="en-US" altLang="zh-CN" sz="2400" b="0" i="0" dirty="0">
                    <a:solidFill>
                      <a:srgbClr val="000000"/>
                    </a:solidFill>
                    <a:latin typeface="Times New Roman" panose="02020603050405020304" pitchFamily="34" charset="0"/>
                    <a:ea typeface="微软雅黑" panose="020B0503020204020204" pitchFamily="34" charset="-122"/>
                    <a:cs typeface="Times New Roman" panose="02020603050405020304" pitchFamily="34" charset="-120"/>
                  </a:rPr>
                  <a:t>。对于此次击球过程，</a:t>
                </a:r>
                <a:r>
                  <a:rPr lang="en-US" altLang="zh-CN" sz="2400" b="0" i="0">
                    <a:solidFill>
                      <a:srgbClr val="000000"/>
                    </a:solidFill>
                    <a:latin typeface="Times New Roman" panose="02020603050405020304" pitchFamily="34" charset="0"/>
                    <a:ea typeface="微软雅黑" panose="020B0503020204020204" pitchFamily="34" charset="-122"/>
                    <a:cs typeface="Times New Roman" panose="02020603050405020304" pitchFamily="34" charset="-120"/>
                  </a:rPr>
                  <a:t>下列说法正确的是(</a:t>
                </a:r>
                <a:r>
                  <a:rPr lang="en-US" altLang="zh-CN" sz="2400" b="0" i="0">
                    <a:solidFill>
                      <a:srgbClr val="000000"/>
                    </a:solidFill>
                    <a:latin typeface="宋体" panose="02010600030101010101" pitchFamily="2" charset="-122"/>
                    <a:ea typeface="宋体" panose="02010600030101010101" pitchFamily="2" charset="-122"/>
                    <a:cs typeface="宋体" panose="02010600030101010101" pitchFamily="34" charset="-120"/>
                  </a:rPr>
                  <a:t>      </a:t>
                </a:r>
                <a:r>
                  <a:rPr lang="en-US" altLang="zh-CN" sz="2400" b="0" i="0">
                    <a:solidFill>
                      <a:srgbClr val="000000"/>
                    </a:solidFill>
                    <a:latin typeface="Times New Roman" panose="02020603050405020304" pitchFamily="34" charset="0"/>
                    <a:ea typeface="微软雅黑" panose="020B0503020204020204" pitchFamily="34" charset="-122"/>
                    <a:cs typeface="Times New Roman" panose="02020603050405020304" pitchFamily="34" charset="-120"/>
                  </a:rPr>
                  <a:t>)</a:t>
                </a:r>
                <a:endParaRPr lang="en-US" altLang="zh-CN" sz="2400" dirty="0"/>
              </a:p>
            </p:txBody>
          </p:sp>
        </mc:Choice>
        <mc:Fallback>
          <p:sp>
            <p:nvSpPr>
              <p:cNvPr id="2" name="QC_6_BD.71_1#417fe83da?pid=7c6a93a9f&amp;color=0,0,0&amp;vtp=1&amp;bt=1&amp;bbb=1&amp;hb=1"/>
              <p:cNvSpPr>
                <a:spLocks noRot="1" noChangeAspect="1" noMove="1" noResize="1" noEditPoints="1" noAdjustHandles="1" noChangeArrowheads="1" noChangeShapeType="1" noTextEdit="1"/>
              </p:cNvSpPr>
              <p:nvPr/>
            </p:nvSpPr>
            <p:spPr>
              <a:xfrm>
                <a:off x="612648" y="486000"/>
                <a:ext cx="10963656" cy="2103374"/>
              </a:xfrm>
              <a:prstGeom prst="rect">
                <a:avLst/>
              </a:prstGeom>
              <a:blipFill rotWithShape="1">
                <a:blip r:embed="rId1"/>
                <a:stretch>
                  <a:fillRect l="-5" t="-11" r="-90" b="-2634"/>
                </a:stretch>
              </a:blipFill>
            </p:spPr>
            <p:txBody>
              <a:bodyPr/>
              <a:lstStyle/>
              <a:p>
                <a:r>
                  <a:rPr lang="zh-CN" altLang="en-US">
                    <a:noFill/>
                  </a:rPr>
                  <a:t> </a:t>
                </a:r>
              </a:p>
            </p:txBody>
          </p:sp>
        </mc:Fallback>
      </mc:AlternateContent>
      <p:sp>
        <p:nvSpPr>
          <p:cNvPr id="3" name="QC_6_AN.72_1#417fe83da.bracket?pid=7c6a93a9f&amp;color=0,0,0&amp;vpa=31&amp;vtp=1"/>
          <p:cNvSpPr/>
          <p:nvPr/>
        </p:nvSpPr>
        <p:spPr>
          <a:xfrm>
            <a:off x="7353967" y="2108806"/>
            <a:ext cx="423863" cy="478600"/>
          </a:xfrm>
          <a:prstGeom prst="rect">
            <a:avLst/>
          </a:prstGeom>
          <a:noFill/>
        </p:spPr>
        <p:txBody>
          <a:bodyPr wrap="none" lIns="0" tIns="0" rIns="0" bIns="0" rtlCol="0" anchor="t"/>
          <a:lstStyle/>
          <a:p>
            <a:pPr algn="ctr" latinLnBrk="1">
              <a:lnSpc>
                <a:spcPts val="4200"/>
              </a:lnSpc>
            </a:pPr>
            <a:r>
              <a:rPr lang="en-US" altLang="zh-CN" sz="2400" b="0" i="0" dirty="0">
                <a:solidFill>
                  <a:srgbClr val="FF0000"/>
                </a:solidFill>
                <a:latin typeface="Times New Roman" panose="02020603050405020304" pitchFamily="34" charset="0"/>
                <a:ea typeface="微软雅黑" panose="020B0503020204020204" pitchFamily="34" charset="-122"/>
                <a:cs typeface="Times New Roman" panose="02020603050405020304" pitchFamily="34" charset="-120"/>
              </a:rPr>
              <a:t>B</a:t>
            </a:r>
            <a:endParaRPr lang="en-US" altLang="zh-CN" sz="2400" dirty="0"/>
          </a:p>
        </p:txBody>
      </p:sp>
      <mc:AlternateContent xmlns:mc="http://schemas.openxmlformats.org/markup-compatibility/2006">
        <mc:Choice xmlns:a14="http://schemas.microsoft.com/office/drawing/2010/main" Requires="a14">
          <p:sp>
            <p:nvSpPr>
              <p:cNvPr id="4" name="QC_6_BD.71_2#417fe83da.choices?pid=7c6a93a9f&amp;color=0,0,0&amp;vtp=1&amp;bbb=1"/>
              <p:cNvSpPr/>
              <p:nvPr/>
            </p:nvSpPr>
            <p:spPr>
              <a:xfrm>
                <a:off x="612648" y="2600104"/>
                <a:ext cx="10963656" cy="2106930"/>
              </a:xfrm>
              <a:prstGeom prst="rect">
                <a:avLst/>
              </a:prstGeom>
              <a:noFill/>
            </p:spPr>
            <p:txBody>
              <a:bodyPr wrap="none" lIns="0" tIns="0" rIns="0" bIns="0" rtlCol="0" anchor="t"/>
              <a:lstStyle/>
              <a:p>
                <a:pPr algn="l" latinLnBrk="1">
                  <a:lnSpc>
                    <a:spcPts val="4300"/>
                  </a:lnSpc>
                </a:pPr>
                <a:r>
                  <a:rPr lang="en-US" altLang="zh-CN" sz="2400" b="1" i="0" dirty="0">
                    <a:solidFill>
                      <a:srgbClr val="000000"/>
                    </a:solidFill>
                    <a:latin typeface="Times New Roman" panose="02020603050405020304" pitchFamily="34" charset="0"/>
                    <a:ea typeface="微软雅黑" panose="020B0503020204020204" pitchFamily="34" charset="-122"/>
                    <a:cs typeface="Times New Roman" panose="02020603050405020304" pitchFamily="34" charset="-120"/>
                  </a:rPr>
                  <a:t>A.</a:t>
                </a:r>
                <a:r>
                  <a:rPr lang="en-US" altLang="zh-CN" sz="2400" b="1" i="0" dirty="0">
                    <a:solidFill>
                      <a:srgbClr val="000000"/>
                    </a:solidFill>
                    <a:latin typeface="宋体" panose="02010600030101010101" pitchFamily="2" charset="-122"/>
                    <a:ea typeface="宋体" panose="02010600030101010101" pitchFamily="2" charset="-122"/>
                    <a:cs typeface="宋体" panose="02010600030101010101" pitchFamily="34" charset="-120"/>
                  </a:rPr>
                  <a:t> </a:t>
                </a:r>
                <a:r>
                  <a:rPr lang="en-US" altLang="zh-CN" sz="2400" b="0" i="0" dirty="0">
                    <a:solidFill>
                      <a:srgbClr val="000000"/>
                    </a:solidFill>
                    <a:latin typeface="Times New Roman" panose="02020603050405020304" pitchFamily="34" charset="0"/>
                    <a:ea typeface="微软雅黑" panose="020B0503020204020204" pitchFamily="34" charset="-122"/>
                    <a:cs typeface="Times New Roman" panose="02020603050405020304" pitchFamily="34" charset="-120"/>
                  </a:rPr>
                  <a:t>乒乓球的速度变化大小为</a:t>
                </a:r>
                <a14:m>
                  <m:oMath xmlns:m="http://schemas.openxmlformats.org/officeDocument/2006/math">
                    <m:r>
                      <a:rPr lang="en-US" altLang="zh-CN" sz="2400" b="0" i="0" dirty="0">
                        <a:solidFill>
                          <a:srgbClr val="000000"/>
                        </a:solidFill>
                        <a:latin typeface="Cambria Math" panose="02040503050406030204" pitchFamily="18" charset="0"/>
                        <a:ea typeface="微软雅黑" panose="020B0503020204020204" pitchFamily="34" charset="-122"/>
                        <a:cs typeface="Times New Roman" panose="02020603050405020304" pitchFamily="34" charset="-120"/>
                      </a:rPr>
                      <m:t>10</m:t>
                    </m:r>
                    <m:r>
                      <a:rPr lang="en-US" altLang="zh-CN" sz="2400" b="0" i="0" dirty="0">
                        <a:solidFill>
                          <a:srgbClr val="000000"/>
                        </a:solidFill>
                        <a:latin typeface="Cambria Math" panose="02040503050406030204" pitchFamily="18" charset="0"/>
                        <a:ea typeface="微软雅黑" panose="020B0503020204020204" pitchFamily="34" charset="-122"/>
                        <a:cs typeface="Times New Roman" panose="02020603050405020304" pitchFamily="34" charset="-120"/>
                      </a:rPr>
                      <m:t> </m:t>
                    </m:r>
                    <m:r>
                      <m:rPr>
                        <m:sty m:val="p"/>
                      </m:rPr>
                      <a:rPr lang="en-US" altLang="zh-CN" sz="2400" b="0" i="0" dirty="0">
                        <a:solidFill>
                          <a:srgbClr val="000000"/>
                        </a:solidFill>
                        <a:latin typeface="Cambria Math" panose="02040503050406030204" pitchFamily="18" charset="0"/>
                        <a:ea typeface="微软雅黑" panose="020B0503020204020204" pitchFamily="34" charset="-122"/>
                        <a:cs typeface="Times New Roman" panose="02020603050405020304" pitchFamily="34" charset="-120"/>
                      </a:rPr>
                      <m:t>m</m:t>
                    </m:r>
                    <m:r>
                      <a:rPr lang="en-US" altLang="zh-CN" sz="2400" b="0" i="0" dirty="0">
                        <a:solidFill>
                          <a:srgbClr val="000000"/>
                        </a:solidFill>
                        <a:latin typeface="Cambria Math" panose="02040503050406030204" pitchFamily="18" charset="0"/>
                        <a:ea typeface="微软雅黑" panose="020B0503020204020204" pitchFamily="34" charset="-122"/>
                        <a:cs typeface="Times New Roman" panose="02020603050405020304" pitchFamily="34" charset="-120"/>
                      </a:rPr>
                      <m:t>/</m:t>
                    </m:r>
                    <m:r>
                      <m:rPr>
                        <m:sty m:val="p"/>
                      </m:rPr>
                      <a:rPr lang="en-US" altLang="zh-CN" sz="2400" b="0" i="0" dirty="0">
                        <a:solidFill>
                          <a:srgbClr val="000000"/>
                        </a:solidFill>
                        <a:latin typeface="Cambria Math" panose="02040503050406030204" pitchFamily="18" charset="0"/>
                        <a:ea typeface="微软雅黑" panose="020B0503020204020204" pitchFamily="34" charset="-122"/>
                        <a:cs typeface="Times New Roman" panose="02020603050405020304" pitchFamily="34" charset="-120"/>
                      </a:rPr>
                      <m:t>s</m:t>
                    </m:r>
                  </m:oMath>
                </a14:m>
                <a:r>
                  <a:rPr lang="en-US" altLang="zh-CN" sz="100" b="0" i="0" kern="0" spc="-99900" dirty="0">
                    <a:solidFill>
                      <a:srgbClr val="FFFFFF"/>
                    </a:solidFill>
                    <a:latin typeface="Times New Roman" panose="02020603050405020304" pitchFamily="34" charset="0"/>
                    <a:ea typeface="微软雅黑" panose="020B0503020204020204" pitchFamily="34" charset="-122"/>
                    <a:cs typeface="Times New Roman" panose="02020603050405020304" pitchFamily="34" charset="-120"/>
                  </a:rPr>
                  <a:t> </a:t>
                </a:r>
                <a:endParaRPr lang="en-US" altLang="zh-CN" sz="2400" dirty="0"/>
              </a:p>
              <a:p>
                <a:pPr latinLnBrk="1">
                  <a:lnSpc>
                    <a:spcPts val="4300"/>
                  </a:lnSpc>
                </a:pPr>
                <a:r>
                  <a:rPr lang="en-US" altLang="zh-CN" sz="2400" b="1" i="0">
                    <a:solidFill>
                      <a:srgbClr val="000000"/>
                    </a:solidFill>
                    <a:latin typeface="Times New Roman" panose="02020603050405020304" pitchFamily="34" charset="0"/>
                    <a:ea typeface="微软雅黑" panose="020B0503020204020204" pitchFamily="34" charset="-122"/>
                    <a:cs typeface="Times New Roman" panose="02020603050405020304" pitchFamily="34" charset="-120"/>
                  </a:rPr>
                  <a:t>B</a:t>
                </a:r>
                <a:r>
                  <a:rPr lang="en-US" altLang="zh-CN" sz="2400" b="1" i="0" dirty="0">
                    <a:solidFill>
                      <a:srgbClr val="000000"/>
                    </a:solidFill>
                    <a:latin typeface="Times New Roman" panose="02020603050405020304" pitchFamily="34" charset="0"/>
                    <a:ea typeface="微软雅黑" panose="020B0503020204020204" pitchFamily="34" charset="-122"/>
                    <a:cs typeface="Times New Roman" panose="02020603050405020304" pitchFamily="34" charset="-120"/>
                  </a:rPr>
                  <a:t>.</a:t>
                </a:r>
                <a:r>
                  <a:rPr lang="en-US" altLang="zh-CN" sz="2400" b="1" i="0" dirty="0">
                    <a:solidFill>
                      <a:srgbClr val="000000"/>
                    </a:solidFill>
                    <a:latin typeface="宋体" panose="02010600030101010101" pitchFamily="2" charset="-122"/>
                    <a:ea typeface="宋体" panose="02010600030101010101" pitchFamily="2" charset="-122"/>
                    <a:cs typeface="宋体" panose="02010600030101010101" pitchFamily="34" charset="-120"/>
                  </a:rPr>
                  <a:t> </a:t>
                </a:r>
                <a:r>
                  <a:rPr lang="en-US" altLang="zh-CN" sz="2400" b="0" i="0" dirty="0">
                    <a:solidFill>
                      <a:srgbClr val="000000"/>
                    </a:solidFill>
                    <a:latin typeface="Times New Roman" panose="02020603050405020304" pitchFamily="34" charset="0"/>
                    <a:ea typeface="微软雅黑" panose="020B0503020204020204" pitchFamily="34" charset="-122"/>
                    <a:cs typeface="Times New Roman" panose="02020603050405020304" pitchFamily="34" charset="-120"/>
                  </a:rPr>
                  <a:t>乒乓球的速度变化大小为</a:t>
                </a:r>
                <a14:m>
                  <m:oMath xmlns:m="http://schemas.openxmlformats.org/officeDocument/2006/math">
                    <m:r>
                      <a:rPr lang="en-US" altLang="zh-CN" sz="2400" b="0" i="0" dirty="0">
                        <a:solidFill>
                          <a:srgbClr val="000000"/>
                        </a:solidFill>
                        <a:latin typeface="Cambria Math" panose="02040503050406030204" pitchFamily="18" charset="0"/>
                        <a:ea typeface="微软雅黑" panose="020B0503020204020204" pitchFamily="34" charset="-122"/>
                        <a:cs typeface="Times New Roman" panose="02020603050405020304" pitchFamily="34" charset="-120"/>
                      </a:rPr>
                      <m:t>60</m:t>
                    </m:r>
                    <m:r>
                      <a:rPr lang="en-US" altLang="zh-CN" sz="2400" b="0" i="0" dirty="0">
                        <a:solidFill>
                          <a:srgbClr val="000000"/>
                        </a:solidFill>
                        <a:latin typeface="Cambria Math" panose="02040503050406030204" pitchFamily="18" charset="0"/>
                        <a:ea typeface="微软雅黑" panose="020B0503020204020204" pitchFamily="34" charset="-122"/>
                        <a:cs typeface="Times New Roman" panose="02020603050405020304" pitchFamily="34" charset="-120"/>
                      </a:rPr>
                      <m:t> </m:t>
                    </m:r>
                    <m:r>
                      <m:rPr>
                        <m:sty m:val="p"/>
                      </m:rPr>
                      <a:rPr lang="en-US" altLang="zh-CN" sz="2400" b="0" i="0" dirty="0">
                        <a:solidFill>
                          <a:srgbClr val="000000"/>
                        </a:solidFill>
                        <a:latin typeface="Cambria Math" panose="02040503050406030204" pitchFamily="18" charset="0"/>
                        <a:ea typeface="微软雅黑" panose="020B0503020204020204" pitchFamily="34" charset="-122"/>
                        <a:cs typeface="Times New Roman" panose="02020603050405020304" pitchFamily="34" charset="-120"/>
                      </a:rPr>
                      <m:t>m</m:t>
                    </m:r>
                    <m:r>
                      <a:rPr lang="en-US" altLang="zh-CN" sz="2400" b="0" i="0" dirty="0">
                        <a:solidFill>
                          <a:srgbClr val="000000"/>
                        </a:solidFill>
                        <a:latin typeface="Cambria Math" panose="02040503050406030204" pitchFamily="18" charset="0"/>
                        <a:ea typeface="微软雅黑" panose="020B0503020204020204" pitchFamily="34" charset="-122"/>
                        <a:cs typeface="Times New Roman" panose="02020603050405020304" pitchFamily="34" charset="-120"/>
                      </a:rPr>
                      <m:t>/</m:t>
                    </m:r>
                    <m:r>
                      <m:rPr>
                        <m:sty m:val="p"/>
                      </m:rPr>
                      <a:rPr lang="en-US" altLang="zh-CN" sz="2400" b="0" i="0" dirty="0">
                        <a:solidFill>
                          <a:srgbClr val="000000"/>
                        </a:solidFill>
                        <a:latin typeface="Cambria Math" panose="02040503050406030204" pitchFamily="18" charset="0"/>
                        <a:ea typeface="微软雅黑" panose="020B0503020204020204" pitchFamily="34" charset="-122"/>
                        <a:cs typeface="Times New Roman" panose="02020603050405020304" pitchFamily="34" charset="-120"/>
                      </a:rPr>
                      <m:t>s</m:t>
                    </m:r>
                  </m:oMath>
                </a14:m>
                <a:r>
                  <a:rPr lang="en-US" altLang="zh-CN" sz="100" b="0" i="0" kern="0" spc="-99900" dirty="0">
                    <a:solidFill>
                      <a:srgbClr val="FFFFFF"/>
                    </a:solidFill>
                    <a:latin typeface="Times New Roman" panose="02020603050405020304" pitchFamily="34" charset="0"/>
                    <a:ea typeface="微软雅黑" panose="020B0503020204020204" pitchFamily="34" charset="-122"/>
                    <a:cs typeface="Times New Roman" panose="02020603050405020304" pitchFamily="34" charset="-120"/>
                  </a:rPr>
                  <a:t> </a:t>
                </a:r>
                <a:endParaRPr lang="en-US" altLang="zh-CN" sz="2400" dirty="0"/>
              </a:p>
              <a:p>
                <a:pPr latinLnBrk="1">
                  <a:lnSpc>
                    <a:spcPts val="4300"/>
                  </a:lnSpc>
                </a:pPr>
                <a:r>
                  <a:rPr lang="en-US" altLang="zh-CN" sz="2400" b="1" i="0">
                    <a:solidFill>
                      <a:srgbClr val="000000"/>
                    </a:solidFill>
                    <a:latin typeface="Times New Roman" panose="02020603050405020304" pitchFamily="34" charset="0"/>
                    <a:ea typeface="微软雅黑" panose="020B0503020204020204" pitchFamily="34" charset="-122"/>
                    <a:cs typeface="Times New Roman" panose="02020603050405020304" pitchFamily="34" charset="-120"/>
                  </a:rPr>
                  <a:t>C</a:t>
                </a:r>
                <a:r>
                  <a:rPr lang="en-US" altLang="zh-CN" sz="2400" b="1" i="0" dirty="0">
                    <a:solidFill>
                      <a:srgbClr val="000000"/>
                    </a:solidFill>
                    <a:latin typeface="Times New Roman" panose="02020603050405020304" pitchFamily="34" charset="0"/>
                    <a:ea typeface="微软雅黑" panose="020B0503020204020204" pitchFamily="34" charset="-122"/>
                    <a:cs typeface="Times New Roman" panose="02020603050405020304" pitchFamily="34" charset="-120"/>
                  </a:rPr>
                  <a:t>.</a:t>
                </a:r>
                <a:r>
                  <a:rPr lang="en-US" altLang="zh-CN" sz="2400" b="1" i="0" dirty="0">
                    <a:solidFill>
                      <a:srgbClr val="000000"/>
                    </a:solidFill>
                    <a:latin typeface="宋体" panose="02010600030101010101" pitchFamily="2" charset="-122"/>
                    <a:ea typeface="宋体" panose="02010600030101010101" pitchFamily="2" charset="-122"/>
                    <a:cs typeface="宋体" panose="02010600030101010101" pitchFamily="34" charset="-120"/>
                  </a:rPr>
                  <a:t> </a:t>
                </a:r>
                <a:r>
                  <a:rPr lang="en-US" altLang="zh-CN" sz="2400" b="0" i="0" dirty="0">
                    <a:solidFill>
                      <a:srgbClr val="000000"/>
                    </a:solidFill>
                    <a:latin typeface="Times New Roman" panose="02020603050405020304" pitchFamily="34" charset="0"/>
                    <a:ea typeface="微软雅黑" panose="020B0503020204020204" pitchFamily="34" charset="-122"/>
                    <a:cs typeface="Times New Roman" panose="02020603050405020304" pitchFamily="34" charset="-120"/>
                  </a:rPr>
                  <a:t>乒乓球被击打时的加速度大小为</a:t>
                </a:r>
                <a14:m>
                  <m:oMath xmlns:m="http://schemas.openxmlformats.org/officeDocument/2006/math">
                    <m:r>
                      <a:rPr lang="en-US" altLang="zh-CN" sz="2400" b="0" i="0" dirty="0">
                        <a:solidFill>
                          <a:srgbClr val="000000"/>
                        </a:solidFill>
                        <a:latin typeface="Cambria Math" panose="02040503050406030204" pitchFamily="18" charset="0"/>
                        <a:ea typeface="微软雅黑" panose="020B0503020204020204" pitchFamily="34" charset="-122"/>
                        <a:cs typeface="Times New Roman" panose="02020603050405020304" pitchFamily="34" charset="-120"/>
                      </a:rPr>
                      <m:t>5</m:t>
                    </m:r>
                    <m:r>
                      <a:rPr lang="en-US" altLang="zh-CN" sz="2400" b="0" i="0" dirty="0">
                        <a:solidFill>
                          <a:srgbClr val="000000"/>
                        </a:solidFill>
                        <a:latin typeface="Cambria Math" panose="02040503050406030204" pitchFamily="18" charset="0"/>
                        <a:ea typeface="微软雅黑" panose="020B0503020204020204" pitchFamily="34" charset="-122"/>
                        <a:cs typeface="Times New Roman" panose="02020603050405020304" pitchFamily="34" charset="-120"/>
                      </a:rPr>
                      <m:t> </m:t>
                    </m:r>
                    <m:r>
                      <a:rPr lang="en-US" altLang="zh-CN" sz="2400" b="0" i="0" dirty="0">
                        <a:solidFill>
                          <a:srgbClr val="000000"/>
                        </a:solidFill>
                        <a:latin typeface="Cambria Math" panose="02040503050406030204" pitchFamily="18" charset="0"/>
                        <a:ea typeface="微软雅黑" panose="020B0503020204020204" pitchFamily="34" charset="-122"/>
                        <a:cs typeface="Times New Roman" panose="02020603050405020304" pitchFamily="34" charset="-120"/>
                      </a:rPr>
                      <m:t>000</m:t>
                    </m:r>
                    <m:r>
                      <a:rPr lang="en-US" altLang="zh-CN" sz="2400" b="0" i="0" dirty="0">
                        <a:solidFill>
                          <a:srgbClr val="000000"/>
                        </a:solidFill>
                        <a:latin typeface="Cambria Math" panose="02040503050406030204" pitchFamily="18" charset="0"/>
                        <a:ea typeface="微软雅黑" panose="020B0503020204020204" pitchFamily="34" charset="-122"/>
                        <a:cs typeface="Times New Roman" panose="02020603050405020304" pitchFamily="34" charset="-120"/>
                      </a:rPr>
                      <m:t> </m:t>
                    </m:r>
                    <m:r>
                      <m:rPr>
                        <m:sty m:val="p"/>
                      </m:rPr>
                      <a:rPr lang="en-US" altLang="zh-CN" sz="2400" b="0" i="0" dirty="0">
                        <a:solidFill>
                          <a:srgbClr val="000000"/>
                        </a:solidFill>
                        <a:latin typeface="Cambria Math" panose="02040503050406030204" pitchFamily="18" charset="0"/>
                        <a:ea typeface="微软雅黑" panose="020B0503020204020204" pitchFamily="34" charset="-122"/>
                        <a:cs typeface="Times New Roman" panose="02020603050405020304" pitchFamily="34" charset="-120"/>
                      </a:rPr>
                      <m:t>m</m:t>
                    </m:r>
                    <m:r>
                      <a:rPr lang="en-US" altLang="zh-CN" sz="2400" b="0" i="0" dirty="0">
                        <a:solidFill>
                          <a:srgbClr val="000000"/>
                        </a:solidFill>
                        <a:latin typeface="Cambria Math" panose="02040503050406030204" pitchFamily="18" charset="0"/>
                        <a:ea typeface="微软雅黑" panose="020B0503020204020204" pitchFamily="34" charset="-122"/>
                        <a:cs typeface="Times New Roman" panose="02020603050405020304" pitchFamily="34" charset="-120"/>
                      </a:rPr>
                      <m:t>/</m:t>
                    </m:r>
                    <m:sSup>
                      <m:sSupPr>
                        <m:ctrlPr>
                          <a:rPr lang="en-US" altLang="zh-CN" sz="2400" b="0" i="1" dirty="0">
                            <a:solidFill>
                              <a:srgbClr val="000000"/>
                            </a:solidFill>
                            <a:latin typeface="Cambria Math" panose="02040503050406030204" pitchFamily="18" charset="0"/>
                            <a:ea typeface="微软雅黑" panose="020B0503020204020204" pitchFamily="34" charset="-122"/>
                            <a:cs typeface="Times New Roman" panose="02020603050405020304" pitchFamily="34" charset="-120"/>
                          </a:rPr>
                        </m:ctrlPr>
                      </m:sSupPr>
                      <m:e>
                        <m:r>
                          <m:rPr>
                            <m:sty m:val="p"/>
                          </m:rPr>
                          <a:rPr lang="en-US" altLang="zh-CN" sz="2400" b="0" i="0" dirty="0">
                            <a:solidFill>
                              <a:srgbClr val="000000"/>
                            </a:solidFill>
                            <a:latin typeface="Cambria Math" panose="02040503050406030204" pitchFamily="18" charset="0"/>
                            <a:ea typeface="微软雅黑" panose="020B0503020204020204" pitchFamily="34" charset="-122"/>
                            <a:cs typeface="Times New Roman" panose="02020603050405020304" pitchFamily="34" charset="-120"/>
                          </a:rPr>
                          <m:t>s</m:t>
                        </m:r>
                      </m:e>
                      <m:sup>
                        <m:r>
                          <a:rPr lang="en-US" altLang="zh-CN" sz="2400" b="0" i="0" dirty="0">
                            <a:solidFill>
                              <a:srgbClr val="000000"/>
                            </a:solidFill>
                            <a:latin typeface="Cambria Math" panose="02040503050406030204" pitchFamily="18" charset="0"/>
                            <a:ea typeface="微软雅黑" panose="020B0503020204020204" pitchFamily="34" charset="-122"/>
                            <a:cs typeface="Times New Roman" panose="02020603050405020304" pitchFamily="34" charset="-120"/>
                          </a:rPr>
                          <m:t>2</m:t>
                        </m:r>
                      </m:sup>
                    </m:sSup>
                  </m:oMath>
                </a14:m>
                <a:r>
                  <a:rPr lang="en-US" altLang="zh-CN" sz="100" b="0" i="0" kern="0" spc="-99900" dirty="0">
                    <a:solidFill>
                      <a:srgbClr val="FFFFFF"/>
                    </a:solidFill>
                    <a:latin typeface="Times New Roman" panose="02020603050405020304" pitchFamily="34" charset="0"/>
                    <a:ea typeface="微软雅黑" panose="020B0503020204020204" pitchFamily="34" charset="-122"/>
                    <a:cs typeface="Times New Roman" panose="02020603050405020304" pitchFamily="34" charset="-120"/>
                  </a:rPr>
                  <a:t> </a:t>
                </a:r>
                <a:endParaRPr lang="en-US" altLang="zh-CN" sz="2400" dirty="0"/>
              </a:p>
              <a:p>
                <a:pPr latinLnBrk="1">
                  <a:lnSpc>
                    <a:spcPts val="4200"/>
                  </a:lnSpc>
                </a:pPr>
                <a:r>
                  <a:rPr lang="en-US" altLang="zh-CN" sz="2400" b="1" i="0">
                    <a:solidFill>
                      <a:srgbClr val="000000"/>
                    </a:solidFill>
                    <a:latin typeface="Times New Roman" panose="02020603050405020304" pitchFamily="34" charset="0"/>
                    <a:ea typeface="微软雅黑" panose="020B0503020204020204" pitchFamily="34" charset="-122"/>
                    <a:cs typeface="Times New Roman" panose="02020603050405020304" pitchFamily="34" charset="-120"/>
                  </a:rPr>
                  <a:t>D</a:t>
                </a:r>
                <a:r>
                  <a:rPr lang="en-US" altLang="zh-CN" sz="2400" b="1" i="0" dirty="0">
                    <a:solidFill>
                      <a:srgbClr val="000000"/>
                    </a:solidFill>
                    <a:latin typeface="Times New Roman" panose="02020603050405020304" pitchFamily="34" charset="0"/>
                    <a:ea typeface="微软雅黑" panose="020B0503020204020204" pitchFamily="34" charset="-122"/>
                    <a:cs typeface="Times New Roman" panose="02020603050405020304" pitchFamily="34" charset="-120"/>
                  </a:rPr>
                  <a:t>.</a:t>
                </a:r>
                <a:r>
                  <a:rPr lang="en-US" altLang="zh-CN" sz="2400" b="1" i="0" dirty="0">
                    <a:solidFill>
                      <a:srgbClr val="000000"/>
                    </a:solidFill>
                    <a:latin typeface="宋体" panose="02010600030101010101" pitchFamily="2" charset="-122"/>
                    <a:ea typeface="宋体" panose="02010600030101010101" pitchFamily="2" charset="-122"/>
                    <a:cs typeface="宋体" panose="02010600030101010101" pitchFamily="34" charset="-120"/>
                  </a:rPr>
                  <a:t> </a:t>
                </a:r>
                <a:r>
                  <a:rPr lang="en-US" altLang="zh-CN" sz="2400" b="0" i="0" dirty="0">
                    <a:solidFill>
                      <a:srgbClr val="000000"/>
                    </a:solidFill>
                    <a:latin typeface="Times New Roman" panose="02020603050405020304" pitchFamily="34" charset="0"/>
                    <a:ea typeface="微软雅黑" panose="020B0503020204020204" pitchFamily="34" charset="-122"/>
                    <a:cs typeface="Times New Roman" panose="02020603050405020304" pitchFamily="34" charset="-120"/>
                  </a:rPr>
                  <a:t>乒乓球被击打时的加速度大小为</a:t>
                </a:r>
                <a14:m>
                  <m:oMath xmlns:m="http://schemas.openxmlformats.org/officeDocument/2006/math">
                    <m:r>
                      <a:rPr lang="en-US" altLang="zh-CN" sz="2400" b="0" i="0" dirty="0">
                        <a:solidFill>
                          <a:srgbClr val="000000"/>
                        </a:solidFill>
                        <a:latin typeface="Cambria Math" panose="02040503050406030204" pitchFamily="18" charset="0"/>
                        <a:ea typeface="微软雅黑" panose="020B0503020204020204" pitchFamily="34" charset="-122"/>
                        <a:cs typeface="Times New Roman" panose="02020603050405020304" pitchFamily="34" charset="-120"/>
                      </a:rPr>
                      <m:t>3</m:t>
                    </m:r>
                    <m:r>
                      <a:rPr lang="en-US" altLang="zh-CN" sz="2400" b="0" i="0" dirty="0">
                        <a:solidFill>
                          <a:srgbClr val="000000"/>
                        </a:solidFill>
                        <a:latin typeface="Cambria Math" panose="02040503050406030204" pitchFamily="18" charset="0"/>
                        <a:ea typeface="微软雅黑" panose="020B0503020204020204" pitchFamily="34" charset="-122"/>
                        <a:cs typeface="Times New Roman" panose="02020603050405020304" pitchFamily="34" charset="-120"/>
                      </a:rPr>
                      <m:t> </m:t>
                    </m:r>
                    <m:r>
                      <a:rPr lang="en-US" altLang="zh-CN" sz="2400" b="0" i="0" dirty="0">
                        <a:solidFill>
                          <a:srgbClr val="000000"/>
                        </a:solidFill>
                        <a:latin typeface="Cambria Math" panose="02040503050406030204" pitchFamily="18" charset="0"/>
                        <a:ea typeface="微软雅黑" panose="020B0503020204020204" pitchFamily="34" charset="-122"/>
                        <a:cs typeface="Times New Roman" panose="02020603050405020304" pitchFamily="34" charset="-120"/>
                      </a:rPr>
                      <m:t>000</m:t>
                    </m:r>
                    <m:r>
                      <a:rPr lang="en-US" altLang="zh-CN" sz="2400" b="0" i="0" dirty="0">
                        <a:solidFill>
                          <a:srgbClr val="000000"/>
                        </a:solidFill>
                        <a:latin typeface="Cambria Math" panose="02040503050406030204" pitchFamily="18" charset="0"/>
                        <a:ea typeface="微软雅黑" panose="020B0503020204020204" pitchFamily="34" charset="-122"/>
                        <a:cs typeface="Times New Roman" panose="02020603050405020304" pitchFamily="34" charset="-120"/>
                      </a:rPr>
                      <m:t> </m:t>
                    </m:r>
                    <m:r>
                      <m:rPr>
                        <m:sty m:val="p"/>
                      </m:rPr>
                      <a:rPr lang="en-US" altLang="zh-CN" sz="2400" b="0" i="0" dirty="0">
                        <a:solidFill>
                          <a:srgbClr val="000000"/>
                        </a:solidFill>
                        <a:latin typeface="Cambria Math" panose="02040503050406030204" pitchFamily="18" charset="0"/>
                        <a:ea typeface="微软雅黑" panose="020B0503020204020204" pitchFamily="34" charset="-122"/>
                        <a:cs typeface="Times New Roman" panose="02020603050405020304" pitchFamily="34" charset="-120"/>
                      </a:rPr>
                      <m:t>m</m:t>
                    </m:r>
                    <m:r>
                      <a:rPr lang="en-US" altLang="zh-CN" sz="2400" b="0" i="0" dirty="0">
                        <a:solidFill>
                          <a:srgbClr val="000000"/>
                        </a:solidFill>
                        <a:latin typeface="Cambria Math" panose="02040503050406030204" pitchFamily="18" charset="0"/>
                        <a:ea typeface="微软雅黑" panose="020B0503020204020204" pitchFamily="34" charset="-122"/>
                        <a:cs typeface="Times New Roman" panose="02020603050405020304" pitchFamily="34" charset="-120"/>
                      </a:rPr>
                      <m:t>/</m:t>
                    </m:r>
                    <m:sSup>
                      <m:sSupPr>
                        <m:ctrlPr>
                          <a:rPr lang="en-US" altLang="zh-CN" sz="2400" b="0" i="1" dirty="0">
                            <a:solidFill>
                              <a:srgbClr val="000000"/>
                            </a:solidFill>
                            <a:latin typeface="Cambria Math" panose="02040503050406030204" pitchFamily="18" charset="0"/>
                            <a:ea typeface="微软雅黑" panose="020B0503020204020204" pitchFamily="34" charset="-122"/>
                            <a:cs typeface="Times New Roman" panose="02020603050405020304" pitchFamily="34" charset="-120"/>
                          </a:rPr>
                        </m:ctrlPr>
                      </m:sSupPr>
                      <m:e>
                        <m:r>
                          <m:rPr>
                            <m:sty m:val="p"/>
                          </m:rPr>
                          <a:rPr lang="en-US" altLang="zh-CN" sz="2400" b="0" i="0" dirty="0">
                            <a:solidFill>
                              <a:srgbClr val="000000"/>
                            </a:solidFill>
                            <a:latin typeface="Cambria Math" panose="02040503050406030204" pitchFamily="18" charset="0"/>
                            <a:ea typeface="微软雅黑" panose="020B0503020204020204" pitchFamily="34" charset="-122"/>
                            <a:cs typeface="Times New Roman" panose="02020603050405020304" pitchFamily="34" charset="-120"/>
                          </a:rPr>
                          <m:t>s</m:t>
                        </m:r>
                      </m:e>
                      <m:sup>
                        <m:r>
                          <a:rPr lang="en-US" altLang="zh-CN" sz="2400" b="0" i="0" dirty="0">
                            <a:solidFill>
                              <a:srgbClr val="000000"/>
                            </a:solidFill>
                            <a:latin typeface="Cambria Math" panose="02040503050406030204" pitchFamily="18" charset="0"/>
                            <a:ea typeface="微软雅黑" panose="020B0503020204020204" pitchFamily="34" charset="-122"/>
                            <a:cs typeface="Times New Roman" panose="02020603050405020304" pitchFamily="34" charset="-120"/>
                          </a:rPr>
                          <m:t>2</m:t>
                        </m:r>
                      </m:sup>
                    </m:sSup>
                  </m:oMath>
                </a14:m>
                <a:r>
                  <a:rPr lang="en-US" altLang="zh-CN" sz="100" b="0" i="0" kern="0" spc="-99900" dirty="0">
                    <a:solidFill>
                      <a:srgbClr val="FFFFFF"/>
                    </a:solidFill>
                    <a:latin typeface="Times New Roman" panose="02020603050405020304" pitchFamily="34" charset="0"/>
                    <a:ea typeface="微软雅黑" panose="020B0503020204020204" pitchFamily="34" charset="-122"/>
                    <a:cs typeface="Times New Roman" panose="02020603050405020304" pitchFamily="34" charset="-120"/>
                  </a:rPr>
                  <a:t> </a:t>
                </a:r>
                <a:endParaRPr lang="en-US" altLang="zh-CN" sz="2400" dirty="0"/>
              </a:p>
            </p:txBody>
          </p:sp>
        </mc:Choice>
        <mc:Fallback>
          <p:sp>
            <p:nvSpPr>
              <p:cNvPr id="4" name="QC_6_BD.71_2#417fe83da.choices?pid=7c6a93a9f&amp;color=0,0,0&amp;vtp=1&amp;bbb=1"/>
              <p:cNvSpPr>
                <a:spLocks noRot="1" noChangeAspect="1" noMove="1" noResize="1" noEditPoints="1" noAdjustHandles="1" noChangeArrowheads="1" noChangeShapeType="1" noTextEdit="1"/>
              </p:cNvSpPr>
              <p:nvPr/>
            </p:nvSpPr>
            <p:spPr>
              <a:xfrm>
                <a:off x="612648" y="2600104"/>
                <a:ext cx="10963656" cy="2106930"/>
              </a:xfrm>
              <a:prstGeom prst="rect">
                <a:avLst/>
              </a:prstGeom>
              <a:blipFill rotWithShape="1">
                <a:blip r:embed="rId2"/>
                <a:stretch>
                  <a:fillRect l="-5" t="-20" r="2" b="-3054"/>
                </a:stretch>
              </a:blipFill>
            </p:spPr>
            <p:txBody>
              <a:bodyPr/>
              <a:lstStyle/>
              <a:p>
                <a:r>
                  <a:rPr lang="zh-CN" altLang="en-US">
                    <a:noFill/>
                  </a:rPr>
                  <a:t> </a:t>
                </a:r>
              </a:p>
            </p:txBody>
          </p:sp>
        </mc:Fallback>
      </mc:AlternateContent>
      <mc:AlternateContent xmlns:mc="http://schemas.openxmlformats.org/markup-compatibility/2006">
        <mc:Choice xmlns:a14="http://schemas.microsoft.com/office/drawing/2010/main" Requires="a14">
          <p:sp>
            <p:nvSpPr>
              <p:cNvPr id="5" name="QC_6_AS.73_1#417fe83da?pid=7c6a93a9f&amp;color=0,0,0&amp;vtp=1&amp;bbb=1&amp;hb=1"/>
              <p:cNvSpPr/>
              <p:nvPr/>
            </p:nvSpPr>
            <p:spPr>
              <a:xfrm>
                <a:off x="612648" y="4708304"/>
                <a:ext cx="10963656" cy="1638300"/>
              </a:xfrm>
              <a:prstGeom prst="rect">
                <a:avLst/>
              </a:prstGeom>
              <a:noFill/>
            </p:spPr>
            <p:txBody>
              <a:bodyPr wrap="none" lIns="0" tIns="0" rIns="0" bIns="0" rtlCol="0" anchor="t"/>
              <a:lstStyle/>
              <a:p>
                <a:pPr algn="l" latinLnBrk="1">
                  <a:lnSpc>
                    <a:spcPts val="4300"/>
                  </a:lnSpc>
                </a:pPr>
                <a:r>
                  <a:rPr lang="en-US" altLang="zh-CN" sz="2400" b="1" i="0" dirty="0">
                    <a:solidFill>
                      <a:srgbClr val="FF0000"/>
                    </a:solidFill>
                    <a:latin typeface="Times New Roman" panose="02020603050405020304" pitchFamily="34" charset="0"/>
                    <a:ea typeface="微软雅黑" panose="020B0503020204020204" pitchFamily="34" charset="-122"/>
                    <a:cs typeface="Times New Roman" panose="02020603050405020304" pitchFamily="34" charset="-120"/>
                  </a:rPr>
                  <a:t>[解析]</a:t>
                </a:r>
                <a:r>
                  <a:rPr lang="en-US" altLang="zh-CN" sz="2400" b="1" i="0" dirty="0">
                    <a:solidFill>
                      <a:srgbClr val="FF0000"/>
                    </a:solidFill>
                    <a:latin typeface="宋体" panose="02010600030101010101" pitchFamily="2" charset="-122"/>
                    <a:ea typeface="宋体" panose="02010600030101010101" pitchFamily="2" charset="-122"/>
                    <a:cs typeface="宋体" panose="02010600030101010101" pitchFamily="34" charset="-120"/>
                  </a:rPr>
                  <a:t> </a:t>
                </a:r>
                <a:r>
                  <a:rPr lang="en-US" altLang="zh-CN" sz="2400" b="0" i="0" dirty="0">
                    <a:solidFill>
                      <a:srgbClr val="FF0000"/>
                    </a:solidFill>
                    <a:latin typeface="Times New Roman" panose="02020603050405020304" pitchFamily="34" charset="0"/>
                    <a:ea typeface="微软雅黑" panose="020B0503020204020204" pitchFamily="34" charset="-122"/>
                    <a:cs typeface="Times New Roman" panose="02020603050405020304" pitchFamily="34" charset="-120"/>
                  </a:rPr>
                  <a:t>以末速度方向为正方向</a:t>
                </a:r>
                <a:r>
                  <a:rPr lang="en-US" altLang="zh-CN" sz="2400" b="0" i="0">
                    <a:solidFill>
                      <a:srgbClr val="FF0000"/>
                    </a:solidFill>
                    <a:latin typeface="Times New Roman" panose="02020603050405020304" pitchFamily="34" charset="0"/>
                    <a:ea typeface="微软雅黑" panose="020B0503020204020204" pitchFamily="34" charset="-122"/>
                    <a:cs typeface="Times New Roman" panose="02020603050405020304" pitchFamily="34" charset="-120"/>
                  </a:rPr>
                  <a:t>，乒乓球被击打过程的速度变化量为</a:t>
                </a:r>
                <a:endParaRPr lang="en-US" altLang="zh-CN" sz="2400" b="0" i="0">
                  <a:solidFill>
                    <a:srgbClr val="FF0000"/>
                  </a:solidFill>
                  <a:latin typeface="Times New Roman" panose="02020603050405020304" pitchFamily="34" charset="0"/>
                  <a:ea typeface="微软雅黑" panose="020B0503020204020204" pitchFamily="34" charset="-122"/>
                  <a:cs typeface="Times New Roman" panose="02020603050405020304" pitchFamily="34" charset="-120"/>
                </a:endParaRPr>
              </a:p>
              <a:p>
                <a:pPr latinLnBrk="1">
                  <a:lnSpc>
                    <a:spcPts val="4300"/>
                  </a:lnSpc>
                </a:pPr>
                <a14:m>
                  <m:oMath xmlns:m="http://schemas.openxmlformats.org/officeDocument/2006/math">
                    <m:r>
                      <m:rPr>
                        <m:sty m:val="p"/>
                      </m:rPr>
                      <a:rPr lang="en-US" altLang="zh-CN" sz="2400" b="0" i="0" dirty="0">
                        <a:solidFill>
                          <a:srgbClr val="FF0000"/>
                        </a:solidFill>
                        <a:latin typeface="Cambria Math" panose="02040503050406030204" pitchFamily="18" charset="0"/>
                        <a:ea typeface="微软雅黑" panose="020B0503020204020204" pitchFamily="34" charset="-122"/>
                        <a:cs typeface="Times New Roman" panose="02020603050405020304" pitchFamily="34" charset="-120"/>
                      </a:rPr>
                      <m:t>Δ</m:t>
                    </m:r>
                    <m:r>
                      <a:rPr lang="en-US" altLang="zh-CN" sz="2400" b="0" i="0" dirty="0">
                        <a:solidFill>
                          <a:srgbClr val="FF0000"/>
                        </a:solidFill>
                        <a:latin typeface="Cambria Math" panose="02040503050406030204" pitchFamily="18" charset="0"/>
                        <a:ea typeface="微软雅黑" panose="020B0503020204020204" pitchFamily="34" charset="-122"/>
                        <a:cs typeface="Times New Roman" panose="02020603050405020304" pitchFamily="34" charset="-120"/>
                      </a:rPr>
                      <m:t>𝑣</m:t>
                    </m:r>
                    <m:r>
                      <a:rPr lang="en-US" altLang="zh-CN" sz="2400" b="0" i="0" dirty="0">
                        <a:solidFill>
                          <a:srgbClr val="FF0000"/>
                        </a:solidFill>
                        <a:latin typeface="Cambria Math" panose="02040503050406030204" pitchFamily="18" charset="0"/>
                        <a:ea typeface="微软雅黑" panose="020B0503020204020204" pitchFamily="34" charset="-122"/>
                        <a:cs typeface="Times New Roman" panose="02020603050405020304" pitchFamily="34" charset="-120"/>
                      </a:rPr>
                      <m:t>=</m:t>
                    </m:r>
                    <m:sSub>
                      <m:sSubPr>
                        <m:ctrlPr>
                          <a:rPr lang="en-US" altLang="zh-CN" sz="2400" b="0" i="1" dirty="0">
                            <a:solidFill>
                              <a:srgbClr val="FF0000"/>
                            </a:solidFill>
                            <a:latin typeface="Cambria Math" panose="02040503050406030204" pitchFamily="18" charset="0"/>
                            <a:ea typeface="微软雅黑" panose="020B0503020204020204" pitchFamily="34" charset="-122"/>
                            <a:cs typeface="Times New Roman" panose="02020603050405020304" pitchFamily="34" charset="-120"/>
                          </a:rPr>
                        </m:ctrlPr>
                      </m:sSubPr>
                      <m:e>
                        <m:r>
                          <a:rPr lang="en-US" altLang="zh-CN" sz="2400" b="0" i="0" dirty="0">
                            <a:solidFill>
                              <a:srgbClr val="FF0000"/>
                            </a:solidFill>
                            <a:latin typeface="Cambria Math" panose="02040503050406030204" pitchFamily="18" charset="0"/>
                            <a:ea typeface="微软雅黑" panose="020B0503020204020204" pitchFamily="34" charset="-122"/>
                            <a:cs typeface="Times New Roman" panose="02020603050405020304" pitchFamily="34" charset="-120"/>
                          </a:rPr>
                          <m:t>𝑣</m:t>
                        </m:r>
                      </m:e>
                      <m:sub>
                        <m:r>
                          <a:rPr lang="en-US" altLang="zh-CN" sz="2400" b="0" i="0" dirty="0">
                            <a:solidFill>
                              <a:srgbClr val="FF0000"/>
                            </a:solidFill>
                            <a:latin typeface="Cambria Math" panose="02040503050406030204" pitchFamily="18" charset="0"/>
                            <a:ea typeface="微软雅黑" panose="020B0503020204020204" pitchFamily="34" charset="-122"/>
                            <a:cs typeface="Times New Roman" panose="02020603050405020304" pitchFamily="34" charset="-120"/>
                          </a:rPr>
                          <m:t>2</m:t>
                        </m:r>
                      </m:sub>
                    </m:sSub>
                    <m:r>
                      <a:rPr lang="en-US" altLang="zh-CN" sz="2400" b="0" i="0" dirty="0">
                        <a:solidFill>
                          <a:srgbClr val="FF0000"/>
                        </a:solidFill>
                        <a:latin typeface="Cambria Math" panose="02040503050406030204" pitchFamily="18" charset="0"/>
                        <a:ea typeface="微软雅黑" panose="020B0503020204020204" pitchFamily="34" charset="-122"/>
                        <a:cs typeface="Times New Roman" panose="02020603050405020304" pitchFamily="34" charset="-120"/>
                      </a:rPr>
                      <m:t>−</m:t>
                    </m:r>
                    <m:sSub>
                      <m:sSubPr>
                        <m:ctrlPr>
                          <a:rPr lang="en-US" altLang="zh-CN" sz="2400" b="0" i="1" dirty="0">
                            <a:solidFill>
                              <a:srgbClr val="FF0000"/>
                            </a:solidFill>
                            <a:latin typeface="Cambria Math" panose="02040503050406030204" pitchFamily="18" charset="0"/>
                            <a:ea typeface="微软雅黑" panose="020B0503020204020204" pitchFamily="34" charset="-122"/>
                            <a:cs typeface="Times New Roman" panose="02020603050405020304" pitchFamily="34" charset="-120"/>
                          </a:rPr>
                        </m:ctrlPr>
                      </m:sSubPr>
                      <m:e>
                        <m:r>
                          <a:rPr lang="en-US" altLang="zh-CN" sz="2400" b="0" i="0" dirty="0">
                            <a:solidFill>
                              <a:srgbClr val="FF0000"/>
                            </a:solidFill>
                            <a:latin typeface="Cambria Math" panose="02040503050406030204" pitchFamily="18" charset="0"/>
                            <a:ea typeface="微软雅黑" panose="020B0503020204020204" pitchFamily="34" charset="-122"/>
                            <a:cs typeface="Times New Roman" panose="02020603050405020304" pitchFamily="34" charset="-120"/>
                          </a:rPr>
                          <m:t>𝑣</m:t>
                        </m:r>
                      </m:e>
                      <m:sub>
                        <m:r>
                          <a:rPr lang="en-US" altLang="zh-CN" sz="2400" b="0" i="0" dirty="0">
                            <a:solidFill>
                              <a:srgbClr val="FF0000"/>
                            </a:solidFill>
                            <a:latin typeface="Cambria Math" panose="02040503050406030204" pitchFamily="18" charset="0"/>
                            <a:ea typeface="微软雅黑" panose="020B0503020204020204" pitchFamily="34" charset="-122"/>
                            <a:cs typeface="Times New Roman" panose="02020603050405020304" pitchFamily="34" charset="-120"/>
                          </a:rPr>
                          <m:t>1</m:t>
                        </m:r>
                      </m:sub>
                    </m:sSub>
                    <m:r>
                      <a:rPr lang="en-US" altLang="zh-CN" sz="2400" b="0" i="0" dirty="0">
                        <a:solidFill>
                          <a:srgbClr val="FF0000"/>
                        </a:solidFill>
                        <a:latin typeface="Cambria Math" panose="02040503050406030204" pitchFamily="18" charset="0"/>
                        <a:ea typeface="微软雅黑" panose="020B0503020204020204" pitchFamily="34" charset="-122"/>
                        <a:cs typeface="Times New Roman" panose="02020603050405020304" pitchFamily="34" charset="-120"/>
                      </a:rPr>
                      <m:t>=</m:t>
                    </m:r>
                    <m:f>
                      <m:fPr>
                        <m:ctrlPr>
                          <a:rPr lang="en-US" altLang="zh-CN" sz="2400" b="0" i="1" dirty="0">
                            <a:solidFill>
                              <a:srgbClr val="FF0000"/>
                            </a:solidFill>
                            <a:latin typeface="Cambria Math" panose="02040503050406030204" pitchFamily="18" charset="0"/>
                            <a:ea typeface="微软雅黑" panose="020B0503020204020204" pitchFamily="34" charset="-122"/>
                            <a:cs typeface="Times New Roman" panose="02020603050405020304" pitchFamily="34" charset="-120"/>
                          </a:rPr>
                        </m:ctrlPr>
                      </m:fPr>
                      <m:num>
                        <m:r>
                          <a:rPr lang="en-US" altLang="zh-CN" sz="2400" b="0" i="0" dirty="0">
                            <a:solidFill>
                              <a:srgbClr val="FF0000"/>
                            </a:solidFill>
                            <a:latin typeface="Cambria Math" panose="02040503050406030204" pitchFamily="18" charset="0"/>
                            <a:ea typeface="微软雅黑" panose="020B0503020204020204" pitchFamily="34" charset="-122"/>
                            <a:cs typeface="Times New Roman" panose="02020603050405020304" pitchFamily="34" charset="-120"/>
                          </a:rPr>
                          <m:t>126</m:t>
                        </m:r>
                        <m:r>
                          <a:rPr lang="en-US" altLang="zh-CN" sz="2400" b="0" i="0" dirty="0">
                            <a:solidFill>
                              <a:srgbClr val="FF0000"/>
                            </a:solidFill>
                            <a:latin typeface="Cambria Math" panose="02040503050406030204" pitchFamily="18" charset="0"/>
                            <a:ea typeface="微软雅黑" panose="020B0503020204020204" pitchFamily="34" charset="-122"/>
                            <a:cs typeface="Times New Roman" panose="02020603050405020304" pitchFamily="34" charset="-120"/>
                          </a:rPr>
                          <m:t>−(−</m:t>
                        </m:r>
                        <m:r>
                          <a:rPr lang="en-US" altLang="zh-CN" sz="2400" b="0" i="0" dirty="0">
                            <a:solidFill>
                              <a:srgbClr val="FF0000"/>
                            </a:solidFill>
                            <a:latin typeface="Cambria Math" panose="02040503050406030204" pitchFamily="18" charset="0"/>
                            <a:ea typeface="微软雅黑" panose="020B0503020204020204" pitchFamily="34" charset="-122"/>
                            <a:cs typeface="Times New Roman" panose="02020603050405020304" pitchFamily="34" charset="-120"/>
                          </a:rPr>
                          <m:t>90</m:t>
                        </m:r>
                        <m:r>
                          <a:rPr lang="en-US" altLang="zh-CN" sz="2400" b="0" i="0" dirty="0">
                            <a:solidFill>
                              <a:srgbClr val="FF0000"/>
                            </a:solidFill>
                            <a:latin typeface="Cambria Math" panose="02040503050406030204" pitchFamily="18" charset="0"/>
                            <a:ea typeface="微软雅黑" panose="020B0503020204020204" pitchFamily="34" charset="-122"/>
                            <a:cs typeface="Times New Roman" panose="02020603050405020304" pitchFamily="34" charset="-120"/>
                          </a:rPr>
                          <m:t>)</m:t>
                        </m:r>
                      </m:num>
                      <m:den>
                        <m:r>
                          <a:rPr lang="en-US" altLang="zh-CN" sz="2400" b="0" i="0" dirty="0">
                            <a:solidFill>
                              <a:srgbClr val="FF0000"/>
                            </a:solidFill>
                            <a:latin typeface="Cambria Math" panose="02040503050406030204" pitchFamily="18" charset="0"/>
                            <a:ea typeface="微软雅黑" panose="020B0503020204020204" pitchFamily="34" charset="-122"/>
                            <a:cs typeface="Times New Roman" panose="02020603050405020304" pitchFamily="34" charset="-120"/>
                          </a:rPr>
                          <m:t>3</m:t>
                        </m:r>
                        <m:r>
                          <a:rPr lang="en-US" altLang="zh-CN" sz="2400" b="0" i="0" dirty="0">
                            <a:solidFill>
                              <a:srgbClr val="FF0000"/>
                            </a:solidFill>
                            <a:latin typeface="Cambria Math" panose="02040503050406030204" pitchFamily="18" charset="0"/>
                            <a:ea typeface="微软雅黑" panose="020B0503020204020204" pitchFamily="34" charset="-122"/>
                            <a:cs typeface="Times New Roman" panose="02020603050405020304" pitchFamily="34" charset="-120"/>
                          </a:rPr>
                          <m:t>.</m:t>
                        </m:r>
                        <m:r>
                          <a:rPr lang="en-US" altLang="zh-CN" sz="2400" b="0" i="0" dirty="0">
                            <a:solidFill>
                              <a:srgbClr val="FF0000"/>
                            </a:solidFill>
                            <a:latin typeface="Cambria Math" panose="02040503050406030204" pitchFamily="18" charset="0"/>
                            <a:ea typeface="微软雅黑" panose="020B0503020204020204" pitchFamily="34" charset="-122"/>
                            <a:cs typeface="Times New Roman" panose="02020603050405020304" pitchFamily="34" charset="-120"/>
                          </a:rPr>
                          <m:t>6</m:t>
                        </m:r>
                      </m:den>
                    </m:f>
                    <m:r>
                      <a:rPr lang="en-US" altLang="zh-CN" sz="2400" b="0" i="0" dirty="0">
                        <a:solidFill>
                          <a:srgbClr val="FF0000"/>
                        </a:solidFill>
                        <a:latin typeface="Cambria Math" panose="02040503050406030204" pitchFamily="18" charset="0"/>
                        <a:ea typeface="微软雅黑" panose="020B0503020204020204" pitchFamily="34" charset="-122"/>
                        <a:cs typeface="Times New Roman" panose="02020603050405020304" pitchFamily="34" charset="-120"/>
                      </a:rPr>
                      <m:t> </m:t>
                    </m:r>
                    <m:r>
                      <m:rPr>
                        <m:sty m:val="p"/>
                      </m:rPr>
                      <a:rPr lang="en-US" altLang="zh-CN" sz="2400" b="0" i="0" dirty="0">
                        <a:solidFill>
                          <a:srgbClr val="FF0000"/>
                        </a:solidFill>
                        <a:latin typeface="Cambria Math" panose="02040503050406030204" pitchFamily="18" charset="0"/>
                        <a:ea typeface="微软雅黑" panose="020B0503020204020204" pitchFamily="34" charset="-122"/>
                        <a:cs typeface="Times New Roman" panose="02020603050405020304" pitchFamily="34" charset="-120"/>
                      </a:rPr>
                      <m:t>m</m:t>
                    </m:r>
                    <m:r>
                      <a:rPr lang="en-US" altLang="zh-CN" sz="2400" b="0" i="0" dirty="0">
                        <a:solidFill>
                          <a:srgbClr val="FF0000"/>
                        </a:solidFill>
                        <a:latin typeface="Cambria Math" panose="02040503050406030204" pitchFamily="18" charset="0"/>
                        <a:ea typeface="微软雅黑" panose="020B0503020204020204" pitchFamily="34" charset="-122"/>
                        <a:cs typeface="Times New Roman" panose="02020603050405020304" pitchFamily="34" charset="-120"/>
                      </a:rPr>
                      <m:t>/</m:t>
                    </m:r>
                    <m:r>
                      <m:rPr>
                        <m:sty m:val="p"/>
                      </m:rPr>
                      <a:rPr lang="en-US" altLang="zh-CN" sz="2400" b="0" i="0" dirty="0">
                        <a:solidFill>
                          <a:srgbClr val="FF0000"/>
                        </a:solidFill>
                        <a:latin typeface="Cambria Math" panose="02040503050406030204" pitchFamily="18" charset="0"/>
                        <a:ea typeface="微软雅黑" panose="020B0503020204020204" pitchFamily="34" charset="-122"/>
                        <a:cs typeface="Times New Roman" panose="02020603050405020304" pitchFamily="34" charset="-120"/>
                      </a:rPr>
                      <m:t>s</m:t>
                    </m:r>
                    <m:r>
                      <a:rPr lang="en-US" altLang="zh-CN" sz="2400" b="0" i="0" dirty="0">
                        <a:solidFill>
                          <a:srgbClr val="FF0000"/>
                        </a:solidFill>
                        <a:latin typeface="Cambria Math" panose="02040503050406030204" pitchFamily="18" charset="0"/>
                        <a:ea typeface="微软雅黑" panose="020B0503020204020204" pitchFamily="34" charset="-122"/>
                        <a:cs typeface="Times New Roman" panose="02020603050405020304" pitchFamily="34" charset="-120"/>
                      </a:rPr>
                      <m:t>=</m:t>
                    </m:r>
                    <m:r>
                      <a:rPr lang="en-US" altLang="zh-CN" sz="2400" b="0" i="0" dirty="0">
                        <a:solidFill>
                          <a:srgbClr val="FF0000"/>
                        </a:solidFill>
                        <a:latin typeface="Cambria Math" panose="02040503050406030204" pitchFamily="18" charset="0"/>
                        <a:ea typeface="微软雅黑" panose="020B0503020204020204" pitchFamily="34" charset="-122"/>
                        <a:cs typeface="Times New Roman" panose="02020603050405020304" pitchFamily="34" charset="-120"/>
                      </a:rPr>
                      <m:t>60</m:t>
                    </m:r>
                    <m:r>
                      <a:rPr lang="en-US" altLang="zh-CN" sz="2400" b="0" i="0" dirty="0">
                        <a:solidFill>
                          <a:srgbClr val="FF0000"/>
                        </a:solidFill>
                        <a:latin typeface="Cambria Math" panose="02040503050406030204" pitchFamily="18" charset="0"/>
                        <a:ea typeface="微软雅黑" panose="020B0503020204020204" pitchFamily="34" charset="-122"/>
                        <a:cs typeface="Times New Roman" panose="02020603050405020304" pitchFamily="34" charset="-120"/>
                      </a:rPr>
                      <m:t> </m:t>
                    </m:r>
                    <m:r>
                      <m:rPr>
                        <m:sty m:val="p"/>
                      </m:rPr>
                      <a:rPr lang="en-US" altLang="zh-CN" sz="2400" b="0" i="0" dirty="0">
                        <a:solidFill>
                          <a:srgbClr val="FF0000"/>
                        </a:solidFill>
                        <a:latin typeface="Cambria Math" panose="02040503050406030204" pitchFamily="18" charset="0"/>
                        <a:ea typeface="微软雅黑" panose="020B0503020204020204" pitchFamily="34" charset="-122"/>
                        <a:cs typeface="Times New Roman" panose="02020603050405020304" pitchFamily="34" charset="-120"/>
                      </a:rPr>
                      <m:t>m</m:t>
                    </m:r>
                    <m:r>
                      <a:rPr lang="en-US" altLang="zh-CN" sz="2400" b="0" i="0" dirty="0">
                        <a:solidFill>
                          <a:srgbClr val="FF0000"/>
                        </a:solidFill>
                        <a:latin typeface="Cambria Math" panose="02040503050406030204" pitchFamily="18" charset="0"/>
                        <a:ea typeface="微软雅黑" panose="020B0503020204020204" pitchFamily="34" charset="-122"/>
                        <a:cs typeface="Times New Roman" panose="02020603050405020304" pitchFamily="34" charset="-120"/>
                      </a:rPr>
                      <m:t>/</m:t>
                    </m:r>
                    <m:r>
                      <m:rPr>
                        <m:sty m:val="p"/>
                      </m:rPr>
                      <a:rPr lang="en-US" altLang="zh-CN" sz="2400" b="0" i="0" dirty="0">
                        <a:solidFill>
                          <a:srgbClr val="FF0000"/>
                        </a:solidFill>
                        <a:latin typeface="Cambria Math" panose="02040503050406030204" pitchFamily="18" charset="0"/>
                        <a:ea typeface="微软雅黑" panose="020B0503020204020204" pitchFamily="34" charset="-122"/>
                        <a:cs typeface="Times New Roman" panose="02020603050405020304" pitchFamily="34" charset="-120"/>
                      </a:rPr>
                      <m:t>s</m:t>
                    </m:r>
                  </m:oMath>
                </a14:m>
                <a:r>
                  <a:rPr lang="en-US" altLang="zh-CN" sz="100" b="0" i="0" kern="0" spc="-99900" dirty="0">
                    <a:solidFill>
                      <a:srgbClr val="FFFFFF"/>
                    </a:solidFill>
                    <a:latin typeface="Times New Roman" panose="02020603050405020304" pitchFamily="34" charset="0"/>
                    <a:ea typeface="微软雅黑" panose="020B0503020204020204" pitchFamily="34" charset="-122"/>
                    <a:cs typeface="Times New Roman" panose="02020603050405020304" pitchFamily="34" charset="-120"/>
                  </a:rPr>
                  <a:t> </a:t>
                </a:r>
                <a:r>
                  <a:rPr lang="en-US" altLang="zh-CN" sz="2400" b="0" i="0" dirty="0">
                    <a:solidFill>
                      <a:srgbClr val="FF0000"/>
                    </a:solidFill>
                    <a:latin typeface="Times New Roman" panose="02020603050405020304" pitchFamily="34" charset="0"/>
                    <a:ea typeface="微软雅黑" panose="020B0503020204020204" pitchFamily="34" charset="-122"/>
                    <a:cs typeface="Times New Roman" panose="02020603050405020304" pitchFamily="34" charset="-120"/>
                  </a:rPr>
                  <a:t>，故A错误，B正确</a:t>
                </a:r>
                <a:r>
                  <a:rPr lang="en-US" altLang="zh-CN" sz="2400" b="0" i="0">
                    <a:solidFill>
                      <a:srgbClr val="FF0000"/>
                    </a:solidFill>
                    <a:latin typeface="Times New Roman" panose="02020603050405020304" pitchFamily="34" charset="0"/>
                    <a:ea typeface="微软雅黑" panose="020B0503020204020204" pitchFamily="34" charset="-122"/>
                    <a:cs typeface="Times New Roman" panose="02020603050405020304" pitchFamily="34" charset="-120"/>
                  </a:rPr>
                  <a:t>；加速度</a:t>
                </a:r>
                <a:endParaRPr lang="en-US" altLang="zh-CN" sz="2400" b="0" i="0">
                  <a:solidFill>
                    <a:srgbClr val="FF0000"/>
                  </a:solidFill>
                  <a:latin typeface="Times New Roman" panose="02020603050405020304" pitchFamily="34" charset="0"/>
                  <a:ea typeface="微软雅黑" panose="020B0503020204020204" pitchFamily="34" charset="-122"/>
                  <a:cs typeface="Times New Roman" panose="02020603050405020304" pitchFamily="34" charset="-120"/>
                </a:endParaRPr>
              </a:p>
              <a:p>
                <a:pPr latinLnBrk="1">
                  <a:lnSpc>
                    <a:spcPts val="4300"/>
                  </a:lnSpc>
                </a:pPr>
                <a14:m>
                  <m:oMath xmlns:m="http://schemas.openxmlformats.org/officeDocument/2006/math">
                    <m:r>
                      <a:rPr lang="en-US" altLang="zh-CN" sz="2400" b="0" i="0" dirty="0">
                        <a:solidFill>
                          <a:srgbClr val="FF0000"/>
                        </a:solidFill>
                        <a:latin typeface="Cambria Math" panose="02040503050406030204" pitchFamily="18" charset="0"/>
                        <a:ea typeface="微软雅黑" panose="020B0503020204020204" pitchFamily="34" charset="-122"/>
                        <a:cs typeface="Times New Roman" panose="02020603050405020304" pitchFamily="34" charset="-120"/>
                      </a:rPr>
                      <m:t>𝑎</m:t>
                    </m:r>
                    <m:r>
                      <a:rPr lang="en-US" altLang="zh-CN" sz="2400" b="0" i="0" dirty="0">
                        <a:solidFill>
                          <a:srgbClr val="FF0000"/>
                        </a:solidFill>
                        <a:latin typeface="Cambria Math" panose="02040503050406030204" pitchFamily="18" charset="0"/>
                        <a:ea typeface="微软雅黑" panose="020B0503020204020204" pitchFamily="34" charset="-122"/>
                        <a:cs typeface="Times New Roman" panose="02020603050405020304" pitchFamily="34" charset="-120"/>
                      </a:rPr>
                      <m:t>=</m:t>
                    </m:r>
                    <m:f>
                      <m:fPr>
                        <m:ctrlPr>
                          <a:rPr lang="en-US" altLang="zh-CN" sz="2400" b="0" i="1" dirty="0">
                            <a:solidFill>
                              <a:srgbClr val="FF0000"/>
                            </a:solidFill>
                            <a:latin typeface="Cambria Math" panose="02040503050406030204" pitchFamily="18" charset="0"/>
                            <a:ea typeface="微软雅黑" panose="020B0503020204020204" pitchFamily="34" charset="-122"/>
                            <a:cs typeface="Times New Roman" panose="02020603050405020304" pitchFamily="34" charset="-120"/>
                          </a:rPr>
                        </m:ctrlPr>
                      </m:fPr>
                      <m:num>
                        <m:sSub>
                          <m:sSubPr>
                            <m:ctrlPr>
                              <a:rPr lang="en-US" altLang="zh-CN" sz="2400" b="0" i="1" dirty="0">
                                <a:solidFill>
                                  <a:srgbClr val="FF0000"/>
                                </a:solidFill>
                                <a:latin typeface="Cambria Math" panose="02040503050406030204" pitchFamily="18" charset="0"/>
                                <a:ea typeface="微软雅黑" panose="020B0503020204020204" pitchFamily="34" charset="-122"/>
                                <a:cs typeface="Times New Roman" panose="02020603050405020304" pitchFamily="34" charset="-120"/>
                              </a:rPr>
                            </m:ctrlPr>
                          </m:sSubPr>
                          <m:e>
                            <m:r>
                              <a:rPr lang="en-US" altLang="zh-CN" sz="2400" b="0" i="0" dirty="0">
                                <a:solidFill>
                                  <a:srgbClr val="FF0000"/>
                                </a:solidFill>
                                <a:latin typeface="Cambria Math" panose="02040503050406030204" pitchFamily="18" charset="0"/>
                                <a:ea typeface="微软雅黑" panose="020B0503020204020204" pitchFamily="34" charset="-122"/>
                                <a:cs typeface="Times New Roman" panose="02020603050405020304" pitchFamily="34" charset="-120"/>
                              </a:rPr>
                              <m:t>𝑣</m:t>
                            </m:r>
                          </m:e>
                          <m:sub>
                            <m:r>
                              <a:rPr lang="en-US" altLang="zh-CN" sz="2400" b="0" i="0" dirty="0">
                                <a:solidFill>
                                  <a:srgbClr val="FF0000"/>
                                </a:solidFill>
                                <a:latin typeface="Cambria Math" panose="02040503050406030204" pitchFamily="18" charset="0"/>
                                <a:ea typeface="微软雅黑" panose="020B0503020204020204" pitchFamily="34" charset="-122"/>
                                <a:cs typeface="Times New Roman" panose="02020603050405020304" pitchFamily="34" charset="-120"/>
                              </a:rPr>
                              <m:t>2</m:t>
                            </m:r>
                          </m:sub>
                        </m:sSub>
                        <m:r>
                          <a:rPr lang="en-US" altLang="zh-CN" sz="2400" b="0" i="0" dirty="0">
                            <a:solidFill>
                              <a:srgbClr val="FF0000"/>
                            </a:solidFill>
                            <a:latin typeface="Cambria Math" panose="02040503050406030204" pitchFamily="18" charset="0"/>
                            <a:ea typeface="微软雅黑" panose="020B0503020204020204" pitchFamily="34" charset="-122"/>
                            <a:cs typeface="Times New Roman" panose="02020603050405020304" pitchFamily="34" charset="-120"/>
                          </a:rPr>
                          <m:t>−</m:t>
                        </m:r>
                        <m:sSub>
                          <m:sSubPr>
                            <m:ctrlPr>
                              <a:rPr lang="en-US" altLang="zh-CN" sz="2400" b="0" i="1" dirty="0">
                                <a:solidFill>
                                  <a:srgbClr val="FF0000"/>
                                </a:solidFill>
                                <a:latin typeface="Cambria Math" panose="02040503050406030204" pitchFamily="18" charset="0"/>
                                <a:ea typeface="微软雅黑" panose="020B0503020204020204" pitchFamily="34" charset="-122"/>
                                <a:cs typeface="Times New Roman" panose="02020603050405020304" pitchFamily="34" charset="-120"/>
                              </a:rPr>
                            </m:ctrlPr>
                          </m:sSubPr>
                          <m:e>
                            <m:r>
                              <a:rPr lang="en-US" altLang="zh-CN" sz="2400" b="0" i="0" dirty="0">
                                <a:solidFill>
                                  <a:srgbClr val="FF0000"/>
                                </a:solidFill>
                                <a:latin typeface="Cambria Math" panose="02040503050406030204" pitchFamily="18" charset="0"/>
                                <a:ea typeface="微软雅黑" panose="020B0503020204020204" pitchFamily="34" charset="-122"/>
                                <a:cs typeface="Times New Roman" panose="02020603050405020304" pitchFamily="34" charset="-120"/>
                              </a:rPr>
                              <m:t>𝑣</m:t>
                            </m:r>
                          </m:e>
                          <m:sub>
                            <m:r>
                              <a:rPr lang="en-US" altLang="zh-CN" sz="2400" b="0" i="0" dirty="0">
                                <a:solidFill>
                                  <a:srgbClr val="FF0000"/>
                                </a:solidFill>
                                <a:latin typeface="Cambria Math" panose="02040503050406030204" pitchFamily="18" charset="0"/>
                                <a:ea typeface="微软雅黑" panose="020B0503020204020204" pitchFamily="34" charset="-122"/>
                                <a:cs typeface="Times New Roman" panose="02020603050405020304" pitchFamily="34" charset="-120"/>
                              </a:rPr>
                              <m:t>1</m:t>
                            </m:r>
                          </m:sub>
                        </m:sSub>
                      </m:num>
                      <m:den>
                        <m:r>
                          <a:rPr lang="en-US" altLang="zh-CN" sz="2400" b="0" i="0" dirty="0">
                            <a:solidFill>
                              <a:srgbClr val="FF0000"/>
                            </a:solidFill>
                            <a:latin typeface="Cambria Math" panose="02040503050406030204" pitchFamily="18" charset="0"/>
                            <a:ea typeface="微软雅黑" panose="020B0503020204020204" pitchFamily="34" charset="-122"/>
                            <a:cs typeface="Times New Roman" panose="02020603050405020304" pitchFamily="34" charset="-120"/>
                          </a:rPr>
                          <m:t>𝑡</m:t>
                        </m:r>
                      </m:den>
                    </m:f>
                    <m:r>
                      <a:rPr lang="en-US" altLang="zh-CN" sz="2400" b="0" i="0" dirty="0">
                        <a:solidFill>
                          <a:srgbClr val="FF0000"/>
                        </a:solidFill>
                        <a:latin typeface="Cambria Math" panose="02040503050406030204" pitchFamily="18" charset="0"/>
                        <a:ea typeface="微软雅黑" panose="020B0503020204020204" pitchFamily="34" charset="-122"/>
                        <a:cs typeface="Times New Roman" panose="02020603050405020304" pitchFamily="34" charset="-120"/>
                      </a:rPr>
                      <m:t>=</m:t>
                    </m:r>
                    <m:f>
                      <m:fPr>
                        <m:ctrlPr>
                          <a:rPr lang="en-US" altLang="zh-CN" sz="2400" b="0" i="1" dirty="0">
                            <a:solidFill>
                              <a:srgbClr val="FF0000"/>
                            </a:solidFill>
                            <a:latin typeface="Cambria Math" panose="02040503050406030204" pitchFamily="18" charset="0"/>
                            <a:ea typeface="微软雅黑" panose="020B0503020204020204" pitchFamily="34" charset="-122"/>
                            <a:cs typeface="Times New Roman" panose="02020603050405020304" pitchFamily="34" charset="-120"/>
                          </a:rPr>
                        </m:ctrlPr>
                      </m:fPr>
                      <m:num>
                        <m:r>
                          <a:rPr lang="en-US" altLang="zh-CN" sz="2400" b="0" i="0" dirty="0">
                            <a:solidFill>
                              <a:srgbClr val="FF0000"/>
                            </a:solidFill>
                            <a:latin typeface="Cambria Math" panose="02040503050406030204" pitchFamily="18" charset="0"/>
                            <a:ea typeface="微软雅黑" panose="020B0503020204020204" pitchFamily="34" charset="-122"/>
                            <a:cs typeface="Times New Roman" panose="02020603050405020304" pitchFamily="34" charset="-120"/>
                          </a:rPr>
                          <m:t>60</m:t>
                        </m:r>
                      </m:num>
                      <m:den>
                        <m:r>
                          <a:rPr lang="en-US" altLang="zh-CN" sz="2400" b="0" i="0" dirty="0">
                            <a:solidFill>
                              <a:srgbClr val="FF0000"/>
                            </a:solidFill>
                            <a:latin typeface="Cambria Math" panose="02040503050406030204" pitchFamily="18" charset="0"/>
                            <a:ea typeface="微软雅黑" panose="020B0503020204020204" pitchFamily="34" charset="-122"/>
                            <a:cs typeface="Times New Roman" panose="02020603050405020304" pitchFamily="34" charset="-120"/>
                          </a:rPr>
                          <m:t>0</m:t>
                        </m:r>
                        <m:r>
                          <a:rPr lang="en-US" altLang="zh-CN" sz="2400" b="0" i="0" dirty="0">
                            <a:solidFill>
                              <a:srgbClr val="FF0000"/>
                            </a:solidFill>
                            <a:latin typeface="Cambria Math" panose="02040503050406030204" pitchFamily="18" charset="0"/>
                            <a:ea typeface="微软雅黑" panose="020B0503020204020204" pitchFamily="34" charset="-122"/>
                            <a:cs typeface="Times New Roman" panose="02020603050405020304" pitchFamily="34" charset="-120"/>
                          </a:rPr>
                          <m:t>.</m:t>
                        </m:r>
                        <m:r>
                          <a:rPr lang="en-US" altLang="zh-CN" sz="2400" b="0" i="0" dirty="0">
                            <a:solidFill>
                              <a:srgbClr val="FF0000"/>
                            </a:solidFill>
                            <a:latin typeface="Cambria Math" panose="02040503050406030204" pitchFamily="18" charset="0"/>
                            <a:ea typeface="微软雅黑" panose="020B0503020204020204" pitchFamily="34" charset="-122"/>
                            <a:cs typeface="Times New Roman" panose="02020603050405020304" pitchFamily="34" charset="-120"/>
                          </a:rPr>
                          <m:t>002</m:t>
                        </m:r>
                      </m:den>
                    </m:f>
                    <m:r>
                      <a:rPr lang="en-US" altLang="zh-CN" sz="2400" b="0" i="0" dirty="0">
                        <a:solidFill>
                          <a:srgbClr val="FF0000"/>
                        </a:solidFill>
                        <a:latin typeface="Cambria Math" panose="02040503050406030204" pitchFamily="18" charset="0"/>
                        <a:ea typeface="微软雅黑" panose="020B0503020204020204" pitchFamily="34" charset="-122"/>
                        <a:cs typeface="Times New Roman" panose="02020603050405020304" pitchFamily="34" charset="-120"/>
                      </a:rPr>
                      <m:t> </m:t>
                    </m:r>
                    <m:r>
                      <m:rPr>
                        <m:sty m:val="p"/>
                      </m:rPr>
                      <a:rPr lang="en-US" altLang="zh-CN" sz="2400" b="0" i="0" dirty="0">
                        <a:solidFill>
                          <a:srgbClr val="FF0000"/>
                        </a:solidFill>
                        <a:latin typeface="Cambria Math" panose="02040503050406030204" pitchFamily="18" charset="0"/>
                        <a:ea typeface="微软雅黑" panose="020B0503020204020204" pitchFamily="34" charset="-122"/>
                        <a:cs typeface="Times New Roman" panose="02020603050405020304" pitchFamily="34" charset="-120"/>
                      </a:rPr>
                      <m:t>m</m:t>
                    </m:r>
                    <m:r>
                      <a:rPr lang="en-US" altLang="zh-CN" sz="2400" b="0" i="0" dirty="0">
                        <a:solidFill>
                          <a:srgbClr val="FF0000"/>
                        </a:solidFill>
                        <a:latin typeface="Cambria Math" panose="02040503050406030204" pitchFamily="18" charset="0"/>
                        <a:ea typeface="微软雅黑" panose="020B0503020204020204" pitchFamily="34" charset="-122"/>
                        <a:cs typeface="Times New Roman" panose="02020603050405020304" pitchFamily="34" charset="-120"/>
                      </a:rPr>
                      <m:t>/</m:t>
                    </m:r>
                    <m:sSup>
                      <m:sSupPr>
                        <m:ctrlPr>
                          <a:rPr lang="en-US" altLang="zh-CN" sz="2400" b="0" i="1" dirty="0">
                            <a:solidFill>
                              <a:srgbClr val="FF0000"/>
                            </a:solidFill>
                            <a:latin typeface="Cambria Math" panose="02040503050406030204" pitchFamily="18" charset="0"/>
                            <a:ea typeface="微软雅黑" panose="020B0503020204020204" pitchFamily="34" charset="-122"/>
                            <a:cs typeface="Times New Roman" panose="02020603050405020304" pitchFamily="34" charset="-120"/>
                          </a:rPr>
                        </m:ctrlPr>
                      </m:sSupPr>
                      <m:e>
                        <m:r>
                          <m:rPr>
                            <m:sty m:val="p"/>
                          </m:rPr>
                          <a:rPr lang="en-US" altLang="zh-CN" sz="2400" b="0" i="0" dirty="0">
                            <a:solidFill>
                              <a:srgbClr val="FF0000"/>
                            </a:solidFill>
                            <a:latin typeface="Cambria Math" panose="02040503050406030204" pitchFamily="18" charset="0"/>
                            <a:ea typeface="微软雅黑" panose="020B0503020204020204" pitchFamily="34" charset="-122"/>
                            <a:cs typeface="Times New Roman" panose="02020603050405020304" pitchFamily="34" charset="-120"/>
                          </a:rPr>
                          <m:t>s</m:t>
                        </m:r>
                      </m:e>
                      <m:sup>
                        <m:r>
                          <a:rPr lang="en-US" altLang="zh-CN" sz="2400" b="0" i="0" dirty="0">
                            <a:solidFill>
                              <a:srgbClr val="FF0000"/>
                            </a:solidFill>
                            <a:latin typeface="Cambria Math" panose="02040503050406030204" pitchFamily="18" charset="0"/>
                            <a:ea typeface="微软雅黑" panose="020B0503020204020204" pitchFamily="34" charset="-122"/>
                            <a:cs typeface="Times New Roman" panose="02020603050405020304" pitchFamily="34" charset="-120"/>
                          </a:rPr>
                          <m:t>2</m:t>
                        </m:r>
                      </m:sup>
                    </m:sSup>
                    <m:r>
                      <a:rPr lang="en-US" altLang="zh-CN" sz="2400" b="0" i="0" dirty="0">
                        <a:solidFill>
                          <a:srgbClr val="FF0000"/>
                        </a:solidFill>
                        <a:latin typeface="Cambria Math" panose="02040503050406030204" pitchFamily="18" charset="0"/>
                        <a:ea typeface="微软雅黑" panose="020B0503020204020204" pitchFamily="34" charset="-122"/>
                        <a:cs typeface="Times New Roman" panose="02020603050405020304" pitchFamily="34" charset="-120"/>
                      </a:rPr>
                      <m:t>=</m:t>
                    </m:r>
                    <m:r>
                      <a:rPr lang="en-US" altLang="zh-CN" sz="2400" b="0" i="0" dirty="0">
                        <a:solidFill>
                          <a:srgbClr val="FF0000"/>
                        </a:solidFill>
                        <a:latin typeface="Cambria Math" panose="02040503050406030204" pitchFamily="18" charset="0"/>
                        <a:ea typeface="微软雅黑" panose="020B0503020204020204" pitchFamily="34" charset="-122"/>
                        <a:cs typeface="Times New Roman" panose="02020603050405020304" pitchFamily="34" charset="-120"/>
                      </a:rPr>
                      <m:t>30</m:t>
                    </m:r>
                    <m:r>
                      <a:rPr lang="en-US" altLang="zh-CN" sz="2400" b="0" i="0" dirty="0">
                        <a:solidFill>
                          <a:srgbClr val="FF0000"/>
                        </a:solidFill>
                        <a:latin typeface="Cambria Math" panose="02040503050406030204" pitchFamily="18" charset="0"/>
                        <a:ea typeface="微软雅黑" panose="020B0503020204020204" pitchFamily="34" charset="-122"/>
                        <a:cs typeface="Times New Roman" panose="02020603050405020304" pitchFamily="34" charset="-120"/>
                      </a:rPr>
                      <m:t> </m:t>
                    </m:r>
                    <m:r>
                      <a:rPr lang="en-US" altLang="zh-CN" sz="2400" b="0" i="0" dirty="0">
                        <a:solidFill>
                          <a:srgbClr val="FF0000"/>
                        </a:solidFill>
                        <a:latin typeface="Cambria Math" panose="02040503050406030204" pitchFamily="18" charset="0"/>
                        <a:ea typeface="微软雅黑" panose="020B0503020204020204" pitchFamily="34" charset="-122"/>
                        <a:cs typeface="Times New Roman" panose="02020603050405020304" pitchFamily="34" charset="-120"/>
                      </a:rPr>
                      <m:t>000</m:t>
                    </m:r>
                    <m:r>
                      <a:rPr lang="en-US" altLang="zh-CN" sz="2400" b="0" i="0" dirty="0">
                        <a:solidFill>
                          <a:srgbClr val="FF0000"/>
                        </a:solidFill>
                        <a:latin typeface="Cambria Math" panose="02040503050406030204" pitchFamily="18" charset="0"/>
                        <a:ea typeface="微软雅黑" panose="020B0503020204020204" pitchFamily="34" charset="-122"/>
                        <a:cs typeface="Times New Roman" panose="02020603050405020304" pitchFamily="34" charset="-120"/>
                      </a:rPr>
                      <m:t> </m:t>
                    </m:r>
                    <m:r>
                      <m:rPr>
                        <m:sty m:val="p"/>
                      </m:rPr>
                      <a:rPr lang="en-US" altLang="zh-CN" sz="2400" b="0" i="0" dirty="0">
                        <a:solidFill>
                          <a:srgbClr val="FF0000"/>
                        </a:solidFill>
                        <a:latin typeface="Cambria Math" panose="02040503050406030204" pitchFamily="18" charset="0"/>
                        <a:ea typeface="微软雅黑" panose="020B0503020204020204" pitchFamily="34" charset="-122"/>
                        <a:cs typeface="Times New Roman" panose="02020603050405020304" pitchFamily="34" charset="-120"/>
                      </a:rPr>
                      <m:t>m</m:t>
                    </m:r>
                    <m:r>
                      <a:rPr lang="en-US" altLang="zh-CN" sz="2400" b="0" i="0" dirty="0">
                        <a:solidFill>
                          <a:srgbClr val="FF0000"/>
                        </a:solidFill>
                        <a:latin typeface="Cambria Math" panose="02040503050406030204" pitchFamily="18" charset="0"/>
                        <a:ea typeface="微软雅黑" panose="020B0503020204020204" pitchFamily="34" charset="-122"/>
                        <a:cs typeface="Times New Roman" panose="02020603050405020304" pitchFamily="34" charset="-120"/>
                      </a:rPr>
                      <m:t>/</m:t>
                    </m:r>
                    <m:sSup>
                      <m:sSupPr>
                        <m:ctrlPr>
                          <a:rPr lang="en-US" altLang="zh-CN" sz="2400" b="0" i="1" dirty="0">
                            <a:solidFill>
                              <a:srgbClr val="FF0000"/>
                            </a:solidFill>
                            <a:latin typeface="Cambria Math" panose="02040503050406030204" pitchFamily="18" charset="0"/>
                            <a:ea typeface="微软雅黑" panose="020B0503020204020204" pitchFamily="34" charset="-122"/>
                            <a:cs typeface="Times New Roman" panose="02020603050405020304" pitchFamily="34" charset="-120"/>
                          </a:rPr>
                        </m:ctrlPr>
                      </m:sSupPr>
                      <m:e>
                        <m:r>
                          <m:rPr>
                            <m:sty m:val="p"/>
                          </m:rPr>
                          <a:rPr lang="en-US" altLang="zh-CN" sz="2400" b="0" i="0" dirty="0">
                            <a:solidFill>
                              <a:srgbClr val="FF0000"/>
                            </a:solidFill>
                            <a:latin typeface="Cambria Math" panose="02040503050406030204" pitchFamily="18" charset="0"/>
                            <a:ea typeface="微软雅黑" panose="020B0503020204020204" pitchFamily="34" charset="-122"/>
                            <a:cs typeface="Times New Roman" panose="02020603050405020304" pitchFamily="34" charset="-120"/>
                          </a:rPr>
                          <m:t>s</m:t>
                        </m:r>
                      </m:e>
                      <m:sup>
                        <m:r>
                          <a:rPr lang="en-US" altLang="zh-CN" sz="2400" b="0" i="0" dirty="0">
                            <a:solidFill>
                              <a:srgbClr val="FF0000"/>
                            </a:solidFill>
                            <a:latin typeface="Cambria Math" panose="02040503050406030204" pitchFamily="18" charset="0"/>
                            <a:ea typeface="微软雅黑" panose="020B0503020204020204" pitchFamily="34" charset="-122"/>
                            <a:cs typeface="Times New Roman" panose="02020603050405020304" pitchFamily="34" charset="-120"/>
                          </a:rPr>
                          <m:t>2</m:t>
                        </m:r>
                      </m:sup>
                    </m:sSup>
                  </m:oMath>
                </a14:m>
                <a:r>
                  <a:rPr lang="en-US" altLang="zh-CN" sz="100" b="0" i="0" kern="0" spc="-99900" dirty="0">
                    <a:solidFill>
                      <a:srgbClr val="FFFFFF"/>
                    </a:solidFill>
                    <a:latin typeface="Times New Roman" panose="02020603050405020304" pitchFamily="34" charset="0"/>
                    <a:ea typeface="微软雅黑" panose="020B0503020204020204" pitchFamily="34" charset="-122"/>
                    <a:cs typeface="Times New Roman" panose="02020603050405020304" pitchFamily="34" charset="-120"/>
                  </a:rPr>
                  <a:t> </a:t>
                </a:r>
                <a:r>
                  <a:rPr lang="en-US" altLang="zh-CN" sz="2400" b="0" i="0" dirty="0">
                    <a:solidFill>
                      <a:srgbClr val="FF0000"/>
                    </a:solidFill>
                    <a:latin typeface="Times New Roman" panose="02020603050405020304" pitchFamily="34" charset="0"/>
                    <a:ea typeface="微软雅黑" panose="020B0503020204020204" pitchFamily="34" charset="-122"/>
                    <a:cs typeface="Times New Roman" panose="02020603050405020304" pitchFamily="34" charset="-120"/>
                  </a:rPr>
                  <a:t>，故C、D错误。</a:t>
                </a:r>
                <a:endParaRPr lang="en-US" altLang="zh-CN" sz="2400" dirty="0"/>
              </a:p>
            </p:txBody>
          </p:sp>
        </mc:Choice>
        <mc:Fallback>
          <p:sp>
            <p:nvSpPr>
              <p:cNvPr id="5" name="QC_6_AS.73_1#417fe83da?pid=7c6a93a9f&amp;color=0,0,0&amp;vtp=1&amp;bbb=1&amp;hb=1"/>
              <p:cNvSpPr>
                <a:spLocks noRot="1" noChangeAspect="1" noMove="1" noResize="1" noEditPoints="1" noAdjustHandles="1" noChangeArrowheads="1" noChangeShapeType="1" noTextEdit="1"/>
              </p:cNvSpPr>
              <p:nvPr/>
            </p:nvSpPr>
            <p:spPr>
              <a:xfrm>
                <a:off x="612648" y="4708304"/>
                <a:ext cx="10963656" cy="1638300"/>
              </a:xfrm>
              <a:prstGeom prst="rect">
                <a:avLst/>
              </a:prstGeom>
              <a:blipFill rotWithShape="1">
                <a:blip r:embed="rId3"/>
                <a:stretch>
                  <a:fillRect l="-5" t="-25" r="2" b="25"/>
                </a:stretch>
              </a:blipFill>
            </p:spPr>
            <p:txBody>
              <a:bodyPr/>
              <a:lstStyle/>
              <a:p>
                <a:r>
                  <a:rPr lang="zh-CN" altLang="en-US">
                    <a:noFill/>
                  </a:rPr>
                  <a:t> </a:t>
                </a:r>
              </a:p>
            </p:txBody>
          </p:sp>
        </mc:Fallback>
      </mc:AlternateContent>
    </p:spTree>
  </p:cSld>
  <p:clrMapOvr>
    <a:masterClrMapping/>
  </p:clrMapOvr>
  <p:transition>
    <p:split dir="in"/>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
                                            <p:bg/>
                                          </p:spTgt>
                                        </p:tgtEl>
                                        <p:attrNameLst>
                                          <p:attrName>style.visibility</p:attrName>
                                        </p:attrNameLst>
                                      </p:cBhvr>
                                      <p:to>
                                        <p:strVal val="visible"/>
                                      </p:to>
                                    </p:set>
                                    <p:animEffect transition="in" filter="wipe(left)">
                                      <p:cBhvr>
                                        <p:cTn id="7" dur="500"/>
                                        <p:tgtEl>
                                          <p:spTgt spid="3">
                                            <p:bg/>
                                          </p:spTgt>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3">
                                            <p:txEl>
                                              <p:pRg st="0" end="0"/>
                                            </p:txEl>
                                          </p:spTgt>
                                        </p:tgtEl>
                                        <p:attrNameLst>
                                          <p:attrName>style.visibility</p:attrName>
                                        </p:attrNameLst>
                                      </p:cBhvr>
                                      <p:to>
                                        <p:strVal val="visible"/>
                                      </p:to>
                                    </p:set>
                                    <p:animEffect transition="in" filter="wipe(left)">
                                      <p:cBhvr>
                                        <p:cTn id="10" dur="500"/>
                                        <p:tgtEl>
                                          <p:spTgt spid="3">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8" fill="hold" grpId="0" nodeType="clickEffect">
                                  <p:stCondLst>
                                    <p:cond delay="0"/>
                                  </p:stCondLst>
                                  <p:childTnLst>
                                    <p:set>
                                      <p:cBhvr>
                                        <p:cTn id="14" dur="1" fill="hold">
                                          <p:stCondLst>
                                            <p:cond delay="0"/>
                                          </p:stCondLst>
                                        </p:cTn>
                                        <p:tgtEl>
                                          <p:spTgt spid="5">
                                            <p:bg/>
                                          </p:spTgt>
                                        </p:tgtEl>
                                        <p:attrNameLst>
                                          <p:attrName>style.visibility</p:attrName>
                                        </p:attrNameLst>
                                      </p:cBhvr>
                                      <p:to>
                                        <p:strVal val="visible"/>
                                      </p:to>
                                    </p:set>
                                    <p:animEffect transition="in" filter="wipe(left)">
                                      <p:cBhvr>
                                        <p:cTn id="15" dur="500"/>
                                        <p:tgtEl>
                                          <p:spTgt spid="5">
                                            <p:bg/>
                                          </p:spTgt>
                                        </p:tgtEl>
                                      </p:cBhvr>
                                    </p:animEffect>
                                  </p:childTnLst>
                                </p:cTn>
                              </p:par>
                              <p:par>
                                <p:cTn id="16" presetID="22" presetClass="entr" presetSubtype="8" fill="hold" grpId="0" nodeType="withEffect">
                                  <p:stCondLst>
                                    <p:cond delay="0"/>
                                  </p:stCondLst>
                                  <p:childTnLst>
                                    <p:set>
                                      <p:cBhvr>
                                        <p:cTn id="17" dur="1" fill="hold">
                                          <p:stCondLst>
                                            <p:cond delay="0"/>
                                          </p:stCondLst>
                                        </p:cTn>
                                        <p:tgtEl>
                                          <p:spTgt spid="5">
                                            <p:txEl>
                                              <p:pRg st="0" end="0"/>
                                            </p:txEl>
                                          </p:spTgt>
                                        </p:tgtEl>
                                        <p:attrNameLst>
                                          <p:attrName>style.visibility</p:attrName>
                                        </p:attrNameLst>
                                      </p:cBhvr>
                                      <p:to>
                                        <p:strVal val="visible"/>
                                      </p:to>
                                    </p:set>
                                    <p:animEffect transition="in" filter="wipe(left)">
                                      <p:cBhvr>
                                        <p:cTn id="18" dur="500"/>
                                        <p:tgtEl>
                                          <p:spTgt spid="5">
                                            <p:txEl>
                                              <p:pRg st="0" end="0"/>
                                            </p:txEl>
                                          </p:spTgt>
                                        </p:tgtEl>
                                      </p:cBhvr>
                                    </p:animEffect>
                                  </p:childTnLst>
                                </p:cTn>
                              </p:par>
                              <p:par>
                                <p:cTn id="19" presetID="22" presetClass="entr" presetSubtype="8" fill="hold" grpId="0" nodeType="withEffect">
                                  <p:stCondLst>
                                    <p:cond delay="0"/>
                                  </p:stCondLst>
                                  <p:childTnLst>
                                    <p:set>
                                      <p:cBhvr>
                                        <p:cTn id="20" dur="1" fill="hold">
                                          <p:stCondLst>
                                            <p:cond delay="0"/>
                                          </p:stCondLst>
                                        </p:cTn>
                                        <p:tgtEl>
                                          <p:spTgt spid="5">
                                            <p:txEl>
                                              <p:pRg st="1" end="1"/>
                                            </p:txEl>
                                          </p:spTgt>
                                        </p:tgtEl>
                                        <p:attrNameLst>
                                          <p:attrName>style.visibility</p:attrName>
                                        </p:attrNameLst>
                                      </p:cBhvr>
                                      <p:to>
                                        <p:strVal val="visible"/>
                                      </p:to>
                                    </p:set>
                                    <p:animEffect transition="in" filter="wipe(left)">
                                      <p:cBhvr>
                                        <p:cTn id="21" dur="500"/>
                                        <p:tgtEl>
                                          <p:spTgt spid="5">
                                            <p:txEl>
                                              <p:pRg st="1" end="1"/>
                                            </p:txEl>
                                          </p:spTgt>
                                        </p:tgtEl>
                                      </p:cBhvr>
                                    </p:animEffect>
                                  </p:childTnLst>
                                </p:cTn>
                              </p:par>
                              <p:par>
                                <p:cTn id="22" presetID="22" presetClass="entr" presetSubtype="8" fill="hold" grpId="0" nodeType="withEffect">
                                  <p:stCondLst>
                                    <p:cond delay="0"/>
                                  </p:stCondLst>
                                  <p:childTnLst>
                                    <p:set>
                                      <p:cBhvr>
                                        <p:cTn id="23" dur="1" fill="hold">
                                          <p:stCondLst>
                                            <p:cond delay="0"/>
                                          </p:stCondLst>
                                        </p:cTn>
                                        <p:tgtEl>
                                          <p:spTgt spid="5">
                                            <p:txEl>
                                              <p:pRg st="2" end="2"/>
                                            </p:txEl>
                                          </p:spTgt>
                                        </p:tgtEl>
                                        <p:attrNameLst>
                                          <p:attrName>style.visibility</p:attrName>
                                        </p:attrNameLst>
                                      </p:cBhvr>
                                      <p:to>
                                        <p:strVal val="visible"/>
                                      </p:to>
                                    </p:set>
                                    <p:animEffect transition="in" filter="wipe(left)">
                                      <p:cBhvr>
                                        <p:cTn id="24" dur="500"/>
                                        <p:tgtEl>
                                          <p:spTgt spid="5">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build="p"/>
      <p:bldP spid="5" grpId="0" animBg="1"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_3#c3e5a46e1?pid=3dfc19c84&amp;color=0,0,0&amp;vtp=1&amp;bt=1&amp;bbb=1&amp;hb=1"/>
          <p:cNvSpPr/>
          <p:nvPr/>
        </p:nvSpPr>
        <p:spPr>
          <a:xfrm>
            <a:off x="612648" y="486000"/>
            <a:ext cx="10963656" cy="2150999"/>
          </a:xfrm>
          <a:prstGeom prst="rect">
            <a:avLst/>
          </a:prstGeom>
          <a:noFill/>
        </p:spPr>
        <p:txBody>
          <a:bodyPr wrap="none" lIns="0" tIns="0" rIns="0" bIns="0" rtlCol="0" anchor="t"/>
          <a:lstStyle/>
          <a:p>
            <a:pPr algn="l" latinLnBrk="1">
              <a:lnSpc>
                <a:spcPts val="4400"/>
              </a:lnSpc>
            </a:pPr>
            <a:r>
              <a:rPr lang="en-US" altLang="zh-CN" sz="2400" b="1" i="0" dirty="0">
                <a:solidFill>
                  <a:srgbClr val="000000"/>
                </a:solidFill>
                <a:latin typeface="Times New Roman" panose="02020603050405020304" pitchFamily="34" charset="0"/>
                <a:ea typeface="微软雅黑" panose="020B0503020204020204" pitchFamily="34" charset="-122"/>
                <a:cs typeface="Times New Roman" panose="02020603050405020304" pitchFamily="34" charset="-120"/>
              </a:rPr>
              <a:t>课标要求</a:t>
            </a:r>
            <a:endParaRPr lang="en-US" altLang="zh-CN" sz="2400" dirty="0"/>
          </a:p>
          <a:p>
            <a:pPr latinLnBrk="1">
              <a:lnSpc>
                <a:spcPts val="4400"/>
              </a:lnSpc>
            </a:pPr>
            <a:r>
              <a:rPr lang="en-US" altLang="zh-CN" sz="2400" b="0" i="0">
                <a:solidFill>
                  <a:srgbClr val="000000"/>
                </a:solidFill>
                <a:latin typeface="宋体" panose="02010600030101010101" pitchFamily="2" charset="-122"/>
                <a:ea typeface="楷体" panose="02010609060101010101" pitchFamily="34" charset="-122"/>
                <a:cs typeface="Times New Roman" panose="02020603050405020304" pitchFamily="34" charset="-120"/>
              </a:rPr>
              <a:t>    </a:t>
            </a:r>
            <a:r>
              <a:rPr lang="en-US" altLang="zh-CN" sz="2400" b="0" i="0">
                <a:solidFill>
                  <a:srgbClr val="000000"/>
                </a:solidFill>
                <a:latin typeface="Times New Roman" panose="02020603050405020304" pitchFamily="34" charset="0"/>
                <a:ea typeface="楷体" panose="02010609060101010101" pitchFamily="34" charset="-122"/>
                <a:cs typeface="Times New Roman" panose="02020603050405020304" pitchFamily="34" charset="-120"/>
              </a:rPr>
              <a:t>经历质点模型的建构过程</a:t>
            </a:r>
            <a:r>
              <a:rPr lang="en-US" altLang="zh-CN" sz="2400" b="0" i="0" dirty="0">
                <a:solidFill>
                  <a:srgbClr val="000000"/>
                </a:solidFill>
                <a:latin typeface="Times New Roman" panose="02020603050405020304" pitchFamily="34" charset="0"/>
                <a:ea typeface="微软雅黑" panose="020B0503020204020204" pitchFamily="34" charset="-122"/>
                <a:cs typeface="Times New Roman" panose="02020603050405020304" pitchFamily="34" charset="-120"/>
              </a:rPr>
              <a:t>，</a:t>
            </a:r>
            <a:r>
              <a:rPr lang="en-US" altLang="zh-CN" sz="2400" b="0" i="0" dirty="0">
                <a:solidFill>
                  <a:srgbClr val="000000"/>
                </a:solidFill>
                <a:latin typeface="Times New Roman" panose="02020603050405020304" pitchFamily="34" charset="0"/>
                <a:ea typeface="楷体" panose="02010609060101010101" pitchFamily="34" charset="-122"/>
                <a:cs typeface="Times New Roman" panose="02020603050405020304" pitchFamily="34" charset="-120"/>
              </a:rPr>
              <a:t>了解质点的含义</a:t>
            </a:r>
            <a:r>
              <a:rPr lang="en-US" altLang="zh-CN" sz="2400" b="0" i="0" dirty="0">
                <a:solidFill>
                  <a:srgbClr val="000000"/>
                </a:solidFill>
                <a:latin typeface="Times New Roman" panose="02020603050405020304" pitchFamily="34" charset="0"/>
                <a:ea typeface="微软雅黑" panose="020B0503020204020204" pitchFamily="34" charset="-122"/>
                <a:cs typeface="Times New Roman" panose="02020603050405020304" pitchFamily="34" charset="-120"/>
              </a:rPr>
              <a:t>；</a:t>
            </a:r>
            <a:r>
              <a:rPr lang="en-US" altLang="zh-CN" sz="2400" b="0" i="0">
                <a:solidFill>
                  <a:srgbClr val="000000"/>
                </a:solidFill>
                <a:latin typeface="Times New Roman" panose="02020603050405020304" pitchFamily="34" charset="0"/>
                <a:ea typeface="楷体" panose="02010609060101010101" pitchFamily="34" charset="-122"/>
                <a:cs typeface="Times New Roman" panose="02020603050405020304" pitchFamily="34" charset="-120"/>
              </a:rPr>
              <a:t>知道将物体抽象为质点的条件</a:t>
            </a:r>
            <a:r>
              <a:rPr lang="en-US" altLang="zh-CN" sz="2400" b="0" i="0">
                <a:solidFill>
                  <a:srgbClr val="000000"/>
                </a:solidFill>
                <a:latin typeface="Times New Roman" panose="02020603050405020304" pitchFamily="34" charset="0"/>
                <a:ea typeface="微软雅黑" panose="020B0503020204020204" pitchFamily="34" charset="-122"/>
                <a:cs typeface="Times New Roman" panose="02020603050405020304" pitchFamily="34" charset="-120"/>
              </a:rPr>
              <a:t>，</a:t>
            </a:r>
            <a:endParaRPr lang="en-US" altLang="zh-CN" sz="2400" b="0" i="0">
              <a:solidFill>
                <a:srgbClr val="000000"/>
              </a:solidFill>
              <a:latin typeface="Times New Roman" panose="02020603050405020304" pitchFamily="34" charset="0"/>
              <a:ea typeface="微软雅黑" panose="020B0503020204020204" pitchFamily="34" charset="-122"/>
              <a:cs typeface="Times New Roman" panose="02020603050405020304" pitchFamily="34" charset="-120"/>
            </a:endParaRPr>
          </a:p>
          <a:p>
            <a:pPr latinLnBrk="1">
              <a:lnSpc>
                <a:spcPts val="4400"/>
              </a:lnSpc>
            </a:pPr>
            <a:r>
              <a:rPr lang="en-US" altLang="zh-CN" sz="2400" b="0" i="0">
                <a:solidFill>
                  <a:srgbClr val="000000"/>
                </a:solidFill>
                <a:latin typeface="Times New Roman" panose="02020603050405020304" pitchFamily="34" charset="0"/>
                <a:ea typeface="楷体" panose="02010609060101010101" pitchFamily="34" charset="-122"/>
                <a:cs typeface="Times New Roman" panose="02020603050405020304" pitchFamily="34" charset="-120"/>
              </a:rPr>
              <a:t>能将特定实际情境中的物体抽象成质点</a:t>
            </a:r>
            <a:r>
              <a:rPr lang="en-US" altLang="zh-CN" sz="2400" b="0" i="0" dirty="0">
                <a:solidFill>
                  <a:srgbClr val="000000"/>
                </a:solidFill>
                <a:latin typeface="Times New Roman" panose="02020603050405020304" pitchFamily="34" charset="0"/>
                <a:ea typeface="微软雅黑" panose="020B0503020204020204" pitchFamily="34" charset="-122"/>
                <a:cs typeface="Times New Roman" panose="02020603050405020304" pitchFamily="34" charset="-120"/>
              </a:rPr>
              <a:t>；</a:t>
            </a:r>
            <a:r>
              <a:rPr lang="en-US" altLang="zh-CN" sz="2400" b="0" i="0" dirty="0">
                <a:solidFill>
                  <a:srgbClr val="000000"/>
                </a:solidFill>
                <a:latin typeface="Times New Roman" panose="02020603050405020304" pitchFamily="34" charset="0"/>
                <a:ea typeface="楷体" panose="02010609060101010101" pitchFamily="34" charset="-122"/>
                <a:cs typeface="Times New Roman" panose="02020603050405020304" pitchFamily="34" charset="-120"/>
              </a:rPr>
              <a:t>体会建构物理模型的思维方式</a:t>
            </a:r>
            <a:r>
              <a:rPr lang="en-US" altLang="zh-CN" sz="2400" b="0" i="0">
                <a:solidFill>
                  <a:srgbClr val="000000"/>
                </a:solidFill>
                <a:latin typeface="Times New Roman" panose="02020603050405020304" pitchFamily="34" charset="0"/>
                <a:ea typeface="微软雅黑" panose="020B0503020204020204" pitchFamily="34" charset="-122"/>
                <a:cs typeface="Times New Roman" panose="02020603050405020304" pitchFamily="34" charset="-120"/>
              </a:rPr>
              <a:t>，</a:t>
            </a:r>
            <a:r>
              <a:rPr lang="en-US" altLang="zh-CN" sz="2400" b="0" i="0">
                <a:solidFill>
                  <a:srgbClr val="000000"/>
                </a:solidFill>
                <a:latin typeface="Times New Roman" panose="02020603050405020304" pitchFamily="34" charset="0"/>
                <a:ea typeface="楷体" panose="02010609060101010101" pitchFamily="34" charset="-122"/>
                <a:cs typeface="Times New Roman" panose="02020603050405020304" pitchFamily="34" charset="-120"/>
              </a:rPr>
              <a:t>认识物</a:t>
            </a:r>
            <a:endParaRPr lang="en-US" altLang="zh-CN" sz="2400" b="0" i="0">
              <a:solidFill>
                <a:srgbClr val="000000"/>
              </a:solidFill>
              <a:latin typeface="Times New Roman" panose="02020603050405020304" pitchFamily="34" charset="0"/>
              <a:ea typeface="楷体" panose="02010609060101010101" pitchFamily="34" charset="-122"/>
              <a:cs typeface="Times New Roman" panose="02020603050405020304" pitchFamily="34" charset="-120"/>
            </a:endParaRPr>
          </a:p>
          <a:p>
            <a:pPr latinLnBrk="1">
              <a:lnSpc>
                <a:spcPts val="4200"/>
              </a:lnSpc>
            </a:pPr>
            <a:r>
              <a:rPr lang="en-US" altLang="zh-CN" sz="2400" b="0" i="0">
                <a:solidFill>
                  <a:srgbClr val="000000"/>
                </a:solidFill>
                <a:latin typeface="Times New Roman" panose="02020603050405020304" pitchFamily="34" charset="0"/>
                <a:ea typeface="楷体" panose="02010609060101010101" pitchFamily="34" charset="-122"/>
                <a:cs typeface="Times New Roman" panose="02020603050405020304" pitchFamily="34" charset="-120"/>
              </a:rPr>
              <a:t>理模型在探索自然规律中的作用</a:t>
            </a:r>
            <a:r>
              <a:rPr lang="en-US" altLang="zh-CN" sz="2400" b="0" i="0" dirty="0">
                <a:solidFill>
                  <a:srgbClr val="000000"/>
                </a:solidFill>
                <a:latin typeface="Times New Roman" panose="02020603050405020304" pitchFamily="34" charset="0"/>
                <a:ea typeface="微软雅黑" panose="020B0503020204020204" pitchFamily="34" charset="-122"/>
                <a:cs typeface="Times New Roman" panose="02020603050405020304" pitchFamily="34" charset="-120"/>
              </a:rPr>
              <a:t>；</a:t>
            </a:r>
            <a:r>
              <a:rPr lang="en-US" altLang="zh-CN" sz="2400" b="0" i="0" dirty="0">
                <a:solidFill>
                  <a:srgbClr val="000000"/>
                </a:solidFill>
                <a:latin typeface="Times New Roman" panose="02020603050405020304" pitchFamily="34" charset="0"/>
                <a:ea typeface="楷体" panose="02010609060101010101" pitchFamily="34" charset="-122"/>
                <a:cs typeface="Times New Roman" panose="02020603050405020304" pitchFamily="34" charset="-120"/>
              </a:rPr>
              <a:t>理解位移</a:t>
            </a:r>
            <a:r>
              <a:rPr lang="en-US" altLang="zh-CN" sz="2400" b="0" i="0" dirty="0">
                <a:solidFill>
                  <a:srgbClr val="000000"/>
                </a:solidFill>
                <a:latin typeface="Times New Roman" panose="02020603050405020304" pitchFamily="34" charset="0"/>
                <a:ea typeface="微软雅黑" panose="020B0503020204020204" pitchFamily="34" charset="-122"/>
                <a:cs typeface="Times New Roman" panose="02020603050405020304" pitchFamily="34" charset="-120"/>
              </a:rPr>
              <a:t>、</a:t>
            </a:r>
            <a:r>
              <a:rPr lang="en-US" altLang="zh-CN" sz="2400" b="0" i="0" dirty="0">
                <a:solidFill>
                  <a:srgbClr val="000000"/>
                </a:solidFill>
                <a:latin typeface="Times New Roman" panose="02020603050405020304" pitchFamily="34" charset="0"/>
                <a:ea typeface="楷体" panose="02010609060101010101" pitchFamily="34" charset="-122"/>
                <a:cs typeface="Times New Roman" panose="02020603050405020304" pitchFamily="34" charset="-120"/>
              </a:rPr>
              <a:t>速度和加速度</a:t>
            </a:r>
            <a:r>
              <a:rPr lang="en-US" altLang="zh-CN" sz="2400" b="0" i="0" dirty="0">
                <a:solidFill>
                  <a:srgbClr val="000000"/>
                </a:solidFill>
                <a:latin typeface="Times New Roman" panose="02020603050405020304" pitchFamily="34" charset="0"/>
                <a:ea typeface="微软雅黑" panose="020B0503020204020204" pitchFamily="34" charset="-122"/>
                <a:cs typeface="Times New Roman" panose="02020603050405020304" pitchFamily="34" charset="-120"/>
              </a:rPr>
              <a:t>。</a:t>
            </a:r>
            <a:endParaRPr lang="en-US" altLang="zh-CN" sz="2400" dirty="0"/>
          </a:p>
        </p:txBody>
      </p:sp>
    </p:spTree>
  </p:cSld>
  <p:clrMapOvr>
    <a:masterClrMapping/>
  </p:clrMapOvr>
  <p:transition>
    <p:split dir="in"/>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_3_BD#38a597d89.fixed?pid=3dfc19c84&amp;color=0,0,0&amp;vtp=1&amp;bbb=1"/>
          <p:cNvSpPr/>
          <p:nvPr/>
        </p:nvSpPr>
        <p:spPr>
          <a:xfrm>
            <a:off x="0" y="2157984"/>
            <a:ext cx="12188952" cy="1435608"/>
          </a:xfrm>
          <a:prstGeom prst="rect">
            <a:avLst/>
          </a:prstGeom>
          <a:noFill/>
        </p:spPr>
        <p:txBody>
          <a:bodyPr wrap="none" lIns="0" tIns="0" rIns="0" bIns="0" rtlCol="0" anchor="ctr"/>
          <a:lstStyle/>
          <a:p>
            <a:pPr algn="ctr" latinLnBrk="1">
              <a:lnSpc>
                <a:spcPts val="5900"/>
              </a:lnSpc>
            </a:pPr>
            <a:r>
              <a:rPr lang="en-US" altLang="zh-CN" sz="4800" b="1" i="0" dirty="0">
                <a:solidFill>
                  <a:srgbClr val="000000"/>
                </a:solidFill>
                <a:latin typeface="微软雅黑" panose="020B0503020204020204" pitchFamily="34" charset="-122"/>
                <a:ea typeface="微软雅黑" panose="020B0503020204020204" pitchFamily="34" charset="-122"/>
                <a:cs typeface="微软雅黑" panose="020B0503020204020204" pitchFamily="34" charset="-120"/>
              </a:rPr>
              <a:t>必备知识·强基固本</a:t>
            </a:r>
            <a:endParaRPr lang="en-US" altLang="zh-CN" sz="4800" dirty="0"/>
          </a:p>
        </p:txBody>
      </p:sp>
    </p:spTree>
  </p:cSld>
  <p:clrMapOvr>
    <a:masterClrMapping/>
  </p:clrMapOvr>
  <p:transition>
    <p:split dir="in"/>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_4_BD#424cee83d?pid=38a597d89&amp;color=0,0,0&amp;vtp=1&amp;bt=1&amp;bbb=1"/>
          <p:cNvSpPr/>
          <p:nvPr/>
        </p:nvSpPr>
        <p:spPr>
          <a:xfrm>
            <a:off x="612648" y="486000"/>
            <a:ext cx="10963656" cy="995680"/>
          </a:xfrm>
          <a:prstGeom prst="rect">
            <a:avLst/>
          </a:prstGeom>
          <a:noFill/>
        </p:spPr>
        <p:txBody>
          <a:bodyPr wrap="none" lIns="0" tIns="0" rIns="0" bIns="0" rtlCol="0" anchor="t"/>
          <a:lstStyle/>
          <a:p>
            <a:pPr algn="l" latinLnBrk="1">
              <a:lnSpc>
                <a:spcPts val="5000"/>
              </a:lnSpc>
            </a:pPr>
            <a:r>
              <a:rPr lang="en-US" altLang="zh-CN" sz="2800" b="1" i="0" dirty="0">
                <a:solidFill>
                  <a:srgbClr val="000000"/>
                </a:solidFill>
                <a:latin typeface="Times New Roman" panose="02020603050405020304" pitchFamily="34" charset="0"/>
                <a:ea typeface="微软雅黑" panose="020B0503020204020204" pitchFamily="34" charset="-122"/>
                <a:cs typeface="Times New Roman" panose="02020603050405020304" pitchFamily="34" charset="-120"/>
              </a:rPr>
              <a:t>一、质点和参考系</a:t>
            </a:r>
            <a:endParaRPr lang="en-US" altLang="zh-CN" sz="2800" dirty="0"/>
          </a:p>
        </p:txBody>
      </p:sp>
      <p:sp>
        <p:nvSpPr>
          <p:cNvPr id="3" name="QB_5_BD.1_1#f5e3bafe2?pid=424cee83d&amp;color=0,0,0&amp;vtp=1&amp;bbb=1&amp;hb=1"/>
          <p:cNvSpPr/>
          <p:nvPr/>
        </p:nvSpPr>
        <p:spPr>
          <a:xfrm>
            <a:off x="612648" y="1121661"/>
            <a:ext cx="10963656" cy="2150999"/>
          </a:xfrm>
          <a:prstGeom prst="rect">
            <a:avLst/>
          </a:prstGeom>
          <a:noFill/>
        </p:spPr>
        <p:txBody>
          <a:bodyPr wrap="none" lIns="0" tIns="0" rIns="0" bIns="0" rtlCol="0" anchor="t"/>
          <a:lstStyle/>
          <a:p>
            <a:pPr algn="l" latinLnBrk="1">
              <a:lnSpc>
                <a:spcPts val="4400"/>
              </a:lnSpc>
            </a:pPr>
            <a:r>
              <a:rPr lang="en-US" altLang="zh-CN" sz="2400" b="1" i="0" dirty="0">
                <a:solidFill>
                  <a:srgbClr val="AE8CBB"/>
                </a:solidFill>
                <a:latin typeface="Times New Roman" panose="02020603050405020304" pitchFamily="34" charset="0"/>
                <a:ea typeface="微软雅黑" panose="020B0503020204020204" pitchFamily="34" charset="-122"/>
                <a:cs typeface="Times New Roman" panose="02020603050405020304" pitchFamily="34" charset="-120"/>
              </a:rPr>
              <a:t>1.</a:t>
            </a:r>
            <a:r>
              <a:rPr lang="en-US" altLang="zh-CN" sz="2400" b="1" i="0" dirty="0">
                <a:solidFill>
                  <a:srgbClr val="AE8CBB"/>
                </a:solidFill>
                <a:latin typeface="宋体" panose="02010600030101010101" pitchFamily="2" charset="-122"/>
                <a:ea typeface="宋体" panose="02010600030101010101" pitchFamily="2" charset="-122"/>
                <a:cs typeface="宋体" panose="02010600030101010101" pitchFamily="34" charset="-120"/>
              </a:rPr>
              <a:t> </a:t>
            </a:r>
            <a:r>
              <a:rPr lang="en-US" altLang="zh-CN" sz="2400" b="0" i="0" dirty="0">
                <a:solidFill>
                  <a:srgbClr val="000000"/>
                </a:solidFill>
                <a:latin typeface="Times New Roman" panose="02020603050405020304" pitchFamily="34" charset="0"/>
                <a:ea typeface="微软雅黑" panose="020B0503020204020204" pitchFamily="34" charset="-122"/>
                <a:cs typeface="Times New Roman" panose="02020603050405020304" pitchFamily="34" charset="-120"/>
              </a:rPr>
              <a:t>质点</a:t>
            </a:r>
            <a:r>
              <a:rPr lang="en-US" altLang="zh-CN" sz="2400" b="0" i="0">
                <a:solidFill>
                  <a:srgbClr val="000000"/>
                </a:solidFill>
                <a:latin typeface="Times New Roman" panose="02020603050405020304" pitchFamily="34" charset="0"/>
                <a:ea typeface="微软雅黑" panose="020B0503020204020204" pitchFamily="34" charset="-122"/>
                <a:cs typeface="Times New Roman" panose="02020603050405020304" pitchFamily="34" charset="-120"/>
              </a:rPr>
              <a:t>：质点是用来代替物体的</a:t>
            </a:r>
            <a:r>
              <a:rPr lang="en-US" altLang="zh-CN" sz="2400" i="0">
                <a:solidFill>
                  <a:srgbClr val="000000"/>
                </a:solidFill>
                <a:latin typeface="宋体" panose="02010600030101010101" pitchFamily="2" charset="-122"/>
                <a:ea typeface="宋体" panose="02010600030101010101" pitchFamily="2" charset="-122"/>
                <a:cs typeface="宋体" panose="02010600030101010101" pitchFamily="34" charset="-120"/>
              </a:rPr>
              <a:t>________</a:t>
            </a:r>
            <a:r>
              <a:rPr lang="en-US" altLang="zh-CN" sz="2400" b="0" i="0">
                <a:solidFill>
                  <a:srgbClr val="000000"/>
                </a:solidFill>
                <a:latin typeface="Times New Roman" panose="02020603050405020304" pitchFamily="34" charset="0"/>
                <a:ea typeface="微软雅黑" panose="020B0503020204020204" pitchFamily="34" charset="-122"/>
                <a:cs typeface="Times New Roman" panose="02020603050405020304" pitchFamily="34" charset="-120"/>
              </a:rPr>
              <a:t>的点，是一种</a:t>
            </a:r>
            <a:r>
              <a:rPr lang="en-US" altLang="zh-CN" sz="2400" i="0">
                <a:solidFill>
                  <a:srgbClr val="000000"/>
                </a:solidFill>
                <a:latin typeface="宋体" panose="02010600030101010101" pitchFamily="2" charset="-122"/>
                <a:ea typeface="宋体" panose="02010600030101010101" pitchFamily="2" charset="-122"/>
                <a:cs typeface="宋体" panose="02010600030101010101" pitchFamily="34" charset="-120"/>
              </a:rPr>
              <a:t>________</a:t>
            </a:r>
            <a:r>
              <a:rPr lang="en-US" altLang="zh-CN" sz="2400" b="0" i="0">
                <a:solidFill>
                  <a:srgbClr val="000000"/>
                </a:solidFill>
                <a:latin typeface="Times New Roman" panose="02020603050405020304" pitchFamily="34" charset="0"/>
                <a:ea typeface="微软雅黑" panose="020B0503020204020204" pitchFamily="34" charset="-122"/>
                <a:cs typeface="Times New Roman" panose="02020603050405020304" pitchFamily="34" charset="-120"/>
              </a:rPr>
              <a:t>模型。物体的形</a:t>
            </a:r>
            <a:endParaRPr lang="en-US" altLang="zh-CN" sz="2400" b="0" i="0">
              <a:solidFill>
                <a:srgbClr val="000000"/>
              </a:solidFill>
              <a:latin typeface="Times New Roman" panose="02020603050405020304" pitchFamily="34" charset="0"/>
              <a:ea typeface="微软雅黑" panose="020B0503020204020204" pitchFamily="34" charset="-122"/>
              <a:cs typeface="Times New Roman" panose="02020603050405020304" pitchFamily="34" charset="-120"/>
            </a:endParaRPr>
          </a:p>
          <a:p>
            <a:pPr latinLnBrk="1">
              <a:lnSpc>
                <a:spcPts val="4400"/>
              </a:lnSpc>
            </a:pPr>
            <a:r>
              <a:rPr lang="en-US" altLang="zh-CN" sz="2400" b="0" i="0">
                <a:solidFill>
                  <a:srgbClr val="000000"/>
                </a:solidFill>
                <a:latin typeface="Times New Roman" panose="02020603050405020304" pitchFamily="34" charset="0"/>
                <a:ea typeface="微软雅黑" panose="020B0503020204020204" pitchFamily="34" charset="-122"/>
                <a:cs typeface="Times New Roman" panose="02020603050405020304" pitchFamily="34" charset="-120"/>
              </a:rPr>
              <a:t>状</a:t>
            </a:r>
            <a:r>
              <a:rPr lang="en-US" altLang="zh-CN" sz="2400" b="0" i="0" dirty="0">
                <a:solidFill>
                  <a:srgbClr val="000000"/>
                </a:solidFill>
                <a:latin typeface="Times New Roman" panose="02020603050405020304" pitchFamily="34" charset="0"/>
                <a:ea typeface="微软雅黑" panose="020B0503020204020204" pitchFamily="34" charset="-122"/>
                <a:cs typeface="Times New Roman" panose="02020603050405020304" pitchFamily="34" charset="-120"/>
              </a:rPr>
              <a:t>、大小对所研究问题的影响可忽略不计，</a:t>
            </a:r>
            <a:r>
              <a:rPr lang="en-US" altLang="zh-CN" sz="2400" b="0" i="0">
                <a:solidFill>
                  <a:srgbClr val="000000"/>
                </a:solidFill>
                <a:latin typeface="Times New Roman" panose="02020603050405020304" pitchFamily="34" charset="0"/>
                <a:ea typeface="微软雅黑" panose="020B0503020204020204" pitchFamily="34" charset="-122"/>
                <a:cs typeface="Times New Roman" panose="02020603050405020304" pitchFamily="34" charset="-120"/>
              </a:rPr>
              <a:t>是可视为质点的条件。</a:t>
            </a:r>
            <a:endParaRPr lang="en-US" altLang="zh-CN" sz="2400" b="0" i="0">
              <a:solidFill>
                <a:srgbClr val="000000"/>
              </a:solidFill>
              <a:latin typeface="Times New Roman" panose="02020603050405020304" pitchFamily="34" charset="0"/>
              <a:ea typeface="微软雅黑" panose="020B0503020204020204" pitchFamily="34" charset="-122"/>
              <a:cs typeface="Times New Roman" panose="02020603050405020304" pitchFamily="34" charset="-120"/>
            </a:endParaRPr>
          </a:p>
          <a:p>
            <a:pPr marL="0" marR="0" lvl="0" indent="0" defTabSz="914400" rtl="0" eaLnBrk="1" fontAlgn="auto" latinLnBrk="1" hangingPunct="1">
              <a:lnSpc>
                <a:spcPts val="4400"/>
              </a:lnSpc>
              <a:spcBef>
                <a:spcPts val="0"/>
              </a:spcBef>
              <a:spcAft>
                <a:spcPts val="0"/>
              </a:spcAft>
              <a:buClrTx/>
              <a:buSzTx/>
              <a:buFontTx/>
              <a:buNone/>
              <a:defRPr/>
            </a:pPr>
            <a:r>
              <a:rPr kumimoji="0" lang="en-US" altLang="zh-CN" sz="2400" b="1" i="0" u="none" strike="noStrike" kern="1200" cap="none" spc="0" normalizeH="0" baseline="0" noProof="0">
                <a:ln>
                  <a:noFill/>
                </a:ln>
                <a:solidFill>
                  <a:srgbClr val="AE8CBB"/>
                </a:solidFill>
                <a:effectLst/>
                <a:uLnTx/>
                <a:uFillTx/>
                <a:latin typeface="Times New Roman" panose="02020603050405020304" pitchFamily="34" charset="0"/>
                <a:ea typeface="微软雅黑" panose="020B0503020204020204" pitchFamily="34" charset="-122"/>
                <a:cs typeface="Times New Roman" panose="02020603050405020304" pitchFamily="34" charset="-120"/>
              </a:rPr>
              <a:t>2.</a:t>
            </a:r>
            <a:r>
              <a:rPr kumimoji="0" lang="en-US" altLang="zh-CN" sz="2400" b="1" i="0" u="none" strike="noStrike" kern="1200" cap="none" spc="0" normalizeH="0" baseline="0" noProof="0">
                <a:ln>
                  <a:noFill/>
                </a:ln>
                <a:solidFill>
                  <a:srgbClr val="AE8CBB"/>
                </a:solidFill>
                <a:effectLst/>
                <a:uLnTx/>
                <a:uFillTx/>
                <a:latin typeface="宋体" panose="02010600030101010101" pitchFamily="2" charset="-122"/>
                <a:ea typeface="宋体" panose="02010600030101010101" pitchFamily="2" charset="-122"/>
                <a:cs typeface="宋体" panose="02010600030101010101" pitchFamily="34" charset="-120"/>
              </a:rPr>
              <a:t> </a:t>
            </a:r>
            <a:r>
              <a:rPr kumimoji="0" lang="en-US" altLang="zh-CN" sz="2400" b="0" i="0" u="none" strike="noStrike" kern="1200" cap="none" spc="0" normalizeH="0" baseline="0" noProof="0">
                <a:ln>
                  <a:noFill/>
                </a:ln>
                <a:solidFill>
                  <a:srgbClr val="000000"/>
                </a:solidFill>
                <a:effectLst/>
                <a:uLnTx/>
                <a:uFillTx/>
                <a:latin typeface="Times New Roman" panose="02020603050405020304" pitchFamily="34" charset="0"/>
                <a:ea typeface="微软雅黑" panose="020B0503020204020204" pitchFamily="34" charset="-122"/>
                <a:cs typeface="Times New Roman" panose="02020603050405020304" pitchFamily="34" charset="-120"/>
              </a:rPr>
              <a:t>参考系：为了研究物体的运动而选定用来作为参考的物体。参考系可以任意选</a:t>
            </a:r>
            <a:endParaRPr kumimoji="0" lang="en-US" altLang="zh-CN" sz="2400" b="0" i="0" u="none" strike="noStrike" kern="1200" cap="none" spc="0" normalizeH="0" baseline="0" noProof="0">
              <a:ln>
                <a:noFill/>
              </a:ln>
              <a:solidFill>
                <a:srgbClr val="000000"/>
              </a:solidFill>
              <a:effectLst/>
              <a:uLnTx/>
              <a:uFillTx/>
              <a:latin typeface="Times New Roman" panose="02020603050405020304" pitchFamily="34" charset="0"/>
              <a:ea typeface="微软雅黑" panose="020B0503020204020204" pitchFamily="34" charset="-122"/>
              <a:cs typeface="Times New Roman" panose="02020603050405020304" pitchFamily="34" charset="-120"/>
            </a:endParaRPr>
          </a:p>
          <a:p>
            <a:pPr marL="0" marR="0" lvl="0" indent="0" defTabSz="914400" rtl="0" eaLnBrk="1" fontAlgn="auto" latinLnBrk="1" hangingPunct="1">
              <a:lnSpc>
                <a:spcPts val="4200"/>
              </a:lnSpc>
              <a:spcBef>
                <a:spcPts val="0"/>
              </a:spcBef>
              <a:spcAft>
                <a:spcPts val="0"/>
              </a:spcAft>
              <a:buClrTx/>
              <a:buSzTx/>
              <a:buFontTx/>
              <a:buNone/>
              <a:defRPr/>
            </a:pPr>
            <a:r>
              <a:rPr kumimoji="0" lang="en-US" altLang="zh-CN" sz="2400" b="0" i="0" u="none" strike="noStrike" kern="1200" cap="none" spc="0" normalizeH="0" baseline="0" noProof="0">
                <a:ln>
                  <a:noFill/>
                </a:ln>
                <a:solidFill>
                  <a:srgbClr val="000000"/>
                </a:solidFill>
                <a:effectLst/>
                <a:uLnTx/>
                <a:uFillTx/>
                <a:latin typeface="Times New Roman" panose="02020603050405020304" pitchFamily="34" charset="0"/>
                <a:ea typeface="微软雅黑" panose="020B0503020204020204" pitchFamily="34" charset="-122"/>
                <a:cs typeface="Times New Roman" panose="02020603050405020304" pitchFamily="34" charset="-120"/>
              </a:rPr>
              <a:t>取。通常以</a:t>
            </a:r>
            <a:r>
              <a:rPr kumimoji="0" lang="en-US" altLang="zh-CN" sz="2400" b="0" i="0" u="none" strike="noStrike" kern="1200" cap="none" spc="0" normalizeH="0" baseline="0" noProof="0">
                <a:ln>
                  <a:noFill/>
                </a:ln>
                <a:solidFill>
                  <a:srgbClr val="000000"/>
                </a:solidFill>
                <a:effectLst/>
                <a:uLnTx/>
                <a:uFillTx/>
                <a:latin typeface="宋体" panose="02010600030101010101" pitchFamily="2" charset="-122"/>
                <a:ea typeface="宋体" panose="02010600030101010101" pitchFamily="2" charset="-122"/>
                <a:cs typeface="宋体" panose="02010600030101010101" pitchFamily="34" charset="-120"/>
              </a:rPr>
              <a:t>______</a:t>
            </a:r>
            <a:r>
              <a:rPr kumimoji="0" lang="en-US" altLang="zh-CN" sz="2400" b="0" i="0" u="none" strike="noStrike" kern="1200" cap="none" spc="0" normalizeH="0" baseline="0" noProof="0">
                <a:ln>
                  <a:noFill/>
                </a:ln>
                <a:solidFill>
                  <a:srgbClr val="000000"/>
                </a:solidFill>
                <a:effectLst/>
                <a:uLnTx/>
                <a:uFillTx/>
                <a:latin typeface="Times New Roman" panose="02020603050405020304" pitchFamily="34" charset="0"/>
                <a:ea typeface="微软雅黑" panose="020B0503020204020204" pitchFamily="34" charset="-122"/>
                <a:cs typeface="Times New Roman" panose="02020603050405020304" pitchFamily="34" charset="-120"/>
              </a:rPr>
              <a:t>或相对于地面不动的物体为参考系。</a:t>
            </a:r>
            <a:endParaRPr lang="en-US" altLang="zh-CN" sz="2400" dirty="0"/>
          </a:p>
        </p:txBody>
      </p:sp>
      <p:sp>
        <p:nvSpPr>
          <p:cNvPr id="4" name="QB_5_AN.2_1#f5e3bafe2.blank?pid=424cee83d&amp;color=0,0,0&amp;vpa=1&amp;vtp=1&amp;bbb=1"/>
          <p:cNvSpPr/>
          <p:nvPr/>
        </p:nvSpPr>
        <p:spPr>
          <a:xfrm>
            <a:off x="4974305" y="1093721"/>
            <a:ext cx="1139825" cy="474599"/>
          </a:xfrm>
          <a:prstGeom prst="rect">
            <a:avLst/>
          </a:prstGeom>
          <a:noFill/>
        </p:spPr>
        <p:txBody>
          <a:bodyPr wrap="none" lIns="0" tIns="0" rIns="0" bIns="0" rtlCol="0" anchor="t"/>
          <a:lstStyle/>
          <a:p>
            <a:pPr algn="ctr" latinLnBrk="1">
              <a:lnSpc>
                <a:spcPts val="4200"/>
              </a:lnSpc>
            </a:pPr>
            <a:r>
              <a:rPr lang="en-US" altLang="zh-CN" sz="2400" b="1" i="0" dirty="0">
                <a:solidFill>
                  <a:srgbClr val="FF0000"/>
                </a:solidFill>
                <a:latin typeface="Times New Roman" panose="02020603050405020304" pitchFamily="34" charset="0"/>
                <a:ea typeface="楷体" panose="02010609060101010101" pitchFamily="34" charset="-122"/>
                <a:cs typeface="Times New Roman" panose="02020603050405020304" pitchFamily="34" charset="-120"/>
              </a:rPr>
              <a:t>有质量</a:t>
            </a:r>
            <a:endParaRPr lang="en-US" altLang="zh-CN" sz="2400" dirty="0"/>
          </a:p>
        </p:txBody>
      </p:sp>
      <p:sp>
        <p:nvSpPr>
          <p:cNvPr id="5" name="QB_5_AN.3_1#f5e3bafe2.blank?pid=424cee83d&amp;color=0,0,0&amp;vpa=2&amp;vtp=1&amp;bbb=1"/>
          <p:cNvSpPr/>
          <p:nvPr/>
        </p:nvSpPr>
        <p:spPr>
          <a:xfrm>
            <a:off x="8022305" y="1093721"/>
            <a:ext cx="1139825" cy="474599"/>
          </a:xfrm>
          <a:prstGeom prst="rect">
            <a:avLst/>
          </a:prstGeom>
          <a:noFill/>
        </p:spPr>
        <p:txBody>
          <a:bodyPr wrap="none" lIns="0" tIns="0" rIns="0" bIns="0" rtlCol="0" anchor="t"/>
          <a:lstStyle/>
          <a:p>
            <a:pPr algn="ctr" latinLnBrk="1">
              <a:lnSpc>
                <a:spcPts val="4200"/>
              </a:lnSpc>
            </a:pPr>
            <a:r>
              <a:rPr lang="en-US" altLang="zh-CN" sz="2400" b="1" i="0" dirty="0">
                <a:solidFill>
                  <a:srgbClr val="FF0000"/>
                </a:solidFill>
                <a:latin typeface="Times New Roman" panose="02020603050405020304" pitchFamily="34" charset="0"/>
                <a:ea typeface="楷体" panose="02010609060101010101" pitchFamily="34" charset="-122"/>
                <a:cs typeface="Times New Roman" panose="02020603050405020304" pitchFamily="34" charset="-120"/>
              </a:rPr>
              <a:t>理想化</a:t>
            </a:r>
            <a:endParaRPr lang="en-US" altLang="zh-CN" sz="2400" dirty="0"/>
          </a:p>
        </p:txBody>
      </p:sp>
      <p:sp>
        <p:nvSpPr>
          <p:cNvPr id="7" name="QB_5_AN.5_1#f5e3bafe2.blank?pid=424cee83d&amp;color=0,0,0&amp;vpa=3&amp;vtp=1&amp;bbb=1"/>
          <p:cNvSpPr/>
          <p:nvPr/>
        </p:nvSpPr>
        <p:spPr>
          <a:xfrm>
            <a:off x="2153317" y="2748531"/>
            <a:ext cx="833438" cy="474599"/>
          </a:xfrm>
          <a:prstGeom prst="rect">
            <a:avLst/>
          </a:prstGeom>
          <a:noFill/>
        </p:spPr>
        <p:txBody>
          <a:bodyPr wrap="none" lIns="0" tIns="0" rIns="0" bIns="0" rtlCol="0" anchor="t"/>
          <a:lstStyle/>
          <a:p>
            <a:pPr algn="ctr" latinLnBrk="1">
              <a:lnSpc>
                <a:spcPts val="4200"/>
              </a:lnSpc>
            </a:pPr>
            <a:r>
              <a:rPr lang="en-US" altLang="zh-CN" sz="2400" b="1" i="0" dirty="0">
                <a:solidFill>
                  <a:srgbClr val="FF0000"/>
                </a:solidFill>
                <a:latin typeface="Times New Roman" panose="02020603050405020304" pitchFamily="34" charset="0"/>
                <a:ea typeface="楷体" panose="02010609060101010101" pitchFamily="34" charset="-122"/>
                <a:cs typeface="Times New Roman" panose="02020603050405020304" pitchFamily="34" charset="-120"/>
              </a:rPr>
              <a:t>地面</a:t>
            </a:r>
            <a:endParaRPr lang="en-US" altLang="zh-CN" sz="2400" dirty="0"/>
          </a:p>
        </p:txBody>
      </p:sp>
    </p:spTree>
  </p:cSld>
  <p:clrMapOvr>
    <a:masterClrMapping/>
  </p:clrMapOvr>
  <p:transition>
    <p:split dir="in"/>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4">
                                            <p:bg/>
                                          </p:spTgt>
                                        </p:tgtEl>
                                        <p:attrNameLst>
                                          <p:attrName>style.visibility</p:attrName>
                                        </p:attrNameLst>
                                      </p:cBhvr>
                                      <p:to>
                                        <p:strVal val="visible"/>
                                      </p:to>
                                    </p:set>
                                    <p:animEffect transition="in" filter="wipe(left)">
                                      <p:cBhvr>
                                        <p:cTn id="7" dur="500"/>
                                        <p:tgtEl>
                                          <p:spTgt spid="4">
                                            <p:bg/>
                                          </p:spTgt>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4">
                                            <p:txEl>
                                              <p:pRg st="0" end="0"/>
                                            </p:txEl>
                                          </p:spTgt>
                                        </p:tgtEl>
                                        <p:attrNameLst>
                                          <p:attrName>style.visibility</p:attrName>
                                        </p:attrNameLst>
                                      </p:cBhvr>
                                      <p:to>
                                        <p:strVal val="visible"/>
                                      </p:to>
                                    </p:set>
                                    <p:animEffect transition="in" filter="wipe(left)">
                                      <p:cBhvr>
                                        <p:cTn id="10" dur="500"/>
                                        <p:tgtEl>
                                          <p:spTgt spid="4">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8" fill="hold" grpId="0" nodeType="clickEffect">
                                  <p:stCondLst>
                                    <p:cond delay="0"/>
                                  </p:stCondLst>
                                  <p:childTnLst>
                                    <p:set>
                                      <p:cBhvr>
                                        <p:cTn id="14" dur="1" fill="hold">
                                          <p:stCondLst>
                                            <p:cond delay="0"/>
                                          </p:stCondLst>
                                        </p:cTn>
                                        <p:tgtEl>
                                          <p:spTgt spid="5">
                                            <p:bg/>
                                          </p:spTgt>
                                        </p:tgtEl>
                                        <p:attrNameLst>
                                          <p:attrName>style.visibility</p:attrName>
                                        </p:attrNameLst>
                                      </p:cBhvr>
                                      <p:to>
                                        <p:strVal val="visible"/>
                                      </p:to>
                                    </p:set>
                                    <p:animEffect transition="in" filter="wipe(left)">
                                      <p:cBhvr>
                                        <p:cTn id="15" dur="500"/>
                                        <p:tgtEl>
                                          <p:spTgt spid="5">
                                            <p:bg/>
                                          </p:spTgt>
                                        </p:tgtEl>
                                      </p:cBhvr>
                                    </p:animEffect>
                                  </p:childTnLst>
                                </p:cTn>
                              </p:par>
                              <p:par>
                                <p:cTn id="16" presetID="22" presetClass="entr" presetSubtype="8" fill="hold" grpId="0" nodeType="withEffect">
                                  <p:stCondLst>
                                    <p:cond delay="0"/>
                                  </p:stCondLst>
                                  <p:childTnLst>
                                    <p:set>
                                      <p:cBhvr>
                                        <p:cTn id="17" dur="1" fill="hold">
                                          <p:stCondLst>
                                            <p:cond delay="0"/>
                                          </p:stCondLst>
                                        </p:cTn>
                                        <p:tgtEl>
                                          <p:spTgt spid="5">
                                            <p:txEl>
                                              <p:pRg st="0" end="0"/>
                                            </p:txEl>
                                          </p:spTgt>
                                        </p:tgtEl>
                                        <p:attrNameLst>
                                          <p:attrName>style.visibility</p:attrName>
                                        </p:attrNameLst>
                                      </p:cBhvr>
                                      <p:to>
                                        <p:strVal val="visible"/>
                                      </p:to>
                                    </p:set>
                                    <p:animEffect transition="in" filter="wipe(left)">
                                      <p:cBhvr>
                                        <p:cTn id="18" dur="500"/>
                                        <p:tgtEl>
                                          <p:spTgt spid="5">
                                            <p:txEl>
                                              <p:pRg st="0" end="0"/>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8" fill="hold" grpId="0" nodeType="clickEffect">
                                  <p:stCondLst>
                                    <p:cond delay="0"/>
                                  </p:stCondLst>
                                  <p:childTnLst>
                                    <p:set>
                                      <p:cBhvr>
                                        <p:cTn id="22" dur="1" fill="hold">
                                          <p:stCondLst>
                                            <p:cond delay="0"/>
                                          </p:stCondLst>
                                        </p:cTn>
                                        <p:tgtEl>
                                          <p:spTgt spid="7">
                                            <p:bg/>
                                          </p:spTgt>
                                        </p:tgtEl>
                                        <p:attrNameLst>
                                          <p:attrName>style.visibility</p:attrName>
                                        </p:attrNameLst>
                                      </p:cBhvr>
                                      <p:to>
                                        <p:strVal val="visible"/>
                                      </p:to>
                                    </p:set>
                                    <p:animEffect transition="in" filter="wipe(left)">
                                      <p:cBhvr>
                                        <p:cTn id="23" dur="500"/>
                                        <p:tgtEl>
                                          <p:spTgt spid="7">
                                            <p:bg/>
                                          </p:spTgt>
                                        </p:tgtEl>
                                      </p:cBhvr>
                                    </p:animEffect>
                                  </p:childTnLst>
                                </p:cTn>
                              </p:par>
                              <p:par>
                                <p:cTn id="24" presetID="22" presetClass="entr" presetSubtype="8" fill="hold" grpId="0" nodeType="withEffect">
                                  <p:stCondLst>
                                    <p:cond delay="0"/>
                                  </p:stCondLst>
                                  <p:childTnLst>
                                    <p:set>
                                      <p:cBhvr>
                                        <p:cTn id="25" dur="1" fill="hold">
                                          <p:stCondLst>
                                            <p:cond delay="0"/>
                                          </p:stCondLst>
                                        </p:cTn>
                                        <p:tgtEl>
                                          <p:spTgt spid="7">
                                            <p:txEl>
                                              <p:pRg st="0" end="0"/>
                                            </p:txEl>
                                          </p:spTgt>
                                        </p:tgtEl>
                                        <p:attrNameLst>
                                          <p:attrName>style.visibility</p:attrName>
                                        </p:attrNameLst>
                                      </p:cBhvr>
                                      <p:to>
                                        <p:strVal val="visible"/>
                                      </p:to>
                                    </p:set>
                                    <p:animEffect transition="in" filter="wipe(left)">
                                      <p:cBhvr>
                                        <p:cTn id="26" dur="500"/>
                                        <p:tgtEl>
                                          <p:spTgt spid="7">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build="p"/>
      <p:bldP spid="5" grpId="0" animBg="1" build="p"/>
      <p:bldP spid="7" grpId="0" animBg="1"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_4_BD#32e96cb32?pid=38a597d89&amp;color=0,0,0&amp;vtp=1&amp;bt=1&amp;bbb=1"/>
          <p:cNvSpPr/>
          <p:nvPr/>
        </p:nvSpPr>
        <p:spPr>
          <a:xfrm>
            <a:off x="612648" y="486000"/>
            <a:ext cx="10963656" cy="995680"/>
          </a:xfrm>
          <a:prstGeom prst="rect">
            <a:avLst/>
          </a:prstGeom>
          <a:noFill/>
        </p:spPr>
        <p:txBody>
          <a:bodyPr wrap="none" lIns="0" tIns="0" rIns="0" bIns="0" rtlCol="0" anchor="t"/>
          <a:lstStyle/>
          <a:p>
            <a:pPr algn="l" latinLnBrk="1">
              <a:lnSpc>
                <a:spcPts val="5000"/>
              </a:lnSpc>
            </a:pPr>
            <a:r>
              <a:rPr lang="en-US" altLang="zh-CN" sz="2800" b="1" i="0" dirty="0">
                <a:solidFill>
                  <a:srgbClr val="000000"/>
                </a:solidFill>
                <a:latin typeface="Times New Roman" panose="02020603050405020304" pitchFamily="34" charset="0"/>
                <a:ea typeface="微软雅黑" panose="020B0503020204020204" pitchFamily="34" charset="-122"/>
                <a:cs typeface="Times New Roman" panose="02020603050405020304" pitchFamily="34" charset="-120"/>
              </a:rPr>
              <a:t>二、时刻和时间间隔</a:t>
            </a:r>
            <a:endParaRPr lang="en-US" altLang="zh-CN" sz="2800" dirty="0"/>
          </a:p>
        </p:txBody>
      </p:sp>
      <p:sp>
        <p:nvSpPr>
          <p:cNvPr id="3" name="P_5_BD#8d65ec30b?pid=32e96cb32&amp;color=0,0,0&amp;vtp=1&amp;bbb=1"/>
          <p:cNvSpPr/>
          <p:nvPr/>
        </p:nvSpPr>
        <p:spPr>
          <a:xfrm>
            <a:off x="612648" y="1129174"/>
            <a:ext cx="10963656" cy="474599"/>
          </a:xfrm>
          <a:prstGeom prst="rect">
            <a:avLst/>
          </a:prstGeom>
          <a:noFill/>
        </p:spPr>
        <p:txBody>
          <a:bodyPr wrap="none" lIns="0" tIns="0" rIns="0" bIns="0" rtlCol="0" anchor="t"/>
          <a:lstStyle/>
          <a:p>
            <a:pPr algn="l" latinLnBrk="1">
              <a:lnSpc>
                <a:spcPts val="4200"/>
              </a:lnSpc>
            </a:pPr>
            <a:r>
              <a:rPr lang="en-US" altLang="zh-CN" sz="2400" b="0" i="0" dirty="0">
                <a:solidFill>
                  <a:srgbClr val="000000"/>
                </a:solidFill>
                <a:latin typeface="宋体" panose="02010600030101010101" pitchFamily="2" charset="-122"/>
                <a:ea typeface="宋体" panose="02010600030101010101" pitchFamily="2" charset="-122"/>
                <a:cs typeface="宋体" panose="02010600030101010101" pitchFamily="34" charset="-120"/>
              </a:rPr>
              <a:t>    </a:t>
            </a:r>
            <a:r>
              <a:rPr lang="en-US" altLang="zh-CN" sz="2400" b="0" i="0" dirty="0">
                <a:solidFill>
                  <a:srgbClr val="000000"/>
                </a:solidFill>
                <a:latin typeface="Times New Roman" panose="02020603050405020304" pitchFamily="34" charset="0"/>
                <a:ea typeface="微软雅黑" panose="020B0503020204020204" pitchFamily="34" charset="-122"/>
                <a:cs typeface="Times New Roman" panose="02020603050405020304" pitchFamily="34" charset="-120"/>
              </a:rPr>
              <a:t>在表示时间的数轴上，时刻用点表示，时间间隔用线段表示。</a:t>
            </a:r>
            <a:endParaRPr lang="en-US" altLang="zh-CN" sz="2400" dirty="0"/>
          </a:p>
        </p:txBody>
      </p:sp>
    </p:spTree>
  </p:cSld>
  <p:clrMapOvr>
    <a:masterClrMapping/>
  </p:clrMapOvr>
  <p:transition>
    <p:split dir="in"/>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_4_BD#7693533ec?pid=38a597d89&amp;color=0,0,0&amp;vtp=1&amp;bt=1&amp;bbb=1"/>
          <p:cNvSpPr/>
          <p:nvPr/>
        </p:nvSpPr>
        <p:spPr>
          <a:xfrm>
            <a:off x="612648" y="486000"/>
            <a:ext cx="10963656" cy="995680"/>
          </a:xfrm>
          <a:prstGeom prst="rect">
            <a:avLst/>
          </a:prstGeom>
          <a:noFill/>
        </p:spPr>
        <p:txBody>
          <a:bodyPr wrap="none" lIns="0" tIns="0" rIns="0" bIns="0" rtlCol="0" anchor="t"/>
          <a:lstStyle/>
          <a:p>
            <a:pPr algn="l" latinLnBrk="1">
              <a:lnSpc>
                <a:spcPts val="5000"/>
              </a:lnSpc>
            </a:pPr>
            <a:r>
              <a:rPr lang="en-US" altLang="zh-CN" sz="2800" b="1" i="0" dirty="0">
                <a:solidFill>
                  <a:srgbClr val="000000"/>
                </a:solidFill>
                <a:latin typeface="Times New Roman" panose="02020603050405020304" pitchFamily="34" charset="0"/>
                <a:ea typeface="微软雅黑" panose="020B0503020204020204" pitchFamily="34" charset="-122"/>
                <a:cs typeface="Times New Roman" panose="02020603050405020304" pitchFamily="34" charset="-120"/>
              </a:rPr>
              <a:t>三、位移和速度</a:t>
            </a:r>
            <a:endParaRPr lang="en-US" altLang="zh-CN" sz="2800" dirty="0">
              <a:solidFill>
                <a:srgbClr val="000000"/>
              </a:solidFill>
            </a:endParaRPr>
          </a:p>
        </p:txBody>
      </p:sp>
      <mc:AlternateContent xmlns:mc="http://schemas.openxmlformats.org/markup-compatibility/2006">
        <mc:Choice xmlns:a14="http://schemas.microsoft.com/office/drawing/2010/main" Requires="a14">
          <p:sp>
            <p:nvSpPr>
              <p:cNvPr id="3" name="QB_5_BD.6_1#0d15d6175?sp=1&amp;pid=7693533ec&amp;color=0,0,0&amp;vtp=1&amp;bbb=1"/>
              <p:cNvSpPr/>
              <p:nvPr/>
            </p:nvSpPr>
            <p:spPr>
              <a:xfrm>
                <a:off x="612648" y="1121661"/>
                <a:ext cx="10963656" cy="4386199"/>
              </a:xfrm>
              <a:prstGeom prst="rect">
                <a:avLst/>
              </a:prstGeom>
              <a:noFill/>
            </p:spPr>
            <p:txBody>
              <a:bodyPr wrap="none" lIns="0" tIns="0" rIns="0" bIns="0" rtlCol="0" anchor="t"/>
              <a:lstStyle/>
              <a:p>
                <a:pPr algn="l" latinLnBrk="1">
                  <a:lnSpc>
                    <a:spcPts val="4400"/>
                  </a:lnSpc>
                </a:pPr>
                <a:r>
                  <a:rPr lang="en-US" altLang="zh-CN" sz="2400" b="1" i="0" dirty="0">
                    <a:solidFill>
                      <a:srgbClr val="AE8CBB"/>
                    </a:solidFill>
                    <a:latin typeface="Times New Roman" panose="02020603050405020304" pitchFamily="34" charset="0"/>
                    <a:ea typeface="微软雅黑" panose="020B0503020204020204" pitchFamily="34" charset="-122"/>
                    <a:cs typeface="Times New Roman" panose="02020603050405020304" pitchFamily="34" charset="-120"/>
                  </a:rPr>
                  <a:t>1</a:t>
                </a:r>
                <a:r>
                  <a:rPr lang="en-US" altLang="zh-CN" sz="2400" b="1" i="0">
                    <a:solidFill>
                      <a:srgbClr val="AE8CBB"/>
                    </a:solidFill>
                    <a:latin typeface="Times New Roman" panose="02020603050405020304" pitchFamily="34" charset="0"/>
                    <a:ea typeface="微软雅黑" panose="020B0503020204020204" pitchFamily="34" charset="-122"/>
                    <a:cs typeface="Times New Roman" panose="02020603050405020304" pitchFamily="34" charset="-120"/>
                  </a:rPr>
                  <a:t>.</a:t>
                </a:r>
                <a:r>
                  <a:rPr lang="en-US" altLang="zh-CN" sz="2400" b="1" i="0">
                    <a:solidFill>
                      <a:srgbClr val="AE8CBB"/>
                    </a:solidFill>
                    <a:latin typeface="宋体" panose="02010600030101010101" pitchFamily="2" charset="-122"/>
                    <a:ea typeface="宋体" panose="02010600030101010101" pitchFamily="2" charset="-122"/>
                    <a:cs typeface="宋体" panose="02010600030101010101" pitchFamily="34" charset="-120"/>
                  </a:rPr>
                  <a:t> </a:t>
                </a:r>
                <a:r>
                  <a:rPr lang="en-US" altLang="zh-CN" sz="2400" b="0" i="0">
                    <a:solidFill>
                      <a:srgbClr val="000000"/>
                    </a:solidFill>
                    <a:latin typeface="Times New Roman" panose="02020603050405020304" pitchFamily="34" charset="0"/>
                    <a:ea typeface="微软雅黑" panose="020B0503020204020204" pitchFamily="34" charset="-122"/>
                    <a:cs typeface="Times New Roman" panose="02020603050405020304" pitchFamily="34" charset="-120"/>
                  </a:rPr>
                  <a:t>位移和路程</a:t>
                </a:r>
                <a:endParaRPr lang="en-US" altLang="zh-CN" sz="2400" b="0" i="0">
                  <a:solidFill>
                    <a:srgbClr val="000000"/>
                  </a:solidFill>
                  <a:latin typeface="Times New Roman" panose="02020603050405020304" pitchFamily="34" charset="0"/>
                  <a:ea typeface="微软雅黑" panose="020B0503020204020204" pitchFamily="34" charset="-122"/>
                  <a:cs typeface="Times New Roman" panose="02020603050405020304" pitchFamily="34" charset="-120"/>
                </a:endParaRPr>
              </a:p>
              <a:p>
                <a:pPr marL="0" marR="0" lvl="0" indent="0" defTabSz="914400" rtl="0" eaLnBrk="1" fontAlgn="auto" latinLnBrk="1" hangingPunct="1">
                  <a:lnSpc>
                    <a:spcPts val="4400"/>
                  </a:lnSpc>
                  <a:spcBef>
                    <a:spcPts val="0"/>
                  </a:spcBef>
                  <a:spcAft>
                    <a:spcPts val="0"/>
                  </a:spcAft>
                  <a:buClrTx/>
                  <a:buSzTx/>
                  <a:buFontTx/>
                  <a:buNone/>
                  <a:defRPr/>
                </a:pPr>
                <a:r>
                  <a:rPr kumimoji="0" lang="en-US" altLang="zh-CN" sz="2400" b="0" i="0" u="none" strike="noStrike" kern="1200" cap="none" spc="0" normalizeH="0" baseline="0" noProof="0">
                    <a:ln>
                      <a:noFill/>
                    </a:ln>
                    <a:solidFill>
                      <a:srgbClr val="000000"/>
                    </a:solidFill>
                    <a:effectLst/>
                    <a:uLnTx/>
                    <a:uFillTx/>
                    <a:latin typeface="Times New Roman" panose="02020603050405020304" pitchFamily="34" charset="0"/>
                    <a:ea typeface="微软雅黑" panose="020B0503020204020204" pitchFamily="34" charset="-122"/>
                    <a:cs typeface="Times New Roman" panose="02020603050405020304" pitchFamily="34" charset="-120"/>
                  </a:rPr>
                  <a:t>（1）位移：描述物体（质点）的</a:t>
                </a:r>
                <a:r>
                  <a:rPr kumimoji="0" lang="en-US" altLang="zh-CN" sz="2400" b="0" i="0" u="none" strike="noStrike" kern="1200" cap="none" spc="0" normalizeH="0" baseline="0" noProof="0">
                    <a:ln>
                      <a:noFill/>
                    </a:ln>
                    <a:solidFill>
                      <a:srgbClr val="000000"/>
                    </a:solidFill>
                    <a:effectLst/>
                    <a:uLnTx/>
                    <a:uFillTx/>
                    <a:latin typeface="宋体" panose="02010600030101010101" pitchFamily="2" charset="-122"/>
                    <a:ea typeface="宋体" panose="02010600030101010101" pitchFamily="2" charset="-122"/>
                    <a:cs typeface="宋体" panose="02010600030101010101" pitchFamily="34" charset="-120"/>
                  </a:rPr>
                  <a:t>______</a:t>
                </a:r>
                <a:r>
                  <a:rPr kumimoji="0" lang="en-US" altLang="zh-CN" sz="2400" b="0" i="0" u="none" strike="noStrike" kern="1200" cap="none" spc="0" normalizeH="0" baseline="0" noProof="0">
                    <a:ln>
                      <a:noFill/>
                    </a:ln>
                    <a:solidFill>
                      <a:srgbClr val="000000"/>
                    </a:solidFill>
                    <a:effectLst/>
                    <a:uLnTx/>
                    <a:uFillTx/>
                    <a:latin typeface="Times New Roman" panose="02020603050405020304" pitchFamily="34" charset="0"/>
                    <a:ea typeface="微软雅黑" panose="020B0503020204020204" pitchFamily="34" charset="-122"/>
                    <a:cs typeface="Times New Roman" panose="02020603050405020304" pitchFamily="34" charset="-120"/>
                  </a:rPr>
                  <a:t>的变化，用从</a:t>
                </a:r>
                <a:r>
                  <a:rPr kumimoji="0" lang="en-US" altLang="zh-CN" sz="2400" b="0" i="0" u="none" strike="noStrike" kern="1200" cap="none" spc="0" normalizeH="0" baseline="0" noProof="0">
                    <a:ln>
                      <a:noFill/>
                    </a:ln>
                    <a:solidFill>
                      <a:srgbClr val="000000"/>
                    </a:solidFill>
                    <a:effectLst/>
                    <a:uLnTx/>
                    <a:uFillTx/>
                    <a:latin typeface="宋体" panose="02010600030101010101" pitchFamily="2" charset="-122"/>
                    <a:ea typeface="宋体" panose="02010600030101010101" pitchFamily="2" charset="-122"/>
                    <a:cs typeface="宋体" panose="02010600030101010101" pitchFamily="34" charset="-120"/>
                  </a:rPr>
                  <a:t>________</a:t>
                </a:r>
                <a:r>
                  <a:rPr kumimoji="0" lang="en-US" altLang="zh-CN" sz="2400" b="0" i="0" u="none" strike="noStrike" kern="1200" cap="none" spc="0" normalizeH="0" baseline="0" noProof="0">
                    <a:ln>
                      <a:noFill/>
                    </a:ln>
                    <a:solidFill>
                      <a:srgbClr val="000000"/>
                    </a:solidFill>
                    <a:effectLst/>
                    <a:uLnTx/>
                    <a:uFillTx/>
                    <a:latin typeface="Times New Roman" panose="02020603050405020304" pitchFamily="34" charset="0"/>
                    <a:ea typeface="微软雅黑" panose="020B0503020204020204" pitchFamily="34" charset="-122"/>
                    <a:cs typeface="Times New Roman" panose="02020603050405020304" pitchFamily="34" charset="-120"/>
                  </a:rPr>
                  <a:t>指向</a:t>
                </a:r>
                <a:r>
                  <a:rPr kumimoji="0" lang="en-US" altLang="zh-CN" sz="2400" b="0" i="0" u="none" strike="noStrike" kern="1200" cap="none" spc="0" normalizeH="0" baseline="0" noProof="0">
                    <a:ln>
                      <a:noFill/>
                    </a:ln>
                    <a:solidFill>
                      <a:srgbClr val="000000"/>
                    </a:solidFill>
                    <a:effectLst/>
                    <a:uLnTx/>
                    <a:uFillTx/>
                    <a:latin typeface="宋体" panose="02010600030101010101" pitchFamily="2" charset="-122"/>
                    <a:ea typeface="宋体" panose="02010600030101010101" pitchFamily="2" charset="-122"/>
                    <a:cs typeface="宋体" panose="02010600030101010101" pitchFamily="34" charset="-120"/>
                  </a:rPr>
                  <a:t>________</a:t>
                </a:r>
                <a:r>
                  <a:rPr kumimoji="0" lang="en-US" altLang="zh-CN" sz="2400" b="0" i="0" u="none" strike="noStrike" kern="1200" cap="none" spc="0" normalizeH="0" baseline="0" noProof="0">
                    <a:ln>
                      <a:noFill/>
                    </a:ln>
                    <a:solidFill>
                      <a:srgbClr val="000000"/>
                    </a:solidFill>
                    <a:effectLst/>
                    <a:uLnTx/>
                    <a:uFillTx/>
                    <a:latin typeface="Times New Roman" panose="02020603050405020304" pitchFamily="34" charset="0"/>
                    <a:ea typeface="微软雅黑" panose="020B0503020204020204" pitchFamily="34" charset="-122"/>
                    <a:cs typeface="Times New Roman" panose="02020603050405020304" pitchFamily="34" charset="-120"/>
                  </a:rPr>
                  <a:t>的有</a:t>
                </a:r>
                <a:endParaRPr kumimoji="0" lang="en-US" altLang="zh-CN" sz="2400" b="0" i="0" u="none" strike="noStrike" kern="1200" cap="none" spc="0" normalizeH="0" baseline="0" noProof="0">
                  <a:ln>
                    <a:noFill/>
                  </a:ln>
                  <a:solidFill>
                    <a:srgbClr val="000000"/>
                  </a:solidFill>
                  <a:effectLst/>
                  <a:uLnTx/>
                  <a:uFillTx/>
                  <a:latin typeface="Times New Roman" panose="02020603050405020304" pitchFamily="34" charset="0"/>
                  <a:ea typeface="微软雅黑" panose="020B0503020204020204" pitchFamily="34" charset="-122"/>
                  <a:cs typeface="Times New Roman" panose="02020603050405020304" pitchFamily="34" charset="-120"/>
                </a:endParaRPr>
              </a:p>
              <a:p>
                <a:pPr marL="0" marR="0" lvl="0" indent="0" defTabSz="914400" rtl="0" eaLnBrk="1" fontAlgn="auto" latinLnBrk="1" hangingPunct="1">
                  <a:lnSpc>
                    <a:spcPts val="4400"/>
                  </a:lnSpc>
                  <a:spcBef>
                    <a:spcPts val="0"/>
                  </a:spcBef>
                  <a:spcAft>
                    <a:spcPts val="0"/>
                  </a:spcAft>
                  <a:buClrTx/>
                  <a:buSzTx/>
                  <a:buFontTx/>
                  <a:buNone/>
                  <a:defRPr/>
                </a:pPr>
                <a:r>
                  <a:rPr kumimoji="0" lang="en-US" altLang="zh-CN" sz="2400" b="0" i="0" u="none" strike="noStrike" kern="1200" cap="none" spc="0" normalizeH="0" baseline="0" noProof="0">
                    <a:ln>
                      <a:noFill/>
                    </a:ln>
                    <a:solidFill>
                      <a:srgbClr val="000000"/>
                    </a:solidFill>
                    <a:effectLst/>
                    <a:uLnTx/>
                    <a:uFillTx/>
                    <a:latin typeface="Times New Roman" panose="02020603050405020304" pitchFamily="34" charset="0"/>
                    <a:ea typeface="微软雅黑" panose="020B0503020204020204" pitchFamily="34" charset="-122"/>
                    <a:cs typeface="Times New Roman" panose="02020603050405020304" pitchFamily="34" charset="-120"/>
                  </a:rPr>
                  <a:t>向线段表示，是矢量。</a:t>
                </a:r>
                <a:endParaRPr kumimoji="0" lang="en-US" altLang="zh-CN" sz="2400" b="0" i="0" u="none" strike="noStrike" kern="1200" cap="none" spc="0" normalizeH="0" baseline="0" noProof="0">
                  <a:ln>
                    <a:noFill/>
                  </a:ln>
                  <a:solidFill>
                    <a:srgbClr val="000000"/>
                  </a:solidFill>
                  <a:effectLst/>
                  <a:uLnTx/>
                  <a:uFillTx/>
                  <a:latin typeface="Calibri" panose="020F0502020204030204"/>
                  <a:ea typeface="等线" panose="02010600030101010101" pitchFamily="2" charset="-122"/>
                  <a:cs typeface="+mn-cs"/>
                </a:endParaRPr>
              </a:p>
              <a:p>
                <a:pPr marL="0" marR="0" lvl="0" indent="0" defTabSz="914400" rtl="0" eaLnBrk="1" fontAlgn="auto" latinLnBrk="1" hangingPunct="1">
                  <a:lnSpc>
                    <a:spcPts val="4400"/>
                  </a:lnSpc>
                  <a:spcBef>
                    <a:spcPts val="0"/>
                  </a:spcBef>
                  <a:spcAft>
                    <a:spcPts val="0"/>
                  </a:spcAft>
                  <a:buClrTx/>
                  <a:buSzTx/>
                  <a:buFontTx/>
                  <a:buNone/>
                  <a:defRPr/>
                </a:pPr>
                <a:r>
                  <a:rPr kumimoji="0" lang="en-US" altLang="zh-CN" sz="2400" b="0" i="0" u="none" strike="noStrike" kern="1200" cap="none" spc="0" normalizeH="0" baseline="0" noProof="0">
                    <a:ln>
                      <a:noFill/>
                    </a:ln>
                    <a:solidFill>
                      <a:srgbClr val="000000"/>
                    </a:solidFill>
                    <a:effectLst/>
                    <a:uLnTx/>
                    <a:uFillTx/>
                    <a:latin typeface="Times New Roman" panose="02020603050405020304" pitchFamily="34" charset="0"/>
                    <a:ea typeface="微软雅黑" panose="020B0503020204020204" pitchFamily="34" charset="-122"/>
                    <a:cs typeface="Times New Roman" panose="02020603050405020304" pitchFamily="34" charset="-120"/>
                  </a:rPr>
                  <a:t>（2）路程：物体运动</a:t>
                </a:r>
                <a:r>
                  <a:rPr kumimoji="0" lang="en-US" altLang="zh-CN" sz="2400" b="0" i="0" u="none" strike="noStrike" kern="1200" cap="none" spc="0" normalizeH="0" baseline="0" noProof="0">
                    <a:ln>
                      <a:noFill/>
                    </a:ln>
                    <a:solidFill>
                      <a:srgbClr val="000000"/>
                    </a:solidFill>
                    <a:effectLst/>
                    <a:uLnTx/>
                    <a:uFillTx/>
                    <a:latin typeface="宋体" panose="02010600030101010101" pitchFamily="2" charset="-122"/>
                    <a:ea typeface="宋体" panose="02010600030101010101" pitchFamily="2" charset="-122"/>
                    <a:cs typeface="宋体" panose="02010600030101010101" pitchFamily="34" charset="-120"/>
                  </a:rPr>
                  <a:t>______</a:t>
                </a:r>
                <a:r>
                  <a:rPr kumimoji="0" lang="en-US" altLang="zh-CN" sz="2400" b="0" i="0" u="none" strike="noStrike" kern="1200" cap="none" spc="0" normalizeH="0" baseline="0" noProof="0">
                    <a:ln>
                      <a:noFill/>
                    </a:ln>
                    <a:solidFill>
                      <a:srgbClr val="000000"/>
                    </a:solidFill>
                    <a:effectLst/>
                    <a:uLnTx/>
                    <a:uFillTx/>
                    <a:latin typeface="Times New Roman" panose="02020603050405020304" pitchFamily="34" charset="0"/>
                    <a:ea typeface="微软雅黑" panose="020B0503020204020204" pitchFamily="34" charset="-122"/>
                    <a:cs typeface="Times New Roman" panose="02020603050405020304" pitchFamily="34" charset="-120"/>
                  </a:rPr>
                  <a:t>的长度，是标量。</a:t>
                </a:r>
                <a:endParaRPr kumimoji="0" lang="en-US" altLang="zh-CN" sz="2400" b="0" i="0" u="none" strike="noStrike" kern="1200" cap="none" spc="0" normalizeH="0" baseline="0" noProof="0">
                  <a:ln>
                    <a:noFill/>
                  </a:ln>
                  <a:solidFill>
                    <a:srgbClr val="000000"/>
                  </a:solidFill>
                  <a:effectLst/>
                  <a:uLnTx/>
                  <a:uFillTx/>
                  <a:latin typeface="Calibri" panose="020F0502020204030204"/>
                  <a:ea typeface="等线" panose="02010600030101010101" pitchFamily="2" charset="-122"/>
                  <a:cs typeface="+mn-cs"/>
                </a:endParaRPr>
              </a:p>
              <a:p>
                <a:pPr marL="0" marR="0" lvl="0" indent="0" defTabSz="914400" rtl="0" eaLnBrk="1" fontAlgn="auto" latinLnBrk="1" hangingPunct="1">
                  <a:lnSpc>
                    <a:spcPts val="4400"/>
                  </a:lnSpc>
                  <a:spcBef>
                    <a:spcPts val="0"/>
                  </a:spcBef>
                  <a:spcAft>
                    <a:spcPts val="0"/>
                  </a:spcAft>
                  <a:buClrTx/>
                  <a:buSzTx/>
                  <a:buFontTx/>
                  <a:buNone/>
                  <a:defRPr/>
                </a:pPr>
                <a:r>
                  <a:rPr kumimoji="0" lang="en-US" altLang="zh-CN" sz="2400" b="1" i="0" u="none" strike="noStrike" kern="1200" cap="none" spc="0" normalizeH="0" baseline="0" noProof="0">
                    <a:ln>
                      <a:noFill/>
                    </a:ln>
                    <a:solidFill>
                      <a:srgbClr val="AE8CBB"/>
                    </a:solidFill>
                    <a:effectLst/>
                    <a:uLnTx/>
                    <a:uFillTx/>
                    <a:latin typeface="Times New Roman" panose="02020603050405020304" pitchFamily="34" charset="0"/>
                    <a:ea typeface="微软雅黑" panose="020B0503020204020204" pitchFamily="34" charset="-122"/>
                    <a:cs typeface="Times New Roman" panose="02020603050405020304" pitchFamily="34" charset="-120"/>
                  </a:rPr>
                  <a:t>2.</a:t>
                </a:r>
                <a:r>
                  <a:rPr kumimoji="0" lang="en-US" altLang="zh-CN" sz="2400" b="1" i="0" u="none" strike="noStrike" kern="1200" cap="none" spc="0" normalizeH="0" baseline="0" noProof="0">
                    <a:ln>
                      <a:noFill/>
                    </a:ln>
                    <a:solidFill>
                      <a:srgbClr val="AE8CBB"/>
                    </a:solidFill>
                    <a:effectLst/>
                    <a:uLnTx/>
                    <a:uFillTx/>
                    <a:latin typeface="宋体" panose="02010600030101010101" pitchFamily="2" charset="-122"/>
                    <a:ea typeface="宋体" panose="02010600030101010101" pitchFamily="2" charset="-122"/>
                    <a:cs typeface="宋体" panose="02010600030101010101" pitchFamily="34" charset="-120"/>
                  </a:rPr>
                  <a:t> </a:t>
                </a:r>
                <a:r>
                  <a:rPr kumimoji="0" lang="en-US" altLang="zh-CN" sz="2400" b="0" i="0" u="none" strike="noStrike" kern="1200" cap="none" spc="0" normalizeH="0" baseline="0" noProof="0">
                    <a:ln>
                      <a:noFill/>
                    </a:ln>
                    <a:solidFill>
                      <a:srgbClr val="000000"/>
                    </a:solidFill>
                    <a:effectLst/>
                    <a:uLnTx/>
                    <a:uFillTx/>
                    <a:latin typeface="Times New Roman" panose="02020603050405020304" pitchFamily="34" charset="0"/>
                    <a:ea typeface="微软雅黑" panose="020B0503020204020204" pitchFamily="34" charset="-122"/>
                    <a:cs typeface="Times New Roman" panose="02020603050405020304" pitchFamily="34" charset="-120"/>
                  </a:rPr>
                  <a:t>速度</a:t>
                </a:r>
                <a:endParaRPr kumimoji="0" lang="en-US" altLang="zh-CN" sz="2400" b="0" i="0" u="none" strike="noStrike" kern="1200" cap="none" spc="0" normalizeH="0" baseline="0" noProof="0">
                  <a:ln>
                    <a:noFill/>
                  </a:ln>
                  <a:solidFill>
                    <a:srgbClr val="000000"/>
                  </a:solidFill>
                  <a:effectLst/>
                  <a:uLnTx/>
                  <a:uFillTx/>
                  <a:latin typeface="Calibri" panose="020F0502020204030204"/>
                  <a:ea typeface="等线" panose="02010600030101010101" pitchFamily="2" charset="-122"/>
                  <a:cs typeface="+mn-cs"/>
                </a:endParaRPr>
              </a:p>
              <a:p>
                <a:pPr marL="0" marR="0" lvl="0" indent="0" defTabSz="914400" rtl="0" eaLnBrk="1" fontAlgn="auto" latinLnBrk="1" hangingPunct="1">
                  <a:lnSpc>
                    <a:spcPts val="4400"/>
                  </a:lnSpc>
                  <a:spcBef>
                    <a:spcPts val="0"/>
                  </a:spcBef>
                  <a:spcAft>
                    <a:spcPts val="0"/>
                  </a:spcAft>
                  <a:buClrTx/>
                  <a:buSzTx/>
                  <a:buFontTx/>
                  <a:buNone/>
                  <a:defRPr/>
                </a:pPr>
                <a:r>
                  <a:rPr kumimoji="0" lang="en-US" altLang="zh-CN" sz="2400" b="0" i="0" u="none" strike="noStrike" kern="1200" cap="none" spc="0" normalizeH="0" baseline="0" noProof="0" dirty="0">
                    <a:ln>
                      <a:noFill/>
                    </a:ln>
                    <a:solidFill>
                      <a:srgbClr val="000000"/>
                    </a:solidFill>
                    <a:effectLst/>
                    <a:uLnTx/>
                    <a:uFillTx/>
                    <a:latin typeface="Times New Roman" panose="02020603050405020304" pitchFamily="34" charset="0"/>
                    <a:ea typeface="微软雅黑" panose="020B0503020204020204" pitchFamily="34" charset="-122"/>
                    <a:cs typeface="Times New Roman" panose="02020603050405020304" pitchFamily="34" charset="-120"/>
                  </a:rPr>
                  <a:t>（1）平均速度</a:t>
                </a:r>
                <a:r>
                  <a:rPr kumimoji="0" lang="en-US" altLang="zh-CN" sz="2400" b="0" i="0" u="none" strike="noStrike" kern="1200" cap="none" spc="0" normalizeH="0" baseline="0" noProof="0">
                    <a:ln>
                      <a:noFill/>
                    </a:ln>
                    <a:solidFill>
                      <a:srgbClr val="000000"/>
                    </a:solidFill>
                    <a:effectLst/>
                    <a:uLnTx/>
                    <a:uFillTx/>
                    <a:latin typeface="Times New Roman" panose="02020603050405020304" pitchFamily="34" charset="0"/>
                    <a:ea typeface="微软雅黑" panose="020B0503020204020204" pitchFamily="34" charset="-122"/>
                    <a:cs typeface="Times New Roman" panose="02020603050405020304" pitchFamily="34" charset="-120"/>
                  </a:rPr>
                  <a:t>：运动物体在某段时间内的位移与发生这段位移所用</a:t>
                </a:r>
                <a:r>
                  <a:rPr kumimoji="0" lang="en-US" altLang="zh-CN" sz="2400" b="0" i="0" u="none" strike="noStrike" kern="1200" cap="none" spc="0" normalizeH="0" baseline="0" noProof="0">
                    <a:ln>
                      <a:noFill/>
                    </a:ln>
                    <a:solidFill>
                      <a:srgbClr val="000000"/>
                    </a:solidFill>
                    <a:effectLst/>
                    <a:uLnTx/>
                    <a:uFillTx/>
                    <a:latin typeface="宋体" panose="02010600030101010101" pitchFamily="2" charset="-122"/>
                    <a:ea typeface="宋体" panose="02010600030101010101" pitchFamily="2" charset="-122"/>
                    <a:cs typeface="宋体" panose="02010600030101010101" pitchFamily="34" charset="-120"/>
                  </a:rPr>
                  <a:t>______</a:t>
                </a:r>
                <a:r>
                  <a:rPr kumimoji="0" lang="en-US" altLang="zh-CN" sz="2400" b="0" i="0" u="none" strike="noStrike" kern="1200" cap="none" spc="0" normalizeH="0" baseline="0" noProof="0">
                    <a:ln>
                      <a:noFill/>
                    </a:ln>
                    <a:solidFill>
                      <a:srgbClr val="000000"/>
                    </a:solidFill>
                    <a:effectLst/>
                    <a:uLnTx/>
                    <a:uFillTx/>
                    <a:latin typeface="Times New Roman" panose="02020603050405020304" pitchFamily="34" charset="0"/>
                    <a:ea typeface="微软雅黑" panose="020B0503020204020204" pitchFamily="34" charset="-122"/>
                    <a:cs typeface="Times New Roman" panose="02020603050405020304" pitchFamily="34" charset="-120"/>
                  </a:rPr>
                  <a:t>的比值，</a:t>
                </a:r>
                <a:endParaRPr kumimoji="0" lang="en-US" altLang="zh-CN" sz="2400" b="0" i="0" u="none" strike="noStrike" kern="1200" cap="none" spc="0" normalizeH="0" baseline="0" noProof="0">
                  <a:ln>
                    <a:noFill/>
                  </a:ln>
                  <a:solidFill>
                    <a:srgbClr val="000000"/>
                  </a:solidFill>
                  <a:effectLst/>
                  <a:uLnTx/>
                  <a:uFillTx/>
                  <a:latin typeface="Times New Roman" panose="02020603050405020304" pitchFamily="34" charset="0"/>
                  <a:ea typeface="微软雅黑" panose="020B0503020204020204" pitchFamily="34" charset="-122"/>
                  <a:cs typeface="Times New Roman" panose="02020603050405020304" pitchFamily="34" charset="-120"/>
                </a:endParaRPr>
              </a:p>
              <a:p>
                <a:pPr marL="0" marR="0" lvl="0" indent="0" defTabSz="914400" rtl="0" eaLnBrk="1" fontAlgn="auto" latinLnBrk="1" hangingPunct="1">
                  <a:lnSpc>
                    <a:spcPts val="4400"/>
                  </a:lnSpc>
                  <a:spcBef>
                    <a:spcPts val="0"/>
                  </a:spcBef>
                  <a:spcAft>
                    <a:spcPts val="0"/>
                  </a:spcAft>
                  <a:buClrTx/>
                  <a:buSzTx/>
                  <a:buFontTx/>
                  <a:buNone/>
                  <a:defRPr/>
                </a:pPr>
                <a:r>
                  <a:rPr kumimoji="0" lang="en-US" altLang="zh-CN" sz="2400" b="0" i="0" u="none" strike="noStrike" kern="1200" cap="none" spc="0" normalizeH="0" baseline="0" noProof="0">
                    <a:ln>
                      <a:noFill/>
                    </a:ln>
                    <a:solidFill>
                      <a:srgbClr val="000000"/>
                    </a:solidFill>
                    <a:effectLst/>
                    <a:uLnTx/>
                    <a:uFillTx/>
                    <a:latin typeface="Times New Roman" panose="02020603050405020304" pitchFamily="34" charset="0"/>
                    <a:ea typeface="微软雅黑" panose="020B0503020204020204" pitchFamily="34" charset="-122"/>
                    <a:cs typeface="Times New Roman" panose="02020603050405020304" pitchFamily="34" charset="-120"/>
                  </a:rPr>
                  <a:t>即</a:t>
                </a:r>
                <a14:m>
                  <m:oMath xmlns:m="http://schemas.openxmlformats.org/officeDocument/2006/math">
                    <m:bar>
                      <m:barPr>
                        <m:pos m:val="top"/>
                        <m:ctrlPr>
                          <a:rPr kumimoji="0" lang="en-US" altLang="zh-CN" sz="2400" b="0" i="1" u="none" strike="noStrike" kern="1200" cap="none" spc="0" normalizeH="0" baseline="0" noProof="0" dirty="0" smtClean="0">
                            <a:ln>
                              <a:noFill/>
                            </a:ln>
                            <a:solidFill>
                              <a:srgbClr val="000000"/>
                            </a:solidFill>
                            <a:effectLst/>
                            <a:uLnTx/>
                            <a:uFillTx/>
                            <a:latin typeface="Cambria Math" panose="02040503050406030204" pitchFamily="18" charset="0"/>
                            <a:ea typeface="微软雅黑" panose="020B0503020204020204" pitchFamily="34" charset="-122"/>
                            <a:cs typeface="Times New Roman" panose="02020603050405020304" pitchFamily="34" charset="-120"/>
                          </a:rPr>
                        </m:ctrlPr>
                      </m:barPr>
                      <m:e>
                        <m:r>
                          <a:rPr kumimoji="0" lang="en-US" altLang="zh-CN" sz="2400" b="0" i="0" u="none" strike="noStrike" kern="1200" cap="none" spc="0" normalizeH="0" baseline="0" noProof="0" dirty="0">
                            <a:ln>
                              <a:noFill/>
                            </a:ln>
                            <a:solidFill>
                              <a:srgbClr val="000000"/>
                            </a:solidFill>
                            <a:effectLst/>
                            <a:uLnTx/>
                            <a:uFillTx/>
                            <a:latin typeface="Cambria Math" panose="02040503050406030204" pitchFamily="18" charset="0"/>
                            <a:ea typeface="微软雅黑" panose="020B0503020204020204" pitchFamily="34" charset="-122"/>
                            <a:cs typeface="Times New Roman" panose="02020603050405020304" pitchFamily="34" charset="-120"/>
                          </a:rPr>
                          <m:t>𝑣</m:t>
                        </m:r>
                      </m:e>
                    </m:bar>
                    <m:r>
                      <a:rPr kumimoji="0" lang="en-US" altLang="zh-CN" sz="2400" b="0" i="0" u="none" strike="noStrike" kern="1200" cap="none" spc="0" normalizeH="0" baseline="0" noProof="0" dirty="0" smtClean="0">
                        <a:ln>
                          <a:noFill/>
                        </a:ln>
                        <a:solidFill>
                          <a:srgbClr val="000000"/>
                        </a:solidFill>
                        <a:effectLst/>
                        <a:uLnTx/>
                        <a:uFillTx/>
                        <a:latin typeface="Cambria Math" panose="02040503050406030204" pitchFamily="18" charset="0"/>
                        <a:ea typeface="微软雅黑" panose="020B0503020204020204" pitchFamily="34" charset="-122"/>
                        <a:cs typeface="Times New Roman" panose="02020603050405020304" pitchFamily="34" charset="-120"/>
                      </a:rPr>
                      <m:t>=</m:t>
                    </m:r>
                  </m:oMath>
                </a14:m>
                <a:r>
                  <a:rPr kumimoji="0" lang="en-US" altLang="zh-CN" sz="100" b="0" i="0" u="none" strike="noStrike" kern="0" cap="none" spc="-99900" normalizeH="0" baseline="0" noProof="0" dirty="0">
                    <a:ln>
                      <a:noFill/>
                    </a:ln>
                    <a:solidFill>
                      <a:srgbClr val="FFFFFF"/>
                    </a:solidFill>
                    <a:effectLst/>
                    <a:uLnTx/>
                    <a:uFillTx/>
                    <a:latin typeface="Times New Roman" panose="02020603050405020304" pitchFamily="34" charset="0"/>
                    <a:ea typeface="微软雅黑" panose="020B0503020204020204" pitchFamily="34" charset="-122"/>
                    <a:cs typeface="Times New Roman" panose="02020603050405020304" pitchFamily="34" charset="-120"/>
                  </a:rPr>
                  <a:t> </a:t>
                </a:r>
                <a:r>
                  <a:rPr kumimoji="0" lang="en-US" altLang="zh-CN" sz="2400" b="0" i="0" u="none" strike="noStrike" kern="1200" cap="none" spc="0" normalizeH="0" baseline="0" noProof="0">
                    <a:ln>
                      <a:noFill/>
                    </a:ln>
                    <a:solidFill>
                      <a:srgbClr val="000000"/>
                    </a:solidFill>
                    <a:effectLst/>
                    <a:uLnTx/>
                    <a:uFillTx/>
                    <a:latin typeface="宋体" panose="02010600030101010101" pitchFamily="2" charset="-122"/>
                    <a:ea typeface="宋体" panose="02010600030101010101" pitchFamily="2" charset="-122"/>
                    <a:cs typeface="宋体" panose="02010600030101010101" pitchFamily="34" charset="-120"/>
                  </a:rPr>
                  <a:t>___</a:t>
                </a:r>
                <a:r>
                  <a:rPr kumimoji="0" lang="en-US" altLang="zh-CN" sz="2400" b="0" i="0" u="none" strike="noStrike" kern="1200" cap="none" spc="0" normalizeH="0" baseline="0" noProof="0">
                    <a:ln>
                      <a:noFill/>
                    </a:ln>
                    <a:solidFill>
                      <a:srgbClr val="000000"/>
                    </a:solidFill>
                    <a:effectLst/>
                    <a:uLnTx/>
                    <a:uFillTx/>
                    <a:latin typeface="Times New Roman" panose="02020603050405020304" pitchFamily="34" charset="0"/>
                    <a:ea typeface="微软雅黑" panose="020B0503020204020204" pitchFamily="34" charset="-122"/>
                    <a:cs typeface="Times New Roman" panose="02020603050405020304" pitchFamily="34" charset="-120"/>
                  </a:rPr>
                  <a:t>，</a:t>
                </a:r>
                <a:r>
                  <a:rPr kumimoji="0" lang="en-US" altLang="zh-CN" sz="2400" b="0" i="0" u="none" strike="noStrike" kern="1200" cap="none" spc="0" normalizeH="0" baseline="0" noProof="0" dirty="0">
                    <a:ln>
                      <a:noFill/>
                    </a:ln>
                    <a:solidFill>
                      <a:srgbClr val="000000"/>
                    </a:solidFill>
                    <a:effectLst/>
                    <a:uLnTx/>
                    <a:uFillTx/>
                    <a:latin typeface="Times New Roman" panose="02020603050405020304" pitchFamily="34" charset="0"/>
                    <a:ea typeface="微软雅黑" panose="020B0503020204020204" pitchFamily="34" charset="-122"/>
                    <a:cs typeface="Times New Roman" panose="02020603050405020304" pitchFamily="34" charset="-120"/>
                  </a:rPr>
                  <a:t>是矢量。</a:t>
                </a:r>
                <a:endParaRPr kumimoji="0" lang="en-US" altLang="zh-CN" sz="2400" b="0" i="0" u="none" strike="noStrike" kern="1200" cap="none" spc="0" normalizeH="0" baseline="0" noProof="0" dirty="0">
                  <a:ln>
                    <a:noFill/>
                  </a:ln>
                  <a:solidFill>
                    <a:srgbClr val="000000"/>
                  </a:solidFill>
                  <a:effectLst/>
                  <a:uLnTx/>
                  <a:uFillTx/>
                  <a:latin typeface="Calibri" panose="020F0502020204030204"/>
                  <a:ea typeface="等线" panose="02010600030101010101" pitchFamily="2" charset="-122"/>
                </a:endParaRPr>
              </a:p>
              <a:p>
                <a:pPr marL="0" marR="0" lvl="0" indent="0" defTabSz="914400" rtl="0" eaLnBrk="1" fontAlgn="auto" latinLnBrk="1" hangingPunct="1">
                  <a:lnSpc>
                    <a:spcPts val="4200"/>
                  </a:lnSpc>
                  <a:spcBef>
                    <a:spcPts val="0"/>
                  </a:spcBef>
                  <a:spcAft>
                    <a:spcPts val="0"/>
                  </a:spcAft>
                  <a:buClrTx/>
                  <a:buSzTx/>
                  <a:buFontTx/>
                  <a:buNone/>
                  <a:defRPr/>
                </a:pPr>
                <a:r>
                  <a:rPr kumimoji="0" lang="en-US" altLang="zh-CN" sz="2400" b="0" i="0" u="none" strike="noStrike" kern="1200" cap="none" spc="0" normalizeH="0" baseline="0" noProof="0">
                    <a:ln>
                      <a:noFill/>
                    </a:ln>
                    <a:solidFill>
                      <a:srgbClr val="000000"/>
                    </a:solidFill>
                    <a:effectLst/>
                    <a:uLnTx/>
                    <a:uFillTx/>
                    <a:latin typeface="Times New Roman" panose="02020603050405020304" pitchFamily="34" charset="0"/>
                    <a:ea typeface="微软雅黑" panose="020B0503020204020204" pitchFamily="34" charset="-122"/>
                    <a:cs typeface="Times New Roman" panose="02020603050405020304" pitchFamily="34" charset="-120"/>
                  </a:rPr>
                  <a:t>（2）瞬时速度：运动物体在</a:t>
                </a:r>
                <a:r>
                  <a:rPr kumimoji="0" lang="en-US" altLang="zh-CN" sz="2400" b="0" i="0" u="none" strike="noStrike" kern="1200" cap="none" spc="0" normalizeH="0" baseline="0" noProof="0">
                    <a:ln>
                      <a:noFill/>
                    </a:ln>
                    <a:solidFill>
                      <a:srgbClr val="000000"/>
                    </a:solidFill>
                    <a:effectLst/>
                    <a:uLnTx/>
                    <a:uFillTx/>
                    <a:latin typeface="宋体" panose="02010600030101010101" pitchFamily="2" charset="-122"/>
                    <a:ea typeface="宋体" panose="02010600030101010101" pitchFamily="2" charset="-122"/>
                    <a:cs typeface="宋体" panose="02010600030101010101" pitchFamily="34" charset="-120"/>
                  </a:rPr>
                  <a:t>__________</a:t>
                </a:r>
                <a:r>
                  <a:rPr kumimoji="0" lang="en-US" altLang="zh-CN" sz="2400" b="0" i="0" u="none" strike="noStrike" kern="1200" cap="none" spc="0" normalizeH="0" baseline="0" noProof="0">
                    <a:ln>
                      <a:noFill/>
                    </a:ln>
                    <a:solidFill>
                      <a:srgbClr val="000000"/>
                    </a:solidFill>
                    <a:effectLst/>
                    <a:uLnTx/>
                    <a:uFillTx/>
                    <a:latin typeface="Times New Roman" panose="02020603050405020304" pitchFamily="34" charset="0"/>
                    <a:ea typeface="微软雅黑" panose="020B0503020204020204" pitchFamily="34" charset="-122"/>
                    <a:cs typeface="Times New Roman" panose="02020603050405020304" pitchFamily="34" charset="-120"/>
                  </a:rPr>
                  <a:t>（或某一位置）的速度，是矢量。</a:t>
                </a:r>
                <a:endParaRPr lang="en-US" altLang="zh-CN" sz="2400" dirty="0">
                  <a:solidFill>
                    <a:srgbClr val="000000"/>
                  </a:solidFill>
                </a:endParaRPr>
              </a:p>
            </p:txBody>
          </p:sp>
        </mc:Choice>
        <mc:Fallback>
          <p:sp>
            <p:nvSpPr>
              <p:cNvPr id="3" name="QB_5_BD.6_1#0d15d6175?sp=1&amp;pid=7693533ec&amp;color=0,0,0&amp;vtp=1&amp;bbb=1"/>
              <p:cNvSpPr>
                <a:spLocks noRot="1" noChangeAspect="1" noMove="1" noResize="1" noEditPoints="1" noAdjustHandles="1" noChangeArrowheads="1" noChangeShapeType="1" noTextEdit="1"/>
              </p:cNvSpPr>
              <p:nvPr/>
            </p:nvSpPr>
            <p:spPr>
              <a:xfrm>
                <a:off x="612648" y="1121661"/>
                <a:ext cx="10963656" cy="4386199"/>
              </a:xfrm>
              <a:prstGeom prst="rect">
                <a:avLst/>
              </a:prstGeom>
              <a:blipFill rotWithShape="1">
                <a:blip r:embed="rId1"/>
                <a:stretch>
                  <a:fillRect l="-5" t="-6" r="-2239" b="-1335"/>
                </a:stretch>
              </a:blipFill>
            </p:spPr>
            <p:txBody>
              <a:bodyPr/>
              <a:lstStyle/>
              <a:p>
                <a:r>
                  <a:rPr lang="zh-CN" altLang="en-US">
                    <a:noFill/>
                  </a:rPr>
                  <a:t> </a:t>
                </a:r>
              </a:p>
            </p:txBody>
          </p:sp>
        </mc:Fallback>
      </mc:AlternateContent>
      <p:sp>
        <p:nvSpPr>
          <p:cNvPr id="6" name="QB_5_AN.7_1#0d15d6175.blank?pid=7693533ec&amp;color=0,0,0&amp;vpa=4&amp;vtp=1&amp;bbb=1"/>
          <p:cNvSpPr/>
          <p:nvPr/>
        </p:nvSpPr>
        <p:spPr>
          <a:xfrm>
            <a:off x="5048916" y="1652521"/>
            <a:ext cx="833438" cy="474599"/>
          </a:xfrm>
          <a:prstGeom prst="rect">
            <a:avLst/>
          </a:prstGeom>
          <a:noFill/>
        </p:spPr>
        <p:txBody>
          <a:bodyPr wrap="none" lIns="0" tIns="0" rIns="0" bIns="0" rtlCol="0" anchor="t"/>
          <a:lstStyle/>
          <a:p>
            <a:pPr algn="ctr" latinLnBrk="1">
              <a:lnSpc>
                <a:spcPts val="4200"/>
              </a:lnSpc>
            </a:pPr>
            <a:r>
              <a:rPr lang="en-US" altLang="zh-CN" sz="2400" b="1" i="0" dirty="0">
                <a:solidFill>
                  <a:srgbClr val="FF0000"/>
                </a:solidFill>
                <a:latin typeface="Times New Roman" panose="02020603050405020304" pitchFamily="34" charset="0"/>
                <a:ea typeface="楷体" panose="02010609060101010101" pitchFamily="34" charset="-122"/>
                <a:cs typeface="Times New Roman" panose="02020603050405020304" pitchFamily="34" charset="-120"/>
              </a:rPr>
              <a:t>位置</a:t>
            </a:r>
            <a:endParaRPr lang="en-US" altLang="zh-CN" sz="2400" dirty="0">
              <a:solidFill>
                <a:srgbClr val="FF0000"/>
              </a:solidFill>
            </a:endParaRPr>
          </a:p>
        </p:txBody>
      </p:sp>
      <p:sp>
        <p:nvSpPr>
          <p:cNvPr id="7" name="QB_5_AN.8_1#0d15d6175.blank?pid=7693533ec&amp;color=0,0,0&amp;vpa=5&amp;vtp=1&amp;bbb=1"/>
          <p:cNvSpPr/>
          <p:nvPr/>
        </p:nvSpPr>
        <p:spPr>
          <a:xfrm>
            <a:off x="7792117" y="1652521"/>
            <a:ext cx="1139825" cy="474599"/>
          </a:xfrm>
          <a:prstGeom prst="rect">
            <a:avLst/>
          </a:prstGeom>
          <a:noFill/>
        </p:spPr>
        <p:txBody>
          <a:bodyPr wrap="none" lIns="0" tIns="0" rIns="0" bIns="0" rtlCol="0" anchor="t"/>
          <a:lstStyle/>
          <a:p>
            <a:pPr algn="ctr" latinLnBrk="1">
              <a:lnSpc>
                <a:spcPts val="4200"/>
              </a:lnSpc>
            </a:pPr>
            <a:r>
              <a:rPr lang="en-US" altLang="zh-CN" sz="2400" b="1" i="0" dirty="0">
                <a:solidFill>
                  <a:srgbClr val="FF0000"/>
                </a:solidFill>
                <a:latin typeface="Times New Roman" panose="02020603050405020304" pitchFamily="34" charset="0"/>
                <a:ea typeface="楷体" panose="02010609060101010101" pitchFamily="34" charset="-122"/>
                <a:cs typeface="Times New Roman" panose="02020603050405020304" pitchFamily="34" charset="-120"/>
              </a:rPr>
              <a:t>初位置</a:t>
            </a:r>
            <a:endParaRPr lang="en-US" altLang="zh-CN" sz="2400" dirty="0">
              <a:solidFill>
                <a:srgbClr val="FF0000"/>
              </a:solidFill>
            </a:endParaRPr>
          </a:p>
        </p:txBody>
      </p:sp>
      <p:sp>
        <p:nvSpPr>
          <p:cNvPr id="8" name="QB_5_AN.9_1#0d15d6175.blank?pid=7693533ec&amp;color=0,0,0&amp;vpa=6&amp;vtp=1&amp;bbb=1"/>
          <p:cNvSpPr/>
          <p:nvPr/>
        </p:nvSpPr>
        <p:spPr>
          <a:xfrm>
            <a:off x="9620917" y="1652521"/>
            <a:ext cx="1139825" cy="474599"/>
          </a:xfrm>
          <a:prstGeom prst="rect">
            <a:avLst/>
          </a:prstGeom>
          <a:noFill/>
        </p:spPr>
        <p:txBody>
          <a:bodyPr wrap="none" lIns="0" tIns="0" rIns="0" bIns="0" rtlCol="0" anchor="t"/>
          <a:lstStyle/>
          <a:p>
            <a:pPr algn="ctr" latinLnBrk="1">
              <a:lnSpc>
                <a:spcPts val="4200"/>
              </a:lnSpc>
            </a:pPr>
            <a:r>
              <a:rPr lang="en-US" altLang="zh-CN" sz="2400" b="1" i="0" dirty="0">
                <a:solidFill>
                  <a:srgbClr val="FF0000"/>
                </a:solidFill>
                <a:latin typeface="Times New Roman" panose="02020603050405020304" pitchFamily="34" charset="0"/>
                <a:ea typeface="楷体" panose="02010609060101010101" pitchFamily="34" charset="-122"/>
                <a:cs typeface="Times New Roman" panose="02020603050405020304" pitchFamily="34" charset="-120"/>
              </a:rPr>
              <a:t>末位置</a:t>
            </a:r>
            <a:endParaRPr lang="en-US" altLang="zh-CN" sz="2400" dirty="0">
              <a:solidFill>
                <a:srgbClr val="FF0000"/>
              </a:solidFill>
            </a:endParaRPr>
          </a:p>
        </p:txBody>
      </p:sp>
      <p:sp>
        <p:nvSpPr>
          <p:cNvPr id="9" name="QB_5_AN.10_1#0d15d6175.blank?pid=7693533ec&amp;color=0,0,0&amp;vpa=7&amp;vtp=1&amp;bbb=1"/>
          <p:cNvSpPr/>
          <p:nvPr/>
        </p:nvSpPr>
        <p:spPr>
          <a:xfrm>
            <a:off x="3524916" y="2770121"/>
            <a:ext cx="833438" cy="474599"/>
          </a:xfrm>
          <a:prstGeom prst="rect">
            <a:avLst/>
          </a:prstGeom>
          <a:noFill/>
        </p:spPr>
        <p:txBody>
          <a:bodyPr wrap="none" lIns="0" tIns="0" rIns="0" bIns="0" rtlCol="0" anchor="t"/>
          <a:lstStyle/>
          <a:p>
            <a:pPr algn="ctr" latinLnBrk="1">
              <a:lnSpc>
                <a:spcPts val="4200"/>
              </a:lnSpc>
            </a:pPr>
            <a:r>
              <a:rPr lang="en-US" altLang="zh-CN" sz="2400" b="1" i="0" dirty="0">
                <a:solidFill>
                  <a:srgbClr val="FF0000"/>
                </a:solidFill>
                <a:latin typeface="Times New Roman" panose="02020603050405020304" pitchFamily="34" charset="0"/>
                <a:ea typeface="楷体" panose="02010609060101010101" pitchFamily="34" charset="-122"/>
                <a:cs typeface="Times New Roman" panose="02020603050405020304" pitchFamily="34" charset="-120"/>
              </a:rPr>
              <a:t>轨迹</a:t>
            </a:r>
            <a:endParaRPr lang="en-US" altLang="zh-CN" sz="2400" dirty="0">
              <a:solidFill>
                <a:srgbClr val="FF0000"/>
              </a:solidFill>
            </a:endParaRPr>
          </a:p>
        </p:txBody>
      </p:sp>
      <p:sp>
        <p:nvSpPr>
          <p:cNvPr id="13" name="QB_5_AN.12_1#0d15d6175.blank?pid=7693533ec&amp;color=0,0,0&amp;vpa=8&amp;vtp=1&amp;bbb=1"/>
          <p:cNvSpPr/>
          <p:nvPr/>
        </p:nvSpPr>
        <p:spPr>
          <a:xfrm>
            <a:off x="9620917" y="3887721"/>
            <a:ext cx="833438" cy="474599"/>
          </a:xfrm>
          <a:prstGeom prst="rect">
            <a:avLst/>
          </a:prstGeom>
          <a:noFill/>
        </p:spPr>
        <p:txBody>
          <a:bodyPr wrap="none" lIns="0" tIns="0" rIns="0" bIns="0" rtlCol="0" anchor="t"/>
          <a:lstStyle/>
          <a:p>
            <a:pPr algn="ctr" latinLnBrk="1">
              <a:lnSpc>
                <a:spcPts val="4200"/>
              </a:lnSpc>
            </a:pPr>
            <a:r>
              <a:rPr lang="en-US" altLang="zh-CN" sz="2400" b="1" i="0" dirty="0">
                <a:solidFill>
                  <a:srgbClr val="FF0000"/>
                </a:solidFill>
                <a:latin typeface="Times New Roman" panose="02020603050405020304" pitchFamily="34" charset="0"/>
                <a:ea typeface="楷体" panose="02010609060101010101" pitchFamily="34" charset="-122"/>
                <a:cs typeface="Times New Roman" panose="02020603050405020304" pitchFamily="34" charset="-120"/>
              </a:rPr>
              <a:t>时间</a:t>
            </a:r>
            <a:endParaRPr lang="en-US" altLang="zh-CN" sz="2400" dirty="0">
              <a:solidFill>
                <a:srgbClr val="FF0000"/>
              </a:solidFill>
            </a:endParaRPr>
          </a:p>
        </p:txBody>
      </p:sp>
      <mc:AlternateContent xmlns:mc="http://schemas.openxmlformats.org/markup-compatibility/2006">
        <mc:Choice xmlns:a14="http://schemas.microsoft.com/office/drawing/2010/main" Requires="a14">
          <p:sp>
            <p:nvSpPr>
              <p:cNvPr id="14" name="QB_5_AN.13_1#0d15d6175.blank?pid=7693533ec&amp;color=0,0,0&amp;vpa=9&amp;vtp=1&amp;bbb=1&amp;rh=41.54"/>
              <p:cNvSpPr/>
              <p:nvPr/>
            </p:nvSpPr>
            <p:spPr>
              <a:xfrm>
                <a:off x="1426972" y="4393028"/>
                <a:ext cx="428625" cy="522415"/>
              </a:xfrm>
              <a:prstGeom prst="rect">
                <a:avLst/>
              </a:prstGeom>
              <a:noFill/>
            </p:spPr>
            <p:txBody>
              <a:bodyPr wrap="none" lIns="0" tIns="0" rIns="0" bIns="0" rtlCol="0" anchor="t"/>
              <a:lstStyle/>
              <a:p>
                <a:pPr algn="ctr" latinLnBrk="1">
                  <a:lnSpc>
                    <a:spcPts val="4100"/>
                  </a:lnSpc>
                </a:pPr>
                <a14:m>
                  <m:oMath xmlns:m="http://schemas.openxmlformats.org/officeDocument/2006/math">
                    <m:f>
                      <m:fPr>
                        <m:ctrlPr>
                          <a:rPr lang="en-US" altLang="zh-CN" sz="2400" b="1" i="1" dirty="0" smtClean="0">
                            <a:solidFill>
                              <a:srgbClr val="FF0000"/>
                            </a:solidFill>
                            <a:latin typeface="Cambria Math" panose="02040503050406030204" pitchFamily="18" charset="0"/>
                            <a:ea typeface="楷体" panose="02010609060101010101" pitchFamily="34" charset="-122"/>
                            <a:cs typeface="Times New Roman" panose="02020603050405020304" pitchFamily="34" charset="-120"/>
                          </a:rPr>
                        </m:ctrlPr>
                      </m:fPr>
                      <m:num>
                        <m:r>
                          <a:rPr lang="en-US" altLang="zh-CN" sz="2400" b="1" i="0" dirty="0">
                            <a:solidFill>
                              <a:srgbClr val="FF0000"/>
                            </a:solidFill>
                            <a:latin typeface="Cambria Math" panose="02040503050406030204" pitchFamily="18" charset="0"/>
                            <a:ea typeface="楷体" panose="02010609060101010101" pitchFamily="34" charset="-122"/>
                            <a:cs typeface="Times New Roman" panose="02020603050405020304" pitchFamily="34" charset="-120"/>
                          </a:rPr>
                          <m:t>𝚫</m:t>
                        </m:r>
                        <m:r>
                          <a:rPr lang="en-US" altLang="zh-CN" sz="2400" b="1" i="0" dirty="0">
                            <a:solidFill>
                              <a:srgbClr val="FF0000"/>
                            </a:solidFill>
                            <a:latin typeface="Cambria Math" panose="02040503050406030204" pitchFamily="18" charset="0"/>
                            <a:ea typeface="楷体" panose="02010609060101010101" pitchFamily="34" charset="-122"/>
                            <a:cs typeface="Times New Roman" panose="02020603050405020304" pitchFamily="34" charset="-120"/>
                          </a:rPr>
                          <m:t>𝒙</m:t>
                        </m:r>
                      </m:num>
                      <m:den>
                        <m:r>
                          <a:rPr lang="en-US" altLang="zh-CN" sz="2400" b="1" i="0" dirty="0">
                            <a:solidFill>
                              <a:srgbClr val="FF0000"/>
                            </a:solidFill>
                            <a:latin typeface="Cambria Math" panose="02040503050406030204" pitchFamily="18" charset="0"/>
                            <a:ea typeface="楷体" panose="02010609060101010101" pitchFamily="34" charset="-122"/>
                            <a:cs typeface="Times New Roman" panose="02020603050405020304" pitchFamily="34" charset="-120"/>
                          </a:rPr>
                          <m:t>𝚫</m:t>
                        </m:r>
                        <m:r>
                          <a:rPr lang="en-US" altLang="zh-CN" sz="2400" b="1" i="0" dirty="0">
                            <a:solidFill>
                              <a:srgbClr val="FF0000"/>
                            </a:solidFill>
                            <a:latin typeface="Cambria Math" panose="02040503050406030204" pitchFamily="18" charset="0"/>
                            <a:ea typeface="楷体" panose="02010609060101010101" pitchFamily="34" charset="-122"/>
                            <a:cs typeface="Times New Roman" panose="02020603050405020304" pitchFamily="34" charset="-120"/>
                          </a:rPr>
                          <m:t>𝒕</m:t>
                        </m:r>
                      </m:den>
                    </m:f>
                  </m:oMath>
                </a14:m>
                <a:r>
                  <a:rPr lang="en-US" altLang="zh-CN" sz="100" b="1" i="0" kern="0" spc="-99900" dirty="0">
                    <a:solidFill>
                      <a:srgbClr val="FFFFFF"/>
                    </a:solidFill>
                    <a:latin typeface="Times New Roman" panose="02020603050405020304" pitchFamily="34" charset="0"/>
                    <a:ea typeface="楷体" panose="02010609060101010101" pitchFamily="34" charset="-122"/>
                    <a:cs typeface="Times New Roman" panose="02020603050405020304" pitchFamily="34" charset="-120"/>
                  </a:rPr>
                  <a:t> </a:t>
                </a:r>
                <a:endParaRPr lang="en-US" altLang="zh-CN" sz="100" dirty="0"/>
              </a:p>
            </p:txBody>
          </p:sp>
        </mc:Choice>
        <mc:Fallback>
          <p:sp>
            <p:nvSpPr>
              <p:cNvPr id="14" name="QB_5_AN.13_1#0d15d6175.blank?pid=7693533ec&amp;color=0,0,0&amp;vpa=9&amp;vtp=1&amp;bbb=1&amp;rh=41.54"/>
              <p:cNvSpPr>
                <a:spLocks noRot="1" noChangeAspect="1" noMove="1" noResize="1" noEditPoints="1" noAdjustHandles="1" noChangeArrowheads="1" noChangeShapeType="1" noTextEdit="1"/>
              </p:cNvSpPr>
              <p:nvPr/>
            </p:nvSpPr>
            <p:spPr>
              <a:xfrm>
                <a:off x="1426972" y="4393028"/>
                <a:ext cx="428625" cy="522415"/>
              </a:xfrm>
              <a:prstGeom prst="rect">
                <a:avLst/>
              </a:prstGeom>
              <a:blipFill rotWithShape="1">
                <a:blip r:embed="rId2"/>
                <a:stretch>
                  <a:fillRect l="-30" t="-19" r="30" b="104"/>
                </a:stretch>
              </a:blipFill>
            </p:spPr>
            <p:txBody>
              <a:bodyPr/>
              <a:lstStyle/>
              <a:p>
                <a:r>
                  <a:rPr lang="zh-CN" altLang="en-US">
                    <a:noFill/>
                  </a:rPr>
                  <a:t> </a:t>
                </a:r>
              </a:p>
            </p:txBody>
          </p:sp>
        </mc:Fallback>
      </mc:AlternateContent>
      <p:sp>
        <p:nvSpPr>
          <p:cNvPr id="15" name="QB_5_AN.14_1#0d15d6175.blank?pid=7693533ec&amp;color=0,0,0&amp;vpa=10&amp;vtp=1&amp;bbb=1"/>
          <p:cNvSpPr/>
          <p:nvPr/>
        </p:nvSpPr>
        <p:spPr>
          <a:xfrm>
            <a:off x="4439316" y="4983731"/>
            <a:ext cx="1446213" cy="474599"/>
          </a:xfrm>
          <a:prstGeom prst="rect">
            <a:avLst/>
          </a:prstGeom>
          <a:noFill/>
        </p:spPr>
        <p:txBody>
          <a:bodyPr wrap="none" lIns="0" tIns="0" rIns="0" bIns="0" rtlCol="0" anchor="t"/>
          <a:lstStyle/>
          <a:p>
            <a:pPr algn="ctr" latinLnBrk="1">
              <a:lnSpc>
                <a:spcPts val="4200"/>
              </a:lnSpc>
            </a:pPr>
            <a:r>
              <a:rPr lang="en-US" altLang="zh-CN" sz="2400" b="1" i="0" dirty="0">
                <a:solidFill>
                  <a:srgbClr val="FF0000"/>
                </a:solidFill>
                <a:latin typeface="Times New Roman" panose="02020603050405020304" pitchFamily="34" charset="0"/>
                <a:ea typeface="楷体" panose="02010609060101010101" pitchFamily="34" charset="-122"/>
                <a:cs typeface="Times New Roman" panose="02020603050405020304" pitchFamily="34" charset="-120"/>
              </a:rPr>
              <a:t>某一时刻</a:t>
            </a:r>
            <a:endParaRPr lang="en-US" altLang="zh-CN" sz="2400" dirty="0">
              <a:solidFill>
                <a:srgbClr val="FF0000"/>
              </a:solidFill>
            </a:endParaRPr>
          </a:p>
        </p:txBody>
      </p:sp>
    </p:spTree>
  </p:cSld>
  <p:clrMapOvr>
    <a:masterClrMapping/>
  </p:clrMapOvr>
  <p:transition>
    <p:split dir="in"/>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6">
                                            <p:bg/>
                                          </p:spTgt>
                                        </p:tgtEl>
                                        <p:attrNameLst>
                                          <p:attrName>style.visibility</p:attrName>
                                        </p:attrNameLst>
                                      </p:cBhvr>
                                      <p:to>
                                        <p:strVal val="visible"/>
                                      </p:to>
                                    </p:set>
                                    <p:animEffect transition="in" filter="wipe(left)">
                                      <p:cBhvr>
                                        <p:cTn id="7" dur="500"/>
                                        <p:tgtEl>
                                          <p:spTgt spid="6">
                                            <p:bg/>
                                          </p:spTgt>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6">
                                            <p:txEl>
                                              <p:pRg st="0" end="0"/>
                                            </p:txEl>
                                          </p:spTgt>
                                        </p:tgtEl>
                                        <p:attrNameLst>
                                          <p:attrName>style.visibility</p:attrName>
                                        </p:attrNameLst>
                                      </p:cBhvr>
                                      <p:to>
                                        <p:strVal val="visible"/>
                                      </p:to>
                                    </p:set>
                                    <p:animEffect transition="in" filter="wipe(left)">
                                      <p:cBhvr>
                                        <p:cTn id="10" dur="500"/>
                                        <p:tgtEl>
                                          <p:spTgt spid="6">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8" fill="hold" grpId="0" nodeType="clickEffect">
                                  <p:stCondLst>
                                    <p:cond delay="0"/>
                                  </p:stCondLst>
                                  <p:childTnLst>
                                    <p:set>
                                      <p:cBhvr>
                                        <p:cTn id="14" dur="1" fill="hold">
                                          <p:stCondLst>
                                            <p:cond delay="0"/>
                                          </p:stCondLst>
                                        </p:cTn>
                                        <p:tgtEl>
                                          <p:spTgt spid="7">
                                            <p:bg/>
                                          </p:spTgt>
                                        </p:tgtEl>
                                        <p:attrNameLst>
                                          <p:attrName>style.visibility</p:attrName>
                                        </p:attrNameLst>
                                      </p:cBhvr>
                                      <p:to>
                                        <p:strVal val="visible"/>
                                      </p:to>
                                    </p:set>
                                    <p:animEffect transition="in" filter="wipe(left)">
                                      <p:cBhvr>
                                        <p:cTn id="15" dur="500"/>
                                        <p:tgtEl>
                                          <p:spTgt spid="7">
                                            <p:bg/>
                                          </p:spTgt>
                                        </p:tgtEl>
                                      </p:cBhvr>
                                    </p:animEffect>
                                  </p:childTnLst>
                                </p:cTn>
                              </p:par>
                              <p:par>
                                <p:cTn id="16" presetID="22" presetClass="entr" presetSubtype="8" fill="hold" grpId="0" nodeType="withEffect">
                                  <p:stCondLst>
                                    <p:cond delay="0"/>
                                  </p:stCondLst>
                                  <p:childTnLst>
                                    <p:set>
                                      <p:cBhvr>
                                        <p:cTn id="17" dur="1" fill="hold">
                                          <p:stCondLst>
                                            <p:cond delay="0"/>
                                          </p:stCondLst>
                                        </p:cTn>
                                        <p:tgtEl>
                                          <p:spTgt spid="7">
                                            <p:txEl>
                                              <p:pRg st="0" end="0"/>
                                            </p:txEl>
                                          </p:spTgt>
                                        </p:tgtEl>
                                        <p:attrNameLst>
                                          <p:attrName>style.visibility</p:attrName>
                                        </p:attrNameLst>
                                      </p:cBhvr>
                                      <p:to>
                                        <p:strVal val="visible"/>
                                      </p:to>
                                    </p:set>
                                    <p:animEffect transition="in" filter="wipe(left)">
                                      <p:cBhvr>
                                        <p:cTn id="18" dur="500"/>
                                        <p:tgtEl>
                                          <p:spTgt spid="7">
                                            <p:txEl>
                                              <p:pRg st="0" end="0"/>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8" fill="hold" grpId="0" nodeType="clickEffect">
                                  <p:stCondLst>
                                    <p:cond delay="0"/>
                                  </p:stCondLst>
                                  <p:childTnLst>
                                    <p:set>
                                      <p:cBhvr>
                                        <p:cTn id="22" dur="1" fill="hold">
                                          <p:stCondLst>
                                            <p:cond delay="0"/>
                                          </p:stCondLst>
                                        </p:cTn>
                                        <p:tgtEl>
                                          <p:spTgt spid="8">
                                            <p:bg/>
                                          </p:spTgt>
                                        </p:tgtEl>
                                        <p:attrNameLst>
                                          <p:attrName>style.visibility</p:attrName>
                                        </p:attrNameLst>
                                      </p:cBhvr>
                                      <p:to>
                                        <p:strVal val="visible"/>
                                      </p:to>
                                    </p:set>
                                    <p:animEffect transition="in" filter="wipe(left)">
                                      <p:cBhvr>
                                        <p:cTn id="23" dur="500"/>
                                        <p:tgtEl>
                                          <p:spTgt spid="8">
                                            <p:bg/>
                                          </p:spTgt>
                                        </p:tgtEl>
                                      </p:cBhvr>
                                    </p:animEffect>
                                  </p:childTnLst>
                                </p:cTn>
                              </p:par>
                              <p:par>
                                <p:cTn id="24" presetID="22" presetClass="entr" presetSubtype="8" fill="hold" grpId="0" nodeType="withEffect">
                                  <p:stCondLst>
                                    <p:cond delay="0"/>
                                  </p:stCondLst>
                                  <p:childTnLst>
                                    <p:set>
                                      <p:cBhvr>
                                        <p:cTn id="25" dur="1" fill="hold">
                                          <p:stCondLst>
                                            <p:cond delay="0"/>
                                          </p:stCondLst>
                                        </p:cTn>
                                        <p:tgtEl>
                                          <p:spTgt spid="8">
                                            <p:txEl>
                                              <p:pRg st="0" end="0"/>
                                            </p:txEl>
                                          </p:spTgt>
                                        </p:tgtEl>
                                        <p:attrNameLst>
                                          <p:attrName>style.visibility</p:attrName>
                                        </p:attrNameLst>
                                      </p:cBhvr>
                                      <p:to>
                                        <p:strVal val="visible"/>
                                      </p:to>
                                    </p:set>
                                    <p:animEffect transition="in" filter="wipe(left)">
                                      <p:cBhvr>
                                        <p:cTn id="26" dur="500"/>
                                        <p:tgtEl>
                                          <p:spTgt spid="8">
                                            <p:txEl>
                                              <p:pRg st="0" end="0"/>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22" presetClass="entr" presetSubtype="8" fill="hold" grpId="0" nodeType="clickEffect">
                                  <p:stCondLst>
                                    <p:cond delay="0"/>
                                  </p:stCondLst>
                                  <p:childTnLst>
                                    <p:set>
                                      <p:cBhvr>
                                        <p:cTn id="30" dur="1" fill="hold">
                                          <p:stCondLst>
                                            <p:cond delay="0"/>
                                          </p:stCondLst>
                                        </p:cTn>
                                        <p:tgtEl>
                                          <p:spTgt spid="9">
                                            <p:bg/>
                                          </p:spTgt>
                                        </p:tgtEl>
                                        <p:attrNameLst>
                                          <p:attrName>style.visibility</p:attrName>
                                        </p:attrNameLst>
                                      </p:cBhvr>
                                      <p:to>
                                        <p:strVal val="visible"/>
                                      </p:to>
                                    </p:set>
                                    <p:animEffect transition="in" filter="wipe(left)">
                                      <p:cBhvr>
                                        <p:cTn id="31" dur="500"/>
                                        <p:tgtEl>
                                          <p:spTgt spid="9">
                                            <p:bg/>
                                          </p:spTgt>
                                        </p:tgtEl>
                                      </p:cBhvr>
                                    </p:animEffect>
                                  </p:childTnLst>
                                </p:cTn>
                              </p:par>
                              <p:par>
                                <p:cTn id="32" presetID="22" presetClass="entr" presetSubtype="8" fill="hold" grpId="0" nodeType="withEffect">
                                  <p:stCondLst>
                                    <p:cond delay="0"/>
                                  </p:stCondLst>
                                  <p:childTnLst>
                                    <p:set>
                                      <p:cBhvr>
                                        <p:cTn id="33" dur="1" fill="hold">
                                          <p:stCondLst>
                                            <p:cond delay="0"/>
                                          </p:stCondLst>
                                        </p:cTn>
                                        <p:tgtEl>
                                          <p:spTgt spid="9">
                                            <p:txEl>
                                              <p:pRg st="0" end="0"/>
                                            </p:txEl>
                                          </p:spTgt>
                                        </p:tgtEl>
                                        <p:attrNameLst>
                                          <p:attrName>style.visibility</p:attrName>
                                        </p:attrNameLst>
                                      </p:cBhvr>
                                      <p:to>
                                        <p:strVal val="visible"/>
                                      </p:to>
                                    </p:set>
                                    <p:animEffect transition="in" filter="wipe(left)">
                                      <p:cBhvr>
                                        <p:cTn id="34" dur="500"/>
                                        <p:tgtEl>
                                          <p:spTgt spid="9">
                                            <p:txEl>
                                              <p:pRg st="0" end="0"/>
                                            </p:txEl>
                                          </p:spTgt>
                                        </p:tgtEl>
                                      </p:cBhvr>
                                    </p:animEffect>
                                  </p:childTnLst>
                                </p:cTn>
                              </p:par>
                            </p:childTnLst>
                          </p:cTn>
                        </p:par>
                      </p:childTnLst>
                    </p:cTn>
                  </p:par>
                  <p:par>
                    <p:cTn id="35" fill="hold">
                      <p:stCondLst>
                        <p:cond delay="indefinite"/>
                      </p:stCondLst>
                      <p:childTnLst>
                        <p:par>
                          <p:cTn id="36" fill="hold">
                            <p:stCondLst>
                              <p:cond delay="0"/>
                            </p:stCondLst>
                            <p:childTnLst>
                              <p:par>
                                <p:cTn id="37" presetID="22" presetClass="entr" presetSubtype="8" fill="hold" grpId="0" nodeType="clickEffect">
                                  <p:stCondLst>
                                    <p:cond delay="0"/>
                                  </p:stCondLst>
                                  <p:childTnLst>
                                    <p:set>
                                      <p:cBhvr>
                                        <p:cTn id="38" dur="1" fill="hold">
                                          <p:stCondLst>
                                            <p:cond delay="0"/>
                                          </p:stCondLst>
                                        </p:cTn>
                                        <p:tgtEl>
                                          <p:spTgt spid="13">
                                            <p:bg/>
                                          </p:spTgt>
                                        </p:tgtEl>
                                        <p:attrNameLst>
                                          <p:attrName>style.visibility</p:attrName>
                                        </p:attrNameLst>
                                      </p:cBhvr>
                                      <p:to>
                                        <p:strVal val="visible"/>
                                      </p:to>
                                    </p:set>
                                    <p:animEffect transition="in" filter="wipe(left)">
                                      <p:cBhvr>
                                        <p:cTn id="39" dur="500"/>
                                        <p:tgtEl>
                                          <p:spTgt spid="13">
                                            <p:bg/>
                                          </p:spTgt>
                                        </p:tgtEl>
                                      </p:cBhvr>
                                    </p:animEffect>
                                  </p:childTnLst>
                                </p:cTn>
                              </p:par>
                              <p:par>
                                <p:cTn id="40" presetID="22" presetClass="entr" presetSubtype="8" fill="hold" grpId="0" nodeType="withEffect">
                                  <p:stCondLst>
                                    <p:cond delay="0"/>
                                  </p:stCondLst>
                                  <p:childTnLst>
                                    <p:set>
                                      <p:cBhvr>
                                        <p:cTn id="41" dur="1" fill="hold">
                                          <p:stCondLst>
                                            <p:cond delay="0"/>
                                          </p:stCondLst>
                                        </p:cTn>
                                        <p:tgtEl>
                                          <p:spTgt spid="13">
                                            <p:txEl>
                                              <p:pRg st="0" end="0"/>
                                            </p:txEl>
                                          </p:spTgt>
                                        </p:tgtEl>
                                        <p:attrNameLst>
                                          <p:attrName>style.visibility</p:attrName>
                                        </p:attrNameLst>
                                      </p:cBhvr>
                                      <p:to>
                                        <p:strVal val="visible"/>
                                      </p:to>
                                    </p:set>
                                    <p:animEffect transition="in" filter="wipe(left)">
                                      <p:cBhvr>
                                        <p:cTn id="42" dur="500"/>
                                        <p:tgtEl>
                                          <p:spTgt spid="13">
                                            <p:txEl>
                                              <p:pRg st="0" end="0"/>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8" fill="hold" grpId="0" nodeType="clickEffect">
                                  <p:stCondLst>
                                    <p:cond delay="0"/>
                                  </p:stCondLst>
                                  <p:childTnLst>
                                    <p:set>
                                      <p:cBhvr>
                                        <p:cTn id="46" dur="1" fill="hold">
                                          <p:stCondLst>
                                            <p:cond delay="0"/>
                                          </p:stCondLst>
                                        </p:cTn>
                                        <p:tgtEl>
                                          <p:spTgt spid="14">
                                            <p:bg/>
                                          </p:spTgt>
                                        </p:tgtEl>
                                        <p:attrNameLst>
                                          <p:attrName>style.visibility</p:attrName>
                                        </p:attrNameLst>
                                      </p:cBhvr>
                                      <p:to>
                                        <p:strVal val="visible"/>
                                      </p:to>
                                    </p:set>
                                    <p:animEffect transition="in" filter="wipe(left)">
                                      <p:cBhvr>
                                        <p:cTn id="47" dur="500"/>
                                        <p:tgtEl>
                                          <p:spTgt spid="14">
                                            <p:bg/>
                                          </p:spTgt>
                                        </p:tgtEl>
                                      </p:cBhvr>
                                    </p:animEffect>
                                  </p:childTnLst>
                                </p:cTn>
                              </p:par>
                              <p:par>
                                <p:cTn id="48" presetID="22" presetClass="entr" presetSubtype="8" fill="hold" grpId="0" nodeType="withEffect">
                                  <p:stCondLst>
                                    <p:cond delay="0"/>
                                  </p:stCondLst>
                                  <p:childTnLst>
                                    <p:set>
                                      <p:cBhvr>
                                        <p:cTn id="49" dur="1" fill="hold">
                                          <p:stCondLst>
                                            <p:cond delay="0"/>
                                          </p:stCondLst>
                                        </p:cTn>
                                        <p:tgtEl>
                                          <p:spTgt spid="14">
                                            <p:txEl>
                                              <p:pRg st="0" end="0"/>
                                            </p:txEl>
                                          </p:spTgt>
                                        </p:tgtEl>
                                        <p:attrNameLst>
                                          <p:attrName>style.visibility</p:attrName>
                                        </p:attrNameLst>
                                      </p:cBhvr>
                                      <p:to>
                                        <p:strVal val="visible"/>
                                      </p:to>
                                    </p:set>
                                    <p:animEffect transition="in" filter="wipe(left)">
                                      <p:cBhvr>
                                        <p:cTn id="50" dur="500"/>
                                        <p:tgtEl>
                                          <p:spTgt spid="14">
                                            <p:txEl>
                                              <p:pRg st="0" end="0"/>
                                            </p:txEl>
                                          </p:spTgt>
                                        </p:tgtEl>
                                      </p:cBhvr>
                                    </p:animEffect>
                                  </p:childTnLst>
                                </p:cTn>
                              </p:par>
                            </p:childTnLst>
                          </p:cTn>
                        </p:par>
                      </p:childTnLst>
                    </p:cTn>
                  </p:par>
                  <p:par>
                    <p:cTn id="51" fill="hold">
                      <p:stCondLst>
                        <p:cond delay="indefinite"/>
                      </p:stCondLst>
                      <p:childTnLst>
                        <p:par>
                          <p:cTn id="52" fill="hold">
                            <p:stCondLst>
                              <p:cond delay="0"/>
                            </p:stCondLst>
                            <p:childTnLst>
                              <p:par>
                                <p:cTn id="53" presetID="22" presetClass="entr" presetSubtype="8" fill="hold" grpId="0" nodeType="clickEffect">
                                  <p:stCondLst>
                                    <p:cond delay="0"/>
                                  </p:stCondLst>
                                  <p:childTnLst>
                                    <p:set>
                                      <p:cBhvr>
                                        <p:cTn id="54" dur="1" fill="hold">
                                          <p:stCondLst>
                                            <p:cond delay="0"/>
                                          </p:stCondLst>
                                        </p:cTn>
                                        <p:tgtEl>
                                          <p:spTgt spid="15">
                                            <p:bg/>
                                          </p:spTgt>
                                        </p:tgtEl>
                                        <p:attrNameLst>
                                          <p:attrName>style.visibility</p:attrName>
                                        </p:attrNameLst>
                                      </p:cBhvr>
                                      <p:to>
                                        <p:strVal val="visible"/>
                                      </p:to>
                                    </p:set>
                                    <p:animEffect transition="in" filter="wipe(left)">
                                      <p:cBhvr>
                                        <p:cTn id="55" dur="500"/>
                                        <p:tgtEl>
                                          <p:spTgt spid="15">
                                            <p:bg/>
                                          </p:spTgt>
                                        </p:tgtEl>
                                      </p:cBhvr>
                                    </p:animEffect>
                                  </p:childTnLst>
                                </p:cTn>
                              </p:par>
                              <p:par>
                                <p:cTn id="56" presetID="22" presetClass="entr" presetSubtype="8" fill="hold" grpId="0" nodeType="withEffect">
                                  <p:stCondLst>
                                    <p:cond delay="0"/>
                                  </p:stCondLst>
                                  <p:childTnLst>
                                    <p:set>
                                      <p:cBhvr>
                                        <p:cTn id="57" dur="1" fill="hold">
                                          <p:stCondLst>
                                            <p:cond delay="0"/>
                                          </p:stCondLst>
                                        </p:cTn>
                                        <p:tgtEl>
                                          <p:spTgt spid="15">
                                            <p:txEl>
                                              <p:pRg st="0" end="0"/>
                                            </p:txEl>
                                          </p:spTgt>
                                        </p:tgtEl>
                                        <p:attrNameLst>
                                          <p:attrName>style.visibility</p:attrName>
                                        </p:attrNameLst>
                                      </p:cBhvr>
                                      <p:to>
                                        <p:strVal val="visible"/>
                                      </p:to>
                                    </p:set>
                                    <p:animEffect transition="in" filter="wipe(left)">
                                      <p:cBhvr>
                                        <p:cTn id="58" dur="500"/>
                                        <p:tgtEl>
                                          <p:spTgt spid="1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build="p"/>
      <p:bldP spid="7" grpId="0" animBg="1" build="p"/>
      <p:bldP spid="8" grpId="0" animBg="1" build="p"/>
      <p:bldP spid="9" grpId="0" animBg="1" build="p"/>
      <p:bldP spid="13" grpId="0" animBg="1" build="p"/>
      <p:bldP spid="14" grpId="0" animBg="1" build="p"/>
      <p:bldP spid="15" grpId="0" animBg="1" build="p"/>
    </p:bldLst>
  </p:timing>
</p:sld>
</file>

<file path=ppt/theme/theme1.xml><?xml version="1.0" encoding="utf-8"?>
<a:theme xmlns:a="http://schemas.openxmlformats.org/drawingml/2006/mai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6573</Words>
  <Application>WPS 演示</Application>
  <PresentationFormat>宽屏</PresentationFormat>
  <Paragraphs>479</Paragraphs>
  <Slides>40</Slides>
  <Notes>40</Notes>
  <HiddenSlides>0</HiddenSlides>
  <MMClips>0</MMClips>
  <ScaleCrop>false</ScaleCrop>
  <HeadingPairs>
    <vt:vector size="6" baseType="variant">
      <vt:variant>
        <vt:lpstr>已用的字体</vt:lpstr>
      </vt:variant>
      <vt:variant>
        <vt:i4>14</vt:i4>
      </vt:variant>
      <vt:variant>
        <vt:lpstr>主题</vt:lpstr>
      </vt:variant>
      <vt:variant>
        <vt:i4>1</vt:i4>
      </vt:variant>
      <vt:variant>
        <vt:lpstr>幻灯片标题</vt:lpstr>
      </vt:variant>
      <vt:variant>
        <vt:i4>40</vt:i4>
      </vt:variant>
    </vt:vector>
  </HeadingPairs>
  <TitlesOfParts>
    <vt:vector size="55" baseType="lpstr">
      <vt:lpstr>Arial</vt:lpstr>
      <vt:lpstr>宋体</vt:lpstr>
      <vt:lpstr>Wingdings</vt:lpstr>
      <vt:lpstr>微软雅黑</vt:lpstr>
      <vt:lpstr>微软雅黑</vt:lpstr>
      <vt:lpstr>宋体</vt:lpstr>
      <vt:lpstr>Times New Roman</vt:lpstr>
      <vt:lpstr>Times New Roman</vt:lpstr>
      <vt:lpstr>楷体</vt:lpstr>
      <vt:lpstr>Calibri</vt:lpstr>
      <vt:lpstr>等线</vt:lpstr>
      <vt:lpstr>Cambria Math</vt:lpstr>
      <vt:lpstr>Arial Unicode MS</vt:lpstr>
      <vt:lpstr>Calibri</vt:lpstr>
      <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萤火虫</cp:lastModifiedBy>
  <cp:revision>8</cp:revision>
  <dcterms:created xsi:type="dcterms:W3CDTF">2025-01-22T10:04:00Z</dcterms:created>
  <dcterms:modified xsi:type="dcterms:W3CDTF">2025-04-08T06:13:48Z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D6C2ECDF596E45F89D87F2BBE9BB9FA3_12</vt:lpwstr>
  </property>
  <property fmtid="{D5CDD505-2E9C-101B-9397-08002B2CF9AE}" pid="3" name="KSOProductBuildVer">
    <vt:lpwstr>2052-12.1.0.20305</vt:lpwstr>
  </property>
</Properties>
</file>